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551" r:id="rId2"/>
    <p:sldId id="669" r:id="rId3"/>
    <p:sldId id="670" r:id="rId4"/>
    <p:sldId id="671" r:id="rId5"/>
    <p:sldId id="672" r:id="rId6"/>
    <p:sldId id="673" r:id="rId7"/>
    <p:sldId id="674" r:id="rId8"/>
    <p:sldId id="675" r:id="rId9"/>
    <p:sldId id="676" r:id="rId10"/>
    <p:sldId id="685" r:id="rId11"/>
    <p:sldId id="677" r:id="rId12"/>
    <p:sldId id="678" r:id="rId13"/>
    <p:sldId id="679" r:id="rId14"/>
    <p:sldId id="681" r:id="rId15"/>
    <p:sldId id="682" r:id="rId16"/>
    <p:sldId id="683" r:id="rId17"/>
    <p:sldId id="684" r:id="rId18"/>
    <p:sldId id="706" r:id="rId19"/>
    <p:sldId id="704" r:id="rId20"/>
    <p:sldId id="705" r:id="rId21"/>
    <p:sldId id="707" r:id="rId22"/>
    <p:sldId id="708" r:id="rId23"/>
    <p:sldId id="709" r:id="rId24"/>
    <p:sldId id="686" r:id="rId25"/>
    <p:sldId id="687" r:id="rId26"/>
    <p:sldId id="688" r:id="rId27"/>
    <p:sldId id="689" r:id="rId28"/>
    <p:sldId id="690" r:id="rId29"/>
    <p:sldId id="691" r:id="rId30"/>
    <p:sldId id="692" r:id="rId31"/>
    <p:sldId id="693" r:id="rId32"/>
    <p:sldId id="694" r:id="rId33"/>
    <p:sldId id="696" r:id="rId34"/>
    <p:sldId id="697" r:id="rId35"/>
    <p:sldId id="698" r:id="rId36"/>
    <p:sldId id="699" r:id="rId37"/>
    <p:sldId id="701" r:id="rId38"/>
    <p:sldId id="702" r:id="rId39"/>
    <p:sldId id="556" r:id="rId40"/>
    <p:sldId id="560" r:id="rId41"/>
    <p:sldId id="553" r:id="rId42"/>
    <p:sldId id="558" r:id="rId43"/>
    <p:sldId id="554" r:id="rId44"/>
    <p:sldId id="557" r:id="rId45"/>
    <p:sldId id="559" r:id="rId46"/>
    <p:sldId id="703" r:id="rId47"/>
    <p:sldId id="665" r:id="rId48"/>
    <p:sldId id="495" r:id="rId49"/>
    <p:sldId id="508" r:id="rId50"/>
    <p:sldId id="561" r:id="rId51"/>
    <p:sldId id="500" r:id="rId52"/>
    <p:sldId id="502" r:id="rId53"/>
    <p:sldId id="501" r:id="rId54"/>
    <p:sldId id="503" r:id="rId55"/>
    <p:sldId id="490" r:id="rId56"/>
    <p:sldId id="494" r:id="rId57"/>
    <p:sldId id="525" r:id="rId58"/>
    <p:sldId id="598" r:id="rId59"/>
    <p:sldId id="567" r:id="rId60"/>
    <p:sldId id="568" r:id="rId61"/>
    <p:sldId id="666" r:id="rId62"/>
    <p:sldId id="330" r:id="rId63"/>
    <p:sldId id="569" r:id="rId64"/>
    <p:sldId id="570" r:id="rId65"/>
    <p:sldId id="571" r:id="rId66"/>
    <p:sldId id="597" r:id="rId67"/>
    <p:sldId id="587" r:id="rId68"/>
    <p:sldId id="588" r:id="rId69"/>
    <p:sldId id="589" r:id="rId70"/>
    <p:sldId id="590" r:id="rId71"/>
    <p:sldId id="591" r:id="rId72"/>
    <p:sldId id="592" r:id="rId73"/>
    <p:sldId id="593" r:id="rId74"/>
    <p:sldId id="594" r:id="rId75"/>
    <p:sldId id="595" r:id="rId76"/>
    <p:sldId id="596" r:id="rId77"/>
    <p:sldId id="600" r:id="rId78"/>
    <p:sldId id="601" r:id="rId79"/>
    <p:sldId id="602" r:id="rId80"/>
    <p:sldId id="603" r:id="rId81"/>
    <p:sldId id="604" r:id="rId82"/>
    <p:sldId id="605" r:id="rId83"/>
    <p:sldId id="606" r:id="rId84"/>
    <p:sldId id="607" r:id="rId85"/>
    <p:sldId id="608" r:id="rId86"/>
    <p:sldId id="609" r:id="rId87"/>
    <p:sldId id="610" r:id="rId88"/>
    <p:sldId id="611" r:id="rId89"/>
    <p:sldId id="612" r:id="rId90"/>
    <p:sldId id="613" r:id="rId91"/>
    <p:sldId id="614" r:id="rId92"/>
    <p:sldId id="615" r:id="rId93"/>
    <p:sldId id="616" r:id="rId94"/>
    <p:sldId id="617" r:id="rId95"/>
    <p:sldId id="618" r:id="rId96"/>
    <p:sldId id="619" r:id="rId97"/>
    <p:sldId id="620" r:id="rId98"/>
    <p:sldId id="621" r:id="rId99"/>
    <p:sldId id="622" r:id="rId100"/>
    <p:sldId id="623" r:id="rId101"/>
    <p:sldId id="624" r:id="rId102"/>
    <p:sldId id="625" r:id="rId103"/>
    <p:sldId id="626" r:id="rId104"/>
    <p:sldId id="627" r:id="rId105"/>
    <p:sldId id="628" r:id="rId106"/>
    <p:sldId id="629" r:id="rId107"/>
    <p:sldId id="630" r:id="rId108"/>
    <p:sldId id="631" r:id="rId109"/>
    <p:sldId id="632" r:id="rId110"/>
    <p:sldId id="633" r:id="rId111"/>
    <p:sldId id="634" r:id="rId112"/>
    <p:sldId id="635" r:id="rId113"/>
    <p:sldId id="636" r:id="rId114"/>
    <p:sldId id="637" r:id="rId115"/>
    <p:sldId id="638" r:id="rId116"/>
    <p:sldId id="639" r:id="rId117"/>
    <p:sldId id="640" r:id="rId118"/>
    <p:sldId id="641" r:id="rId119"/>
    <p:sldId id="642" r:id="rId120"/>
    <p:sldId id="643" r:id="rId121"/>
    <p:sldId id="644" r:id="rId122"/>
    <p:sldId id="645" r:id="rId123"/>
    <p:sldId id="646" r:id="rId124"/>
    <p:sldId id="647" r:id="rId125"/>
    <p:sldId id="648" r:id="rId126"/>
    <p:sldId id="649" r:id="rId127"/>
    <p:sldId id="650" r:id="rId128"/>
    <p:sldId id="651" r:id="rId129"/>
    <p:sldId id="652" r:id="rId130"/>
    <p:sldId id="653" r:id="rId131"/>
    <p:sldId id="654" r:id="rId132"/>
    <p:sldId id="655" r:id="rId133"/>
    <p:sldId id="656" r:id="rId134"/>
    <p:sldId id="663" r:id="rId135"/>
    <p:sldId id="657" r:id="rId136"/>
    <p:sldId id="658" r:id="rId137"/>
    <p:sldId id="659" r:id="rId138"/>
    <p:sldId id="660" r:id="rId139"/>
    <p:sldId id="661" r:id="rId140"/>
    <p:sldId id="662" r:id="rId141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8" autoAdjust="0"/>
    <p:restoredTop sz="94660"/>
  </p:normalViewPr>
  <p:slideViewPr>
    <p:cSldViewPr>
      <p:cViewPr varScale="1">
        <p:scale>
          <a:sx n="113" d="100"/>
          <a:sy n="113" d="100"/>
        </p:scale>
        <p:origin x="-80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0"/>
            <a:ext cx="75438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64617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114801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88964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152144"/>
            <a:ext cx="3657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151335"/>
            <a:ext cx="3657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1631156"/>
            <a:ext cx="3657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9/8/2017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4121658"/>
            <a:ext cx="7772400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572000"/>
            <a:ext cx="7772401" cy="4572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7772400" cy="37071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7772400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7772400" cy="45948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6200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4114800"/>
            <a:ext cx="6858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4236720"/>
            <a:ext cx="548640" cy="297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882821" y="2990850"/>
            <a:ext cx="177546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56153" y="1188720"/>
            <a:ext cx="18287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9/8/2017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ure.com/neuro/journal/v19/n1/full/nn.4186.html" TargetMode="External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ursera.org/learn/programming-in-python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kmp@brsu.by" TargetMode="External"/><Relationship Id="rId2" Type="http://schemas.openxmlformats.org/officeDocument/2006/relationships/hyperlink" Target="http://lab314.brsu.by/kmp-lite/kmp2.htm" TargetMode="Externa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mathling.phil.spbu.ru/" TargetMode="Externa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archive.org/details/ashtadhyayitrans06paniuoft" TargetMode="Externa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sydney.edu.au/arts/research_projects/sibawiki/homepage/" TargetMode="External"/><Relationship Id="rId2" Type="http://schemas.openxmlformats.org/officeDocument/2006/relationships/hyperlink" Target="https://archive.org/details/ashtadhyayitrans06paniuoft" TargetMode="Externa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Однако, ОКЛ….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Концевой Михаил Петрович</a:t>
            </a:r>
          </a:p>
          <a:p>
            <a:r>
              <a:rPr lang="ru-RU" sz="3200" dirty="0" smtClean="0"/>
              <a:t>6 лекций (или конспект </a:t>
            </a:r>
            <a:r>
              <a:rPr lang="ru-RU" sz="3200" dirty="0" err="1" smtClean="0"/>
              <a:t>видеолекции</a:t>
            </a:r>
            <a:r>
              <a:rPr lang="ru-RU" sz="3200" dirty="0" smtClean="0"/>
              <a:t>)</a:t>
            </a:r>
          </a:p>
          <a:p>
            <a:r>
              <a:rPr lang="ru-RU" sz="3200" dirty="0" smtClean="0"/>
              <a:t>21 лабораторная работа (обязательны!)</a:t>
            </a:r>
          </a:p>
          <a:p>
            <a:r>
              <a:rPr lang="ru-RU" sz="3200" dirty="0" smtClean="0"/>
              <a:t>12 СУР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ЗАЧЕТ</a:t>
            </a:r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8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205978"/>
            <a:ext cx="3384376" cy="4526011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+mn-lt"/>
              </a:rPr>
              <a:t>«Учительница 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первая моя»</a:t>
            </a:r>
            <a:br>
              <a:rPr lang="ru-RU" sz="3600" dirty="0" smtClean="0">
                <a:solidFill>
                  <a:srgbClr val="FF0000"/>
                </a:solidFill>
                <a:latin typeface="+mn-lt"/>
              </a:rPr>
            </a:br>
            <a:r>
              <a:rPr lang="ru-RU" sz="360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+mn-lt"/>
              </a:rPr>
            </a:br>
            <a:r>
              <a:rPr lang="ru-RU" sz="2800" dirty="0">
                <a:latin typeface="+mn-lt"/>
              </a:rPr>
              <a:t>Скромная молодая </a:t>
            </a:r>
            <a:r>
              <a:rPr lang="ru-RU" sz="2800" dirty="0" smtClean="0">
                <a:latin typeface="+mn-lt"/>
              </a:rPr>
              <a:t>девушка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с </a:t>
            </a:r>
            <a:r>
              <a:rPr lang="ru-RU" sz="2800" dirty="0">
                <a:latin typeface="+mn-lt"/>
              </a:rPr>
              <a:t>убранными волосами 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и </a:t>
            </a:r>
            <a:r>
              <a:rPr lang="ru-RU" sz="2800" dirty="0">
                <a:latin typeface="+mn-lt"/>
              </a:rPr>
              <a:t>в строгом костюме....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39502"/>
            <a:ext cx="4618371" cy="4254500"/>
          </a:xfrm>
        </p:spPr>
      </p:pic>
    </p:spTree>
    <p:extLst>
      <p:ext uri="{BB962C8B-B14F-4D97-AF65-F5344CB8AC3E}">
        <p14:creationId xmlns:p14="http://schemas.microsoft.com/office/powerpoint/2010/main" val="363124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2050" name="Picture 2" descr="C:\Users\kmp\Desktop\photo_24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3478"/>
            <a:ext cx="666750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Язык, как привычка…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71228"/>
            <a:ext cx="73448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Никто, никогда и нигде </a:t>
            </a:r>
          </a:p>
          <a:p>
            <a:r>
              <a:rPr lang="ru-RU" sz="3200" dirty="0" smtClean="0"/>
              <a:t>не видел, не слышал, не осязал, не обонял и не пробовал на вкус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именуемое</a:t>
            </a:r>
            <a:r>
              <a:rPr lang="ru-RU" sz="3200" dirty="0" smtClean="0"/>
              <a:t> в лингвистике </a:t>
            </a:r>
            <a:r>
              <a:rPr lang="ru-RU" sz="3200" dirty="0" smtClean="0">
                <a:solidFill>
                  <a:srgbClr val="FF0000"/>
                </a:solidFill>
              </a:rPr>
              <a:t>языком</a:t>
            </a:r>
            <a:r>
              <a:rPr lang="ru-RU" sz="3200" dirty="0" smtClean="0"/>
              <a:t>…</a:t>
            </a:r>
          </a:p>
          <a:p>
            <a:endParaRPr lang="ru-RU" sz="3200" dirty="0"/>
          </a:p>
          <a:p>
            <a:pPr algn="ctr"/>
            <a:r>
              <a:rPr lang="en-US" sz="4400" dirty="0" err="1" smtClean="0">
                <a:solidFill>
                  <a:srgbClr val="00B050"/>
                </a:solidFill>
              </a:rPr>
              <a:t>Universalia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>
                <a:solidFill>
                  <a:srgbClr val="00B050"/>
                </a:solidFill>
              </a:rPr>
              <a:t>sunt</a:t>
            </a:r>
            <a:r>
              <a:rPr lang="en-US" sz="4400" dirty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realia</a:t>
            </a:r>
            <a:r>
              <a:rPr lang="ru-RU" sz="4400" dirty="0">
                <a:solidFill>
                  <a:srgbClr val="00B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72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+mn-lt"/>
              </a:rPr>
              <a:t>Уроборос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10463" y="1234369"/>
            <a:ext cx="3744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От др</a:t>
            </a:r>
            <a:r>
              <a:rPr lang="ru-RU" sz="2800" dirty="0"/>
              <a:t>.-греч. </a:t>
            </a:r>
            <a:r>
              <a:rPr lang="ru-RU" sz="2800" dirty="0" err="1" smtClean="0"/>
              <a:t>οὐρά</a:t>
            </a:r>
            <a:r>
              <a:rPr lang="ru-RU" sz="2800" dirty="0" smtClean="0"/>
              <a:t> </a:t>
            </a:r>
            <a:r>
              <a:rPr lang="ru-RU" sz="2800" dirty="0"/>
              <a:t>«хвост» и β</a:t>
            </a:r>
            <a:r>
              <a:rPr lang="ru-RU" sz="2800" dirty="0" err="1"/>
              <a:t>ορός</a:t>
            </a:r>
            <a:r>
              <a:rPr lang="ru-RU" sz="2800" dirty="0"/>
              <a:t> «пожирающий»; букв. «пожирающий </a:t>
            </a:r>
            <a:r>
              <a:rPr lang="ru-RU" sz="2800" dirty="0" smtClean="0"/>
              <a:t>хвост</a:t>
            </a:r>
            <a:r>
              <a:rPr lang="ru-RU" sz="2800" dirty="0"/>
              <a:t>») — свернувшийся в кольцо змей, кусающий себя за хвост. </a:t>
            </a:r>
            <a:endParaRPr lang="ru-RU" sz="3200" dirty="0"/>
          </a:p>
        </p:txBody>
      </p:sp>
      <p:pic>
        <p:nvPicPr>
          <p:cNvPr id="7170" name="Picture 2" descr="C:\Users\kmp\Desktop\urobor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5791"/>
            <a:ext cx="2664296" cy="383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52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+mn-lt"/>
              </a:rPr>
              <a:t>Беррес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Фредерик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Скиннер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9582"/>
            <a:ext cx="2457436" cy="34404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3808" y="1059582"/>
            <a:ext cx="54634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1904-1990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изобретатель, саксофонист,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гипотеза (1918) об </a:t>
            </a:r>
            <a:r>
              <a:rPr lang="ru-RU" sz="2800" dirty="0"/>
              <a:t>авторстве шекспировских пьес (</a:t>
            </a:r>
            <a:r>
              <a:rPr lang="ru-RU" sz="2800" dirty="0" smtClean="0"/>
              <a:t>Ф. </a:t>
            </a:r>
            <a:r>
              <a:rPr lang="ru-RU" sz="2800" dirty="0"/>
              <a:t>Бэкон), </a:t>
            </a:r>
            <a:r>
              <a:rPr lang="ru-RU" sz="2800" dirty="0" smtClean="0"/>
              <a:t>читатель Джойса и Пруста…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Бихевиоризм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err="1" smtClean="0"/>
              <a:t>оперантное</a:t>
            </a:r>
            <a:r>
              <a:rPr lang="ru-RU" sz="2800" dirty="0" smtClean="0"/>
              <a:t> обучение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социальная инженерия</a:t>
            </a:r>
          </a:p>
        </p:txBody>
      </p:sp>
    </p:spTree>
    <p:extLst>
      <p:ext uri="{BB962C8B-B14F-4D97-AF65-F5344CB8AC3E}">
        <p14:creationId xmlns:p14="http://schemas.microsoft.com/office/powerpoint/2010/main" val="18158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latin typeface="+mn-lt"/>
              </a:rPr>
              <a:t>Вербальное поведение (1957)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131590"/>
            <a:ext cx="76546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объяснение сущности </a:t>
            </a:r>
            <a:r>
              <a:rPr lang="ru-RU" sz="2800" dirty="0"/>
              <a:t>языка без </a:t>
            </a:r>
            <a:r>
              <a:rPr lang="ru-RU" sz="2800" dirty="0" smtClean="0"/>
              <a:t>понятий: </a:t>
            </a:r>
            <a:r>
              <a:rPr lang="ru-RU" sz="2800" dirty="0" smtClean="0">
                <a:solidFill>
                  <a:srgbClr val="FF0000"/>
                </a:solidFill>
              </a:rPr>
              <a:t>идея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FF0000"/>
                </a:solidFill>
              </a:rPr>
              <a:t>грамматика, значение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допущение, </a:t>
            </a:r>
            <a:r>
              <a:rPr lang="ru-RU" sz="2800" dirty="0"/>
              <a:t>что никто не владеет английским языком. 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«овладение </a:t>
            </a:r>
            <a:r>
              <a:rPr lang="ru-RU" sz="2800" dirty="0"/>
              <a:t>речью происходит по общим законам образования </a:t>
            </a:r>
            <a:r>
              <a:rPr lang="ru-RU" sz="2800" dirty="0" err="1"/>
              <a:t>оперантных</a:t>
            </a:r>
            <a:r>
              <a:rPr lang="ru-RU" sz="2800" dirty="0"/>
              <a:t> условных </a:t>
            </a:r>
            <a:r>
              <a:rPr lang="ru-RU" sz="2800" dirty="0" smtClean="0"/>
              <a:t>рефлексов»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стимул – реакция – подкрепление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Контроль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3888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+mn-lt"/>
              </a:rPr>
              <a:t>Хомкианская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 революция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347614"/>
            <a:ext cx="47525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B050"/>
                </a:solidFill>
              </a:rPr>
              <a:t>Avram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Noam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Chomsky</a:t>
            </a:r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Трансформационный анализ 1955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Синтаксические структуры 1957</a:t>
            </a:r>
            <a:endParaRPr lang="ru-RU" sz="2800" dirty="0">
              <a:solidFill>
                <a:srgbClr val="7030A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Язык </a:t>
            </a:r>
            <a:r>
              <a:rPr lang="ru-RU" sz="2800" dirty="0"/>
              <a:t>и </a:t>
            </a:r>
            <a:r>
              <a:rPr lang="ru-RU" sz="2800" dirty="0" smtClean="0"/>
              <a:t>мышление 1968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92172"/>
            <a:ext cx="2419970" cy="32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62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После </a:t>
            </a:r>
            <a:r>
              <a:rPr lang="ru-RU" dirty="0" err="1" smtClean="0">
                <a:solidFill>
                  <a:srgbClr val="FF0000"/>
                </a:solidFill>
                <a:latin typeface="+mn-lt"/>
              </a:rPr>
              <a:t>хомкианских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 войн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347614"/>
            <a:ext cx="7272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УФК </a:t>
            </a:r>
            <a:r>
              <a:rPr lang="ru-RU" sz="2800" dirty="0" smtClean="0">
                <a:solidFill>
                  <a:srgbClr val="00B050"/>
                </a:solidFill>
              </a:rPr>
              <a:t>Хомского-</a:t>
            </a:r>
            <a:r>
              <a:rPr lang="ru-RU" sz="2800" dirty="0" err="1" smtClean="0">
                <a:solidFill>
                  <a:srgbClr val="00B050"/>
                </a:solidFill>
              </a:rPr>
              <a:t>Халле</a:t>
            </a:r>
            <a:r>
              <a:rPr lang="ru-RU" sz="2800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классификация </a:t>
            </a:r>
            <a:r>
              <a:rPr lang="ru-RU" sz="2800" dirty="0"/>
              <a:t>сегментов речи по </a:t>
            </a:r>
            <a:r>
              <a:rPr lang="ru-RU" sz="2800" dirty="0" err="1"/>
              <a:t>дистинктивным</a:t>
            </a:r>
            <a:r>
              <a:rPr lang="ru-RU" sz="2800" dirty="0"/>
              <a:t> признакам, имеющим артикуляционный характер. 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предложена </a:t>
            </a:r>
            <a:r>
              <a:rPr lang="ru-RU" sz="2800" dirty="0"/>
              <a:t>в 1968 году в книге «Звуковая модель английского языка</a:t>
            </a:r>
            <a:r>
              <a:rPr lang="ru-RU" sz="2800" dirty="0" smtClean="0"/>
              <a:t>».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Перенос принципов генеративной грамматики на фонологию…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7814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23478"/>
            <a:ext cx="7620000" cy="857250"/>
          </a:xfrm>
        </p:spPr>
        <p:txBody>
          <a:bodyPr/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Дэниелл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Эверетт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552" y="987574"/>
            <a:ext cx="7537648" cy="396044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kmp\Desktop\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7574"/>
            <a:ext cx="5868144" cy="3997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23478"/>
            <a:ext cx="7620000" cy="857250"/>
          </a:xfrm>
        </p:spPr>
        <p:txBody>
          <a:bodyPr/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Hi'aiti'ihi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552" y="987574"/>
            <a:ext cx="7537648" cy="396044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ru-RU" sz="2800" dirty="0" smtClean="0"/>
          </a:p>
          <a:p>
            <a:pPr marL="114300" indent="0">
              <a:buNone/>
            </a:pPr>
            <a:r>
              <a:rPr lang="ru-RU" sz="2800" dirty="0" err="1" smtClean="0"/>
              <a:t>Пирах</a:t>
            </a:r>
            <a:r>
              <a:rPr lang="ru-RU" sz="2800" dirty="0" err="1" smtClean="0">
                <a:solidFill>
                  <a:srgbClr val="FF0000"/>
                </a:solidFill>
              </a:rPr>
              <a:t>а</a:t>
            </a:r>
            <a:r>
              <a:rPr lang="ru-RU" sz="2800" dirty="0" smtClean="0"/>
              <a:t> — вымирающая этническая группа собирателе </a:t>
            </a:r>
            <a:r>
              <a:rPr lang="ru-RU" sz="2800" dirty="0" err="1" smtClean="0"/>
              <a:t>Амазонии</a:t>
            </a:r>
            <a:r>
              <a:rPr lang="ru-RU" sz="2800" dirty="0" smtClean="0"/>
              <a:t> (река </a:t>
            </a:r>
            <a:r>
              <a:rPr lang="ru-RU" sz="2800" dirty="0" err="1" smtClean="0"/>
              <a:t>Маиси</a:t>
            </a:r>
            <a:r>
              <a:rPr lang="ru-RU" sz="2800" dirty="0" smtClean="0"/>
              <a:t> в Бразилии) </a:t>
            </a:r>
            <a:r>
              <a:rPr lang="ru-RU" sz="2800" dirty="0"/>
              <a:t>- около 420 человек (2010)</a:t>
            </a:r>
          </a:p>
          <a:p>
            <a:pPr marL="114300" indent="0">
              <a:buNone/>
            </a:pPr>
            <a:r>
              <a:rPr lang="ru-RU" sz="2800" dirty="0" smtClean="0"/>
              <a:t>Самоназвание </a:t>
            </a:r>
            <a:r>
              <a:rPr lang="ru-RU" sz="2800" dirty="0"/>
              <a:t>— </a:t>
            </a:r>
            <a:r>
              <a:rPr lang="ru-RU" sz="2800" dirty="0" err="1"/>
              <a:t>Hi'aiti'ihi</a:t>
            </a:r>
            <a:r>
              <a:rPr lang="ru-RU" sz="2800" dirty="0"/>
              <a:t> ("прямые", в отличие от прочих — "</a:t>
            </a:r>
            <a:r>
              <a:rPr lang="ru-RU" sz="2800" dirty="0" err="1"/>
              <a:t>кривоголовых</a:t>
            </a:r>
            <a:r>
              <a:rPr lang="ru-RU" sz="2800" dirty="0"/>
              <a:t>"). </a:t>
            </a:r>
            <a:endParaRPr lang="ru-RU" sz="2800" dirty="0" smtClean="0"/>
          </a:p>
          <a:p>
            <a:pPr marL="114300" indent="0">
              <a:buNone/>
            </a:pPr>
            <a:endParaRPr lang="ru-RU" sz="2800" dirty="0"/>
          </a:p>
          <a:p>
            <a:pPr marL="114300" indent="0" algn="ctr">
              <a:buNone/>
            </a:pPr>
            <a:r>
              <a:rPr lang="ru-RU" sz="2800" dirty="0" err="1" smtClean="0"/>
              <a:t>Нерекурсивный</a:t>
            </a:r>
            <a:r>
              <a:rPr lang="ru-RU" sz="2800" dirty="0" smtClean="0"/>
              <a:t> язык?</a:t>
            </a:r>
          </a:p>
          <a:p>
            <a:pPr marL="11430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8009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23478"/>
            <a:ext cx="7620000" cy="85725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Опровержения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552" y="987574"/>
            <a:ext cx="7537648" cy="396044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dirty="0">
                <a:solidFill>
                  <a:srgbClr val="002060"/>
                </a:solidFill>
              </a:rPr>
              <a:t>kmp-</a:t>
            </a:r>
            <a:r>
              <a:rPr lang="ru-RU" sz="2800" dirty="0">
                <a:solidFill>
                  <a:srgbClr val="002060"/>
                </a:solidFill>
              </a:rPr>
              <a:t>опровержение</a:t>
            </a:r>
          </a:p>
          <a:p>
            <a:r>
              <a:rPr lang="ru-RU" sz="2800" dirty="0" smtClean="0"/>
              <a:t>вот </a:t>
            </a:r>
            <a:r>
              <a:rPr lang="ru-RU" sz="2800" dirty="0"/>
              <a:t>у нас прораб… только три буквы произносит… и все его прекрасно понимают…</a:t>
            </a:r>
          </a:p>
          <a:p>
            <a:pPr marL="11430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2009 году </a:t>
            </a:r>
            <a:r>
              <a:rPr lang="en-US" sz="2800" dirty="0"/>
              <a:t>University of Massachusetts </a:t>
            </a:r>
            <a:r>
              <a:rPr lang="ru-RU" sz="2800" dirty="0"/>
              <a:t>при участии </a:t>
            </a:r>
            <a:r>
              <a:rPr lang="ru-RU" sz="2800" dirty="0" smtClean="0"/>
              <a:t>Хомского Н.А. прошла </a:t>
            </a:r>
            <a:r>
              <a:rPr lang="ru-RU" sz="2800" dirty="0"/>
              <a:t>специальная</a:t>
            </a:r>
          </a:p>
          <a:p>
            <a:pPr marL="114300" indent="0">
              <a:buNone/>
            </a:pPr>
            <a:r>
              <a:rPr lang="ru-RU" sz="2800" dirty="0"/>
              <a:t>конференция о рекурсии в языке и познании</a:t>
            </a:r>
            <a:r>
              <a:rPr lang="ru-RU" sz="2800" dirty="0" smtClean="0"/>
              <a:t>:</a:t>
            </a:r>
          </a:p>
          <a:p>
            <a:pPr marL="11430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Recursion</a:t>
            </a:r>
            <a:r>
              <a:rPr lang="en-US" sz="2800" dirty="0">
                <a:solidFill>
                  <a:srgbClr val="FF0000"/>
                </a:solidFill>
              </a:rPr>
              <a:t>: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Structural </a:t>
            </a:r>
            <a:r>
              <a:rPr lang="en-US" sz="2800" dirty="0">
                <a:solidFill>
                  <a:srgbClr val="FF0000"/>
                </a:solidFill>
              </a:rPr>
              <a:t>Complexity in Language and Cognition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726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508104" y="205978"/>
            <a:ext cx="2664296" cy="141406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+mn-lt"/>
              </a:rPr>
              <a:t>ИЮЛЬ 2017</a:t>
            </a:r>
            <a:endParaRPr lang="ru-RU" sz="4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23528" y="1631156"/>
            <a:ext cx="7753672" cy="3316858"/>
          </a:xfrm>
        </p:spPr>
        <p:txBody>
          <a:bodyPr>
            <a:noAutofit/>
          </a:bodyPr>
          <a:lstStyle/>
          <a:p>
            <a:r>
              <a:rPr lang="ru-RU" sz="3200" dirty="0"/>
              <a:t>Информационные технологии - </a:t>
            </a:r>
            <a:r>
              <a:rPr lang="ru-RU" sz="4400" dirty="0">
                <a:solidFill>
                  <a:srgbClr val="FF0000"/>
                </a:solidFill>
              </a:rPr>
              <a:t>3 </a:t>
            </a:r>
            <a:r>
              <a:rPr lang="ru-RU" sz="4400" dirty="0" smtClean="0">
                <a:solidFill>
                  <a:srgbClr val="FF0000"/>
                </a:solidFill>
              </a:rPr>
              <a:t>496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sz="3200" dirty="0"/>
              <a:t>Образование  - </a:t>
            </a:r>
            <a:r>
              <a:rPr lang="ru-RU" sz="4400" dirty="0" smtClean="0">
                <a:solidFill>
                  <a:srgbClr val="FF0000"/>
                </a:solidFill>
              </a:rPr>
              <a:t>541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sz="3200" dirty="0"/>
              <a:t>Д</a:t>
            </a:r>
            <a:r>
              <a:rPr lang="ru-RU" sz="3200" dirty="0" smtClean="0"/>
              <a:t>еятельность </a:t>
            </a:r>
            <a:r>
              <a:rPr lang="ru-RU" sz="3200" dirty="0"/>
              <a:t>библиотек, архивов, музеев и прочая деятельность в области культуры  - </a:t>
            </a:r>
            <a:r>
              <a:rPr lang="ru-RU" sz="4400" dirty="0" smtClean="0">
                <a:solidFill>
                  <a:srgbClr val="FF0000"/>
                </a:solidFill>
              </a:rPr>
              <a:t>454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kmp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494"/>
            <a:ext cx="509587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85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23478"/>
            <a:ext cx="7620000" cy="857250"/>
          </a:xfrm>
        </p:spPr>
        <p:txBody>
          <a:bodyPr/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Дэниелл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Эверетт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552" y="987574"/>
            <a:ext cx="7537648" cy="396044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ru-RU" sz="2800" dirty="0" smtClean="0"/>
          </a:p>
          <a:p>
            <a:pPr marL="114300" indent="0">
              <a:buNone/>
            </a:pPr>
            <a:r>
              <a:rPr lang="ru-RU" sz="2800" dirty="0" smtClean="0"/>
              <a:t>Раз </a:t>
            </a:r>
            <a:r>
              <a:rPr lang="ru-RU" sz="2800" dirty="0"/>
              <a:t>язык — это инструмент культуры, задача по </a:t>
            </a:r>
            <a:r>
              <a:rPr lang="ru-RU" sz="2800" dirty="0" smtClean="0"/>
              <a:t>искусственному </a:t>
            </a:r>
            <a:r>
              <a:rPr lang="ru-RU" sz="2800" dirty="0"/>
              <a:t>созданию развитого языка невыполнима, так как в результате получится грамматическая система, полностью стерильная за пределами своей культурной системы. </a:t>
            </a:r>
            <a:r>
              <a:rPr lang="ru-RU" sz="2800" dirty="0" smtClean="0"/>
              <a:t> 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87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23478"/>
            <a:ext cx="7620000" cy="857250"/>
          </a:xfrm>
        </p:spPr>
        <p:txBody>
          <a:bodyPr/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Дэниелл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Эверетт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552" y="987574"/>
            <a:ext cx="7537648" cy="3960440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ru-RU" sz="2800" dirty="0" smtClean="0"/>
          </a:p>
          <a:p>
            <a:pPr marL="114300" indent="0">
              <a:buNone/>
            </a:pPr>
            <a:endParaRPr lang="ru-RU" sz="2800" dirty="0"/>
          </a:p>
          <a:p>
            <a:pPr marL="114300" indent="0">
              <a:buNone/>
            </a:pPr>
            <a:r>
              <a:rPr lang="ru-RU" sz="2800" dirty="0" smtClean="0"/>
              <a:t>Если </a:t>
            </a:r>
            <a:r>
              <a:rPr lang="ru-RU" sz="2800" dirty="0"/>
              <a:t>вы изобретаете компьютерный язык, или </a:t>
            </a:r>
            <a:r>
              <a:rPr lang="ru-RU" sz="2800" dirty="0" err="1"/>
              <a:t>клингонский</a:t>
            </a:r>
            <a:r>
              <a:rPr lang="ru-RU" sz="2800" dirty="0"/>
              <a:t> язык, вы никогда не сможете получить полноценный человеческий язык, вы получите код общения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23478"/>
            <a:ext cx="7620000" cy="85725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Михаил </a:t>
            </a:r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Корбалис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251520" y="987574"/>
            <a:ext cx="4032448" cy="381642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 smtClean="0"/>
              <a:t>Новозеландский (Оклендский ун-т) математик и психолог.</a:t>
            </a:r>
          </a:p>
          <a:p>
            <a:pPr marL="114300" indent="0">
              <a:buNone/>
            </a:pPr>
            <a:r>
              <a:rPr lang="ru-RU" sz="2800" dirty="0" smtClean="0"/>
              <a:t>«</a:t>
            </a:r>
            <a:r>
              <a:rPr lang="en-US" sz="2800" dirty="0" smtClean="0">
                <a:solidFill>
                  <a:srgbClr val="00B050"/>
                </a:solidFill>
              </a:rPr>
              <a:t>Recursive </a:t>
            </a:r>
            <a:r>
              <a:rPr lang="en-US" sz="2800" dirty="0">
                <a:solidFill>
                  <a:srgbClr val="00B050"/>
                </a:solidFill>
              </a:rPr>
              <a:t>Mind: </a:t>
            </a:r>
            <a:endParaRPr lang="ru-RU" sz="2800" dirty="0" smtClean="0">
              <a:solidFill>
                <a:srgbClr val="00B050"/>
              </a:solidFill>
            </a:endParaRP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The </a:t>
            </a:r>
            <a:r>
              <a:rPr lang="en-US" sz="2800" dirty="0">
                <a:solidFill>
                  <a:srgbClr val="00B050"/>
                </a:solidFill>
              </a:rPr>
              <a:t>origins of human language, </a:t>
            </a:r>
            <a:r>
              <a:rPr lang="en-US" sz="2800" dirty="0" smtClean="0">
                <a:solidFill>
                  <a:srgbClr val="00B050"/>
                </a:solidFill>
              </a:rPr>
              <a:t>thought</a:t>
            </a:r>
            <a:r>
              <a:rPr lang="en-US" sz="2800" dirty="0">
                <a:solidFill>
                  <a:srgbClr val="00B050"/>
                </a:solidFill>
              </a:rPr>
              <a:t>, </a:t>
            </a:r>
            <a:endParaRPr lang="ru-RU" sz="2800" dirty="0" smtClean="0">
              <a:solidFill>
                <a:srgbClr val="00B050"/>
              </a:solidFill>
            </a:endParaRPr>
          </a:p>
          <a:p>
            <a:pPr marL="114300" indent="0">
              <a:buNone/>
            </a:pPr>
            <a:r>
              <a:rPr lang="en-US" sz="2800" dirty="0" smtClean="0">
                <a:solidFill>
                  <a:srgbClr val="00B050"/>
                </a:solidFill>
              </a:rPr>
              <a:t>and civilization</a:t>
            </a:r>
            <a:r>
              <a:rPr lang="ru-RU" sz="2800" dirty="0" smtClean="0"/>
              <a:t>»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kmp\Desktop\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724" y="1068388"/>
            <a:ext cx="3137619" cy="382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3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23478"/>
            <a:ext cx="7620000" cy="85725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Michael </a:t>
            </a:r>
            <a:r>
              <a:rPr lang="en-US" sz="4000" dirty="0" err="1" smtClean="0">
                <a:solidFill>
                  <a:srgbClr val="FF0000"/>
                </a:solidFill>
                <a:latin typeface="+mn-lt"/>
              </a:rPr>
              <a:t>Corballis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11560" y="987574"/>
            <a:ext cx="6984776" cy="3816424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Благодаря </a:t>
            </a:r>
            <a:r>
              <a:rPr lang="ru-RU" sz="2800" dirty="0"/>
              <a:t>рекурсии мы обдумываем прошлое и прогнозируем будущее, находясь в настоящем, а также смешиваем реальное и вымышленное.</a:t>
            </a:r>
          </a:p>
          <a:p>
            <a:r>
              <a:rPr lang="ru-RU" sz="2800" dirty="0"/>
              <a:t>Рекурсия позволяет нам понимать не только что говорит собеседник, но и что он понял из сказанного нами.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23478"/>
            <a:ext cx="7620000" cy="85725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Michael </a:t>
            </a:r>
            <a:r>
              <a:rPr lang="en-US" sz="4000" dirty="0" err="1" smtClean="0">
                <a:solidFill>
                  <a:srgbClr val="FF0000"/>
                </a:solidFill>
                <a:latin typeface="+mn-lt"/>
              </a:rPr>
              <a:t>Corballis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11560" y="987574"/>
            <a:ext cx="6984776" cy="3816424"/>
          </a:xfrm>
        </p:spPr>
        <p:txBody>
          <a:bodyPr>
            <a:noAutofit/>
          </a:bodyPr>
          <a:lstStyle/>
          <a:p>
            <a:r>
              <a:rPr lang="ru-RU" sz="2800" dirty="0"/>
              <a:t>Хомский смотрит на мысль сквозь призму языка, а я предпочитаю смотреть на язык сквозь призму мысли</a:t>
            </a:r>
          </a:p>
          <a:p>
            <a:r>
              <a:rPr lang="ru-RU" sz="2800" dirty="0" smtClean="0"/>
              <a:t>Мыслительный </a:t>
            </a:r>
            <a:r>
              <a:rPr lang="ru-RU" sz="2800" dirty="0"/>
              <a:t>процесс, сделавший возможным существование языка, имеет не лингвистические, а рекурсивные свойства, к которым адаптировался язык. </a:t>
            </a:r>
            <a:endParaRPr lang="ru-RU" sz="2800" dirty="0" smtClean="0"/>
          </a:p>
          <a:p>
            <a:pPr marL="11430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От жеста к слову ???</a:t>
            </a:r>
          </a:p>
        </p:txBody>
      </p:sp>
    </p:spTree>
    <p:extLst>
      <p:ext uri="{BB962C8B-B14F-4D97-AF65-F5344CB8AC3E}">
        <p14:creationId xmlns:p14="http://schemas.microsoft.com/office/powerpoint/2010/main" val="324483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Не только чаем славна К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я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хта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  <a:ln>
            <a:noFill/>
          </a:ln>
        </p:spPr>
        <p:txBody>
          <a:bodyPr>
            <a:noAutofit/>
          </a:bodyPr>
          <a:lstStyle/>
          <a:p>
            <a:pPr marL="114300" indent="0">
              <a:buNone/>
            </a:pPr>
            <a:endParaRPr lang="ru-RU" sz="2800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47918"/>
            <a:ext cx="4824536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75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>
                <a:solidFill>
                  <a:srgbClr val="FF0000"/>
                </a:solidFill>
                <a:latin typeface="+mn-lt"/>
              </a:rPr>
              <a:t>Кяхтинский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язык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  <a:ln>
            <a:noFill/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 smtClean="0"/>
              <a:t>русско-китайский </a:t>
            </a:r>
            <a:r>
              <a:rPr lang="ru-RU" sz="2800" dirty="0"/>
              <a:t>пиджин рубежа XIX—XX вв. в </a:t>
            </a:r>
            <a:r>
              <a:rPr lang="ru-RU" sz="2800" dirty="0" smtClean="0"/>
              <a:t>приграничных с Китаем районах </a:t>
            </a:r>
            <a:r>
              <a:rPr lang="ru-RU" sz="2800" dirty="0"/>
              <a:t>Приамурья, Маньчжурии и </a:t>
            </a:r>
            <a:r>
              <a:rPr lang="ru-RU" sz="2800" dirty="0" smtClean="0"/>
              <a:t>Забайкалья.</a:t>
            </a:r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русская лексика + </a:t>
            </a:r>
          </a:p>
          <a:p>
            <a:r>
              <a:rPr lang="ru-RU" sz="2800" dirty="0" smtClean="0"/>
              <a:t>китайский грамматический </a:t>
            </a:r>
            <a:r>
              <a:rPr lang="ru-RU" sz="2800" dirty="0"/>
              <a:t>строй </a:t>
            </a:r>
            <a:r>
              <a:rPr lang="ru-RU" sz="2800" dirty="0" smtClean="0"/>
              <a:t>=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моя твоя </a:t>
            </a:r>
            <a:r>
              <a:rPr lang="ru-RU" sz="2800" dirty="0">
                <a:solidFill>
                  <a:srgbClr val="FF0000"/>
                </a:solidFill>
              </a:rPr>
              <a:t>понимай </a:t>
            </a:r>
            <a:r>
              <a:rPr lang="ru-RU" sz="2800" dirty="0" smtClean="0">
                <a:solidFill>
                  <a:srgbClr val="FF0000"/>
                </a:solidFill>
              </a:rPr>
              <a:t>нету</a:t>
            </a:r>
          </a:p>
          <a:p>
            <a:pPr marL="114300" indent="0" algn="ctr">
              <a:buNone/>
            </a:pPr>
            <a:r>
              <a:rPr lang="ru-RU" sz="2800" dirty="0">
                <a:solidFill>
                  <a:srgbClr val="7030A0"/>
                </a:solidFill>
              </a:rPr>
              <a:t>Коммуникативный </a:t>
            </a:r>
            <a:r>
              <a:rPr lang="ru-RU" sz="2800" dirty="0" smtClean="0">
                <a:solidFill>
                  <a:srgbClr val="7030A0"/>
                </a:solidFill>
              </a:rPr>
              <a:t>подход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Шесть уровней владения РКИ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  <a:ln>
            <a:noFill/>
          </a:ln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2800" dirty="0" smtClean="0"/>
              <a:t>элементарный</a:t>
            </a:r>
            <a:r>
              <a:rPr lang="ru-RU" sz="2800" dirty="0"/>
              <a:t>, </a:t>
            </a:r>
            <a:r>
              <a:rPr lang="ru-RU" sz="2800" dirty="0">
                <a:solidFill>
                  <a:srgbClr val="C00000"/>
                </a:solidFill>
              </a:rPr>
              <a:t>базовый</a:t>
            </a:r>
            <a:r>
              <a:rPr lang="ru-RU" sz="2800" dirty="0"/>
              <a:t>, первый, второй, третий и </a:t>
            </a:r>
            <a:r>
              <a:rPr lang="ru-RU" sz="2800" dirty="0" smtClean="0"/>
              <a:t>четвертый (все сертифицируются).</a:t>
            </a:r>
            <a:endParaRPr lang="ru-RU" sz="2800" dirty="0"/>
          </a:p>
          <a:p>
            <a:pPr marL="114300" indent="0">
              <a:buNone/>
            </a:pPr>
            <a:r>
              <a:rPr lang="ru-RU" sz="2800" dirty="0"/>
              <a:t>Базовый уровень для трудовых </a:t>
            </a:r>
            <a:r>
              <a:rPr lang="ru-RU" sz="2800" dirty="0" smtClean="0"/>
              <a:t>мигрантов: </a:t>
            </a:r>
          </a:p>
          <a:p>
            <a:r>
              <a:rPr lang="ru-RU" sz="2800" dirty="0" smtClean="0"/>
              <a:t>780 слов + </a:t>
            </a:r>
          </a:p>
          <a:p>
            <a:r>
              <a:rPr lang="ru-RU" sz="2800" dirty="0" smtClean="0"/>
              <a:t>уметь </a:t>
            </a:r>
            <a:r>
              <a:rPr lang="ru-RU" sz="2800" dirty="0"/>
              <a:t>объясниться в самых простых бытовых </a:t>
            </a:r>
            <a:r>
              <a:rPr lang="ru-RU" sz="2800" dirty="0" smtClean="0"/>
              <a:t>ситуациях (в </a:t>
            </a:r>
            <a:r>
              <a:rPr lang="ru-RU" sz="2800" dirty="0"/>
              <a:t>больнице, в </a:t>
            </a:r>
            <a:r>
              <a:rPr lang="ru-RU" sz="2800" dirty="0" smtClean="0"/>
              <a:t>магазине) + </a:t>
            </a:r>
          </a:p>
          <a:p>
            <a:r>
              <a:rPr lang="ru-RU" sz="2800" dirty="0" smtClean="0"/>
              <a:t>уметь </a:t>
            </a:r>
            <a:r>
              <a:rPr lang="ru-RU" sz="2800" dirty="0"/>
              <a:t>написать заявление.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0137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23478"/>
            <a:ext cx="7620000" cy="857250"/>
          </a:xfrm>
        </p:spPr>
        <p:txBody>
          <a:bodyPr/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Кретов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Алексей 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Александрович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563888" y="987574"/>
            <a:ext cx="4320480" cy="3816424"/>
          </a:xfrm>
        </p:spPr>
        <p:txBody>
          <a:bodyPr>
            <a:noAutofit/>
          </a:bodyPr>
          <a:lstStyle/>
          <a:p>
            <a:pPr marL="114300" indent="0" fontAlgn="base">
              <a:buNone/>
            </a:pPr>
            <a:r>
              <a:rPr lang="ru-RU" sz="2800" dirty="0" err="1" smtClean="0"/>
              <a:t>завкафедрой</a:t>
            </a:r>
            <a:r>
              <a:rPr lang="ru-RU" sz="2800" dirty="0" smtClean="0"/>
              <a:t> </a:t>
            </a:r>
            <a:r>
              <a:rPr lang="ru-RU" sz="2800" dirty="0"/>
              <a:t>теоретической и прикладной лингвистики, директор </a:t>
            </a:r>
            <a:r>
              <a:rPr lang="ru-RU" sz="2800" dirty="0" smtClean="0"/>
              <a:t>НМЦ Компьютерной лингвистики</a:t>
            </a:r>
          </a:p>
          <a:p>
            <a:pPr marL="114300" indent="0" fontAlgn="base">
              <a:buNone/>
            </a:pPr>
            <a:r>
              <a:rPr lang="ru-RU" sz="2800" dirty="0" smtClean="0"/>
              <a:t>Воронежского гос. университета</a:t>
            </a:r>
            <a:endParaRPr lang="ru-RU" sz="2800" dirty="0"/>
          </a:p>
          <a:p>
            <a:pPr marL="114300" indent="0">
              <a:buNone/>
            </a:pP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kmp\Desktop\Kretov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15566"/>
            <a:ext cx="2667000" cy="401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9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Фрактальность языка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71228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образование </a:t>
            </a:r>
            <a:r>
              <a:rPr lang="ru-RU" sz="2800" dirty="0"/>
              <a:t>слога, слова и простого предложения одним и тем же лингвистическим фракталом посредством </a:t>
            </a:r>
            <a:r>
              <a:rPr lang="ru-RU" sz="2800" dirty="0" err="1"/>
              <a:t>самоподобия</a:t>
            </a:r>
            <a:r>
              <a:rPr lang="ru-RU" sz="2800" dirty="0"/>
              <a:t> и рекурсии можно считать доказанным.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на </a:t>
            </a:r>
            <a:r>
              <a:rPr lang="ru-RU" sz="2800" dirty="0"/>
              <a:t>всех уровнях (порождаемых лингвистических структур) обнаруживаются нереализованные возможности и чем дальше, тем больше.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4353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8423" y="101402"/>
            <a:ext cx="7620000" cy="85725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Ваша специальность!</a:t>
            </a:r>
            <a:endParaRPr lang="ru-RU" sz="4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423" y="987574"/>
            <a:ext cx="78267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ru-RU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«</a:t>
            </a:r>
            <a:r>
              <a:rPr lang="ru-RU" sz="3200" dirty="0"/>
              <a:t>Современные иностранные языки </a:t>
            </a:r>
            <a:br>
              <a:rPr lang="ru-RU" sz="3200" dirty="0"/>
            </a:br>
            <a:r>
              <a:rPr lang="ru-RU" sz="3200" dirty="0"/>
              <a:t>(</a:t>
            </a:r>
            <a:r>
              <a:rPr lang="ru-RU" sz="3200" dirty="0" err="1" smtClean="0"/>
              <a:t>англ</a:t>
            </a:r>
            <a:r>
              <a:rPr lang="en-US" sz="3200" dirty="0" smtClean="0"/>
              <a:t>/</a:t>
            </a:r>
            <a:r>
              <a:rPr lang="ru-RU" sz="3200" dirty="0" smtClean="0"/>
              <a:t>нем)</a:t>
            </a:r>
            <a:r>
              <a:rPr lang="en-US" sz="3200" dirty="0"/>
              <a:t> </a:t>
            </a:r>
            <a:r>
              <a:rPr lang="ru-RU" sz="3200" dirty="0" smtClean="0"/>
              <a:t>+ (немецкий, английский)</a:t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/>
              <a:t>преподавание)» </a:t>
            </a:r>
            <a:endParaRPr lang="ru-RU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со </a:t>
            </a:r>
            <a:r>
              <a:rPr lang="ru-RU" sz="3200" b="1" dirty="0" smtClean="0">
                <a:solidFill>
                  <a:srgbClr val="00B050"/>
                </a:solidFill>
              </a:rPr>
              <a:t>специализацией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>
                <a:solidFill>
                  <a:srgbClr val="FF0000"/>
                </a:solidFill>
              </a:rPr>
              <a:t>Компьютерная лингвистика</a:t>
            </a:r>
            <a:r>
              <a:rPr lang="ru-RU" sz="3200" dirty="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235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Фрактальность и память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71228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Одним </a:t>
            </a:r>
            <a:r>
              <a:rPr lang="ru-RU" sz="2800" dirty="0"/>
              <a:t>из факторов, накладывающих ограничения на развёртывание (рекурсивной) структуры, является объём оперативной памяти человека, оцениваемый как 7±2. 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Поскольку </a:t>
            </a:r>
            <a:r>
              <a:rPr lang="ru-RU" sz="2800" dirty="0"/>
              <a:t>человеческие возможности различны, а язык обслуживает всех, ограничения сдвигаются к нижней границе. 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83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Фрактальность и память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71228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Одним </a:t>
            </a:r>
            <a:r>
              <a:rPr lang="ru-RU" sz="2800" dirty="0"/>
              <a:t>из факторов, накладывающих ограничения на развёртывание (рекурсивной) структуры, является объём оперативной памяти человека, оцениваемый как 7±2. 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Поскольку </a:t>
            </a:r>
            <a:r>
              <a:rPr lang="ru-RU" sz="2800" dirty="0"/>
              <a:t>человеческие возможности различны, а язык обслуживает всех, ограничения сдвигаются к нижней границе. 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594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095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Хомский прав?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87574"/>
            <a:ext cx="80983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Научная статья </a:t>
            </a:r>
            <a:r>
              <a:rPr lang="ru-RU" sz="2800" dirty="0" err="1" smtClean="0"/>
              <a:t>нейробиологов</a:t>
            </a:r>
            <a:r>
              <a:rPr lang="ru-RU" sz="2800" dirty="0" smtClean="0"/>
              <a:t> </a:t>
            </a:r>
            <a:r>
              <a:rPr lang="ru-RU" sz="2800" dirty="0"/>
              <a:t>из Нью-Йоркского университета, Пекинского университета и Общества Макса Планка: </a:t>
            </a:r>
            <a:r>
              <a:rPr lang="en-US" sz="2800" dirty="0" err="1" smtClean="0"/>
              <a:t>Nai</a:t>
            </a:r>
            <a:r>
              <a:rPr lang="en-US" sz="2800" dirty="0" smtClean="0"/>
              <a:t> Ding,</a:t>
            </a:r>
            <a:r>
              <a:rPr lang="ru-RU" sz="2800" dirty="0" smtClean="0"/>
              <a:t> </a:t>
            </a:r>
            <a:r>
              <a:rPr lang="en-US" sz="2800" dirty="0" smtClean="0"/>
              <a:t>Lucia </a:t>
            </a:r>
            <a:r>
              <a:rPr lang="en-US" sz="2800" dirty="0" err="1"/>
              <a:t>Melloni</a:t>
            </a:r>
            <a:r>
              <a:rPr lang="en-US" sz="2800" dirty="0"/>
              <a:t>, Hang Zhang, </a:t>
            </a:r>
            <a:r>
              <a:rPr lang="en-US" sz="2800" dirty="0" smtClean="0"/>
              <a:t>Xing </a:t>
            </a:r>
            <a:r>
              <a:rPr lang="en-US" sz="2800" dirty="0" err="1"/>
              <a:t>Tian</a:t>
            </a:r>
            <a:r>
              <a:rPr lang="en-US" sz="2800" dirty="0"/>
              <a:t> &amp; David </a:t>
            </a:r>
            <a:r>
              <a:rPr lang="en-US" sz="2800" dirty="0" err="1"/>
              <a:t>Poeppel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с </a:t>
            </a:r>
            <a:r>
              <a:rPr lang="ru-RU" sz="2800" dirty="0" smtClean="0"/>
              <a:t>экспериментальными доказательствами врожденности языковых структур: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err="1"/>
              <a:t>энцефалографическими</a:t>
            </a:r>
            <a:r>
              <a:rPr lang="ru-RU" sz="2800" dirty="0"/>
              <a:t> и </a:t>
            </a:r>
            <a:r>
              <a:rPr lang="ru-RU" sz="2800" dirty="0" err="1" smtClean="0"/>
              <a:t>электрокортикографическими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на материале английского и китайского языков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904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095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Горячий пирожок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983" y="987574"/>
            <a:ext cx="79928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 </a:t>
            </a:r>
            <a:r>
              <a:rPr lang="en-US" sz="2800" dirty="0"/>
              <a:t>Nature Neuroscience</a:t>
            </a:r>
            <a:r>
              <a:rPr lang="ru-RU" sz="2800" dirty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Поступила 12 августа 2015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Принята к публикации 3 ноября 2015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Опубликована на сайте 07 </a:t>
            </a:r>
            <a:r>
              <a:rPr lang="ru-RU" sz="2800" dirty="0" smtClean="0"/>
              <a:t>декабря статья:</a:t>
            </a:r>
          </a:p>
          <a:p>
            <a:endParaRPr lang="ru-RU" sz="2800" dirty="0" smtClean="0"/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Cortical </a:t>
            </a:r>
            <a:r>
              <a:rPr lang="en-US" sz="2800" dirty="0">
                <a:solidFill>
                  <a:srgbClr val="FF0000"/>
                </a:solidFill>
              </a:rPr>
              <a:t>tracking of hierarchical linguistic structures in connected </a:t>
            </a:r>
            <a:r>
              <a:rPr lang="en-US" sz="2800" dirty="0" smtClean="0">
                <a:solidFill>
                  <a:srgbClr val="FF0000"/>
                </a:solidFill>
              </a:rPr>
              <a:t>speech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endParaRPr lang="ru-RU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</a:t>
            </a:r>
            <a:r>
              <a:rPr lang="en-US" sz="2000" dirty="0" smtClean="0">
                <a:hlinkClick r:id="rId2"/>
              </a:rPr>
              <a:t>www.nature.com/neuro/journal/v19/n1/full/nn.4186.html</a:t>
            </a:r>
            <a:r>
              <a:rPr lang="ru-RU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69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err="1">
                <a:solidFill>
                  <a:srgbClr val="FF0000"/>
                </a:solidFill>
                <a:latin typeface="+mn-lt"/>
              </a:rPr>
              <a:t>Colorless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+mn-lt"/>
              </a:rPr>
              <a:t>green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+mn-lt"/>
              </a:rPr>
              <a:t>ideas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+mn-lt"/>
              </a:rPr>
              <a:t>sleep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4000" dirty="0" err="1">
                <a:solidFill>
                  <a:srgbClr val="FF0000"/>
                </a:solidFill>
                <a:latin typeface="+mn-lt"/>
              </a:rPr>
              <a:t>furiously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37149"/>
            <a:ext cx="7344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Хомский Н.А. на примере фразы </a:t>
            </a:r>
            <a:r>
              <a:rPr lang="ru-RU" sz="2800" dirty="0" smtClean="0">
                <a:solidFill>
                  <a:srgbClr val="00B050"/>
                </a:solidFill>
              </a:rPr>
              <a:t>Бесцветные </a:t>
            </a:r>
            <a:r>
              <a:rPr lang="ru-RU" sz="2800" dirty="0">
                <a:solidFill>
                  <a:srgbClr val="00B050"/>
                </a:solidFill>
              </a:rPr>
              <a:t>зеленые идеи спят </a:t>
            </a:r>
            <a:r>
              <a:rPr lang="ru-RU" sz="2800" dirty="0" smtClean="0">
                <a:solidFill>
                  <a:srgbClr val="00B050"/>
                </a:solidFill>
              </a:rPr>
              <a:t>яростно </a:t>
            </a:r>
            <a:r>
              <a:rPr lang="ru-RU" sz="2800" dirty="0"/>
              <a:t>показал, что фраза, которая на первый взгляд лишена всякого смысла, но построенная в соответствии с правилами грамматики, все равно воспринимается человеком как семантически значимая. 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63920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Лексика дура ….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Users\kmp\Desktop\0aujsDxkR3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26229"/>
            <a:ext cx="285750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153848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  <a:latin typeface="Calibri" pitchFamily="34" charset="0"/>
              </a:rPr>
              <a:t>Гло́кая </a:t>
            </a:r>
            <a:r>
              <a:rPr lang="vi-VN" sz="2800" dirty="0" smtClean="0">
                <a:solidFill>
                  <a:srgbClr val="7030A0"/>
                </a:solidFill>
                <a:latin typeface="Calibri" pitchFamily="34" charset="0"/>
              </a:rPr>
              <a:t>ку́здра</a:t>
            </a:r>
            <a:endParaRPr lang="ru-RU" sz="2800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vi-VN" sz="2800" dirty="0" smtClean="0">
                <a:solidFill>
                  <a:srgbClr val="7030A0"/>
                </a:solidFill>
                <a:latin typeface="Calibri" pitchFamily="34" charset="0"/>
              </a:rPr>
              <a:t>ште́ко </a:t>
            </a:r>
            <a:r>
              <a:rPr lang="vi-VN" sz="2800" dirty="0">
                <a:solidFill>
                  <a:srgbClr val="7030A0"/>
                </a:solidFill>
                <a:latin typeface="Calibri" pitchFamily="34" charset="0"/>
              </a:rPr>
              <a:t>будлану́ла </a:t>
            </a:r>
            <a:r>
              <a:rPr lang="vi-VN" sz="2800" dirty="0" smtClean="0">
                <a:solidFill>
                  <a:srgbClr val="7030A0"/>
                </a:solidFill>
                <a:latin typeface="Calibri" pitchFamily="34" charset="0"/>
              </a:rPr>
              <a:t>бо́кра</a:t>
            </a:r>
            <a:endParaRPr lang="ru-RU" sz="2800" dirty="0" smtClean="0">
              <a:solidFill>
                <a:srgbClr val="7030A0"/>
              </a:solidFill>
              <a:latin typeface="Calibri" pitchFamily="34" charset="0"/>
            </a:endParaRPr>
          </a:p>
          <a:p>
            <a:r>
              <a:rPr lang="vi-VN" sz="2800" dirty="0" smtClean="0">
                <a:solidFill>
                  <a:srgbClr val="7030A0"/>
                </a:solidFill>
                <a:latin typeface="Calibri" pitchFamily="34" charset="0"/>
              </a:rPr>
              <a:t>и </a:t>
            </a:r>
            <a:r>
              <a:rPr lang="vi-VN" sz="2800" dirty="0">
                <a:solidFill>
                  <a:srgbClr val="7030A0"/>
                </a:solidFill>
                <a:latin typeface="Calibri" pitchFamily="34" charset="0"/>
              </a:rPr>
              <a:t>курдя́чит </a:t>
            </a:r>
            <a:r>
              <a:rPr lang="vi-VN" sz="2800" dirty="0" smtClean="0">
                <a:solidFill>
                  <a:srgbClr val="7030A0"/>
                </a:solidFill>
                <a:latin typeface="Calibri" pitchFamily="34" charset="0"/>
              </a:rPr>
              <a:t>бокрёнка</a:t>
            </a:r>
            <a:endParaRPr lang="ru-RU" sz="2800" dirty="0" smtClean="0">
              <a:solidFill>
                <a:srgbClr val="7030A0"/>
              </a:solidFill>
              <a:latin typeface="Calibri" pitchFamily="34" charset="0"/>
            </a:endParaRPr>
          </a:p>
          <a:p>
            <a:pPr lvl="1"/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Люсьен </a:t>
            </a:r>
            <a:r>
              <a:rPr lang="ru-RU" sz="2800" dirty="0" err="1" smtClean="0">
                <a:solidFill>
                  <a:srgbClr val="00B050"/>
                </a:solidFill>
                <a:latin typeface="Calibri" pitchFamily="34" charset="0"/>
              </a:rPr>
              <a:t>Теньер</a:t>
            </a:r>
            <a:r>
              <a:rPr lang="ru-RU" sz="2800" dirty="0" smtClean="0">
                <a:latin typeface="Calibri" pitchFamily="34" charset="0"/>
              </a:rPr>
              <a:t>:</a:t>
            </a:r>
          </a:p>
          <a:p>
            <a:pPr lvl="1"/>
            <a:r>
              <a:rPr lang="en-US" sz="2800" dirty="0" smtClean="0">
                <a:latin typeface="Calibri" pitchFamily="34" charset="0"/>
              </a:rPr>
              <a:t>Le </a:t>
            </a:r>
            <a:r>
              <a:rPr lang="en-US" sz="2800" dirty="0">
                <a:latin typeface="Calibri" pitchFamily="34" charset="0"/>
              </a:rPr>
              <a:t>silence </a:t>
            </a:r>
            <a:r>
              <a:rPr lang="en-US" sz="2800" dirty="0" err="1">
                <a:latin typeface="Calibri" pitchFamily="34" charset="0"/>
              </a:rPr>
              <a:t>vertébral</a:t>
            </a:r>
            <a:r>
              <a:rPr lang="en-US" sz="2800" dirty="0">
                <a:latin typeface="Calibri" pitchFamily="34" charset="0"/>
              </a:rPr>
              <a:t> indispose la voile </a:t>
            </a:r>
            <a:r>
              <a:rPr lang="en-US" sz="2800" dirty="0" err="1">
                <a:latin typeface="Calibri" pitchFamily="34" charset="0"/>
              </a:rPr>
              <a:t>licite</a:t>
            </a:r>
            <a:r>
              <a:rPr lang="en-US" sz="2800" dirty="0" smtClean="0">
                <a:latin typeface="Calibri" pitchFamily="34" charset="0"/>
              </a:rPr>
              <a:t>»</a:t>
            </a:r>
            <a:r>
              <a:rPr lang="ru-RU" sz="28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>
                <a:latin typeface="Calibri" pitchFamily="34" charset="0"/>
              </a:rPr>
              <a:t>(</a:t>
            </a:r>
            <a:r>
              <a:rPr lang="ru-RU" sz="2800" dirty="0">
                <a:latin typeface="Calibri" pitchFamily="34" charset="0"/>
              </a:rPr>
              <a:t>Позвоночное молчание вызывает недомогание у законного </a:t>
            </a:r>
            <a:r>
              <a:rPr lang="ru-RU" sz="2800" dirty="0" smtClean="0">
                <a:latin typeface="Calibri" pitchFamily="34" charset="0"/>
              </a:rPr>
              <a:t>паруса). </a:t>
            </a:r>
            <a:endParaRPr lang="ru-RU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64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Лихачев Дмитрий Сергеевич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275606"/>
            <a:ext cx="394378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latin typeface="Calibri" pitchFamily="34" charset="0"/>
            </a:endParaRPr>
          </a:p>
          <a:p>
            <a:endParaRPr lang="ru-RU" sz="2800" dirty="0">
              <a:latin typeface="Calibri" pitchFamily="34" charset="0"/>
            </a:endParaRPr>
          </a:p>
          <a:p>
            <a:pPr algn="ctr"/>
            <a:r>
              <a:rPr lang="ru-RU" sz="2800" dirty="0" smtClean="0">
                <a:latin typeface="Calibri" pitchFamily="34" charset="0"/>
              </a:rPr>
              <a:t>Ум, честь и совесть советской эпохи</a:t>
            </a:r>
          </a:p>
          <a:p>
            <a:endParaRPr lang="ru-RU" sz="2800" dirty="0">
              <a:latin typeface="Calibri" pitchFamily="34" charset="0"/>
            </a:endParaRPr>
          </a:p>
          <a:p>
            <a:pPr algn="ctr"/>
            <a:r>
              <a:rPr lang="ru-RU" sz="2800" dirty="0" smtClean="0">
                <a:latin typeface="Calibri" pitchFamily="34" charset="0"/>
              </a:rPr>
              <a:t>1906-1999</a:t>
            </a:r>
          </a:p>
          <a:p>
            <a:endParaRPr lang="ru-RU" sz="2800" dirty="0">
              <a:latin typeface="Calibri" pitchFamily="34" charset="0"/>
            </a:endParaRPr>
          </a:p>
        </p:txBody>
      </p:sp>
      <p:pic>
        <p:nvPicPr>
          <p:cNvPr id="3074" name="Picture 2" descr="C:\Users\kmp\Desktop\260px-Dmitry_Lihach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80" y="1059581"/>
            <a:ext cx="2717199" cy="38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3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8159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Раздумья…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7574"/>
            <a:ext cx="8136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Calibri" pitchFamily="34" charset="0"/>
              </a:rPr>
              <a:t>В 1926 году я </a:t>
            </a:r>
            <a:r>
              <a:rPr lang="ru-RU" sz="2800" dirty="0" err="1">
                <a:latin typeface="Calibri" pitchFamily="34" charset="0"/>
              </a:rPr>
              <a:t>зaнимaлся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smtClean="0">
                <a:latin typeface="Calibri" pitchFamily="34" charset="0"/>
              </a:rPr>
              <a:t>в </a:t>
            </a:r>
            <a:r>
              <a:rPr lang="ru-RU" sz="2800" dirty="0" err="1">
                <a:latin typeface="Calibri" pitchFamily="34" charset="0"/>
              </a:rPr>
              <a:t>семинaрии</a:t>
            </a:r>
            <a:r>
              <a:rPr lang="ru-RU" sz="2800" dirty="0">
                <a:latin typeface="Calibri" pitchFamily="34" charset="0"/>
              </a:rPr>
              <a:t> по Пушкину у </a:t>
            </a:r>
            <a:r>
              <a:rPr lang="ru-RU" sz="2800" dirty="0" smtClean="0">
                <a:latin typeface="Calibri" pitchFamily="34" charset="0"/>
              </a:rPr>
              <a:t>Льва Владимировича Щербы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err="1" smtClean="0">
                <a:latin typeface="Calibri" pitchFamily="34" charset="0"/>
              </a:rPr>
              <a:t>Зa</a:t>
            </a:r>
            <a:r>
              <a:rPr lang="ru-RU" sz="2800" dirty="0" smtClean="0">
                <a:latin typeface="Calibri" pitchFamily="34" charset="0"/>
              </a:rPr>
              <a:t> год мы прошли только несколько строк из "Медного </a:t>
            </a:r>
            <a:r>
              <a:rPr lang="ru-RU" sz="2800" dirty="0" err="1" smtClean="0">
                <a:latin typeface="Calibri" pitchFamily="34" charset="0"/>
              </a:rPr>
              <a:t>всaдникa</a:t>
            </a:r>
            <a:r>
              <a:rPr lang="ru-RU" sz="2800" dirty="0" smtClean="0">
                <a:latin typeface="Calibri" pitchFamily="34" charset="0"/>
              </a:rPr>
              <a:t>".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</a:rPr>
              <a:t>В </a:t>
            </a:r>
            <a:r>
              <a:rPr lang="ru-RU" sz="2800" dirty="0" err="1">
                <a:latin typeface="Calibri" pitchFamily="34" charset="0"/>
              </a:rPr>
              <a:t>нaшем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рaспоряжении</a:t>
            </a:r>
            <a:r>
              <a:rPr lang="ru-RU" sz="2800" dirty="0">
                <a:latin typeface="Calibri" pitchFamily="34" charset="0"/>
              </a:rPr>
              <a:t> были всевозможные </a:t>
            </a:r>
            <a:r>
              <a:rPr lang="ru-RU" sz="2800" dirty="0" err="1">
                <a:latin typeface="Calibri" pitchFamily="34" charset="0"/>
              </a:rPr>
              <a:t>словaри</a:t>
            </a:r>
            <a:r>
              <a:rPr lang="ru-RU" sz="2800" dirty="0">
                <a:latin typeface="Calibri" pitchFamily="34" charset="0"/>
              </a:rPr>
              <a:t> и </a:t>
            </a:r>
            <a:r>
              <a:rPr lang="ru-RU" sz="2800" dirty="0" err="1">
                <a:latin typeface="Calibri" pitchFamily="34" charset="0"/>
              </a:rPr>
              <a:t>грaммaтики</a:t>
            </a:r>
            <a:r>
              <a:rPr lang="ru-RU" sz="2800" dirty="0">
                <a:latin typeface="Calibri" pitchFamily="34" charset="0"/>
              </a:rPr>
              <a:t>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latin typeface="Calibri" pitchFamily="34" charset="0"/>
              </a:rPr>
              <a:t>Мы </a:t>
            </a:r>
            <a:r>
              <a:rPr lang="ru-RU" sz="2800" dirty="0" err="1">
                <a:latin typeface="Calibri" pitchFamily="34" charset="0"/>
              </a:rPr>
              <a:t>доискивaлись</a:t>
            </a:r>
            <a:r>
              <a:rPr lang="ru-RU" sz="2800" dirty="0">
                <a:latin typeface="Calibri" pitchFamily="34" charset="0"/>
              </a:rPr>
              <a:t> филологически точного </a:t>
            </a:r>
            <a:r>
              <a:rPr lang="ru-RU" sz="2800" dirty="0" err="1">
                <a:latin typeface="Calibri" pitchFamily="34" charset="0"/>
              </a:rPr>
              <a:t>понимaния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текстa</a:t>
            </a:r>
            <a:r>
              <a:rPr lang="ru-RU" sz="2800" dirty="0">
                <a:latin typeface="Calibri" pitchFamily="34" charset="0"/>
              </a:rPr>
              <a:t>, углублялись в историю изучения </a:t>
            </a:r>
            <a:r>
              <a:rPr lang="ru-RU" sz="2800" dirty="0" err="1">
                <a:latin typeface="Calibri" pitchFamily="34" charset="0"/>
              </a:rPr>
              <a:t>знaчений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>
                <a:latin typeface="Calibri" pitchFamily="34" charset="0"/>
              </a:rPr>
              <a:t>кaждого</a:t>
            </a:r>
            <a:r>
              <a:rPr lang="ru-RU" sz="2800" dirty="0">
                <a:latin typeface="Calibri" pitchFamily="34" charset="0"/>
              </a:rPr>
              <a:t> </a:t>
            </a:r>
            <a:r>
              <a:rPr lang="ru-RU" sz="2800" dirty="0" err="1" smtClean="0">
                <a:latin typeface="Calibri" pitchFamily="34" charset="0"/>
              </a:rPr>
              <a:t>словa</a:t>
            </a:r>
            <a:r>
              <a:rPr lang="ru-RU" sz="2800" dirty="0" smtClean="0">
                <a:latin typeface="Calibri" pitchFamily="34" charset="0"/>
              </a:rPr>
              <a:t>…</a:t>
            </a:r>
            <a:endParaRPr lang="ru-RU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4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+mn-lt"/>
              </a:rPr>
              <a:t>Бармаглот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….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53848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7030A0"/>
                </a:solidFill>
                <a:latin typeface="Calibri" pitchFamily="34" charset="0"/>
              </a:rPr>
              <a:t>Twas brillig, and the slithy toves</a:t>
            </a:r>
          </a:p>
          <a:p>
            <a:r>
              <a:rPr lang="vi-VN" sz="2800" dirty="0">
                <a:solidFill>
                  <a:srgbClr val="7030A0"/>
                </a:solidFill>
                <a:latin typeface="Calibri" pitchFamily="34" charset="0"/>
              </a:rPr>
              <a:t>Did gyre and gimble in the wabe;</a:t>
            </a:r>
          </a:p>
          <a:p>
            <a:r>
              <a:rPr lang="vi-VN" sz="2800" dirty="0">
                <a:solidFill>
                  <a:srgbClr val="7030A0"/>
                </a:solidFill>
                <a:latin typeface="Calibri" pitchFamily="34" charset="0"/>
              </a:rPr>
              <a:t>All mimsy were the borogoves,</a:t>
            </a:r>
          </a:p>
          <a:p>
            <a:r>
              <a:rPr lang="vi-VN" sz="2800" dirty="0">
                <a:solidFill>
                  <a:srgbClr val="7030A0"/>
                </a:solidFill>
                <a:latin typeface="Calibri" pitchFamily="34" charset="0"/>
              </a:rPr>
              <a:t>And the mome raths outgrabe.</a:t>
            </a:r>
          </a:p>
          <a:p>
            <a:pPr algn="r"/>
            <a:r>
              <a:rPr lang="ru-RU" sz="2800" dirty="0" err="1" smtClean="0">
                <a:solidFill>
                  <a:srgbClr val="00B050"/>
                </a:solidFill>
                <a:latin typeface="Calibri" pitchFamily="34" charset="0"/>
              </a:rPr>
              <a:t>Варкалось</a:t>
            </a:r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. </a:t>
            </a:r>
            <a:r>
              <a:rPr lang="ru-RU" sz="2800" dirty="0" err="1">
                <a:solidFill>
                  <a:srgbClr val="00B050"/>
                </a:solidFill>
                <a:latin typeface="Calibri" pitchFamily="34" charset="0"/>
              </a:rPr>
              <a:t>Хливкие</a:t>
            </a:r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Calibri" pitchFamily="34" charset="0"/>
              </a:rPr>
              <a:t>шорьки</a:t>
            </a:r>
            <a:endParaRPr lang="ru-RU" sz="2800" dirty="0">
              <a:solidFill>
                <a:srgbClr val="00B050"/>
              </a:solidFill>
              <a:latin typeface="Calibri" pitchFamily="34" charset="0"/>
            </a:endParaRPr>
          </a:p>
          <a:p>
            <a:pPr algn="r"/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Пырялись по </a:t>
            </a:r>
            <a:r>
              <a:rPr lang="ru-RU" sz="2800" dirty="0" err="1">
                <a:solidFill>
                  <a:srgbClr val="00B050"/>
                </a:solidFill>
                <a:latin typeface="Calibri" pitchFamily="34" charset="0"/>
              </a:rPr>
              <a:t>наве</a:t>
            </a:r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,</a:t>
            </a:r>
          </a:p>
          <a:p>
            <a:pPr algn="r"/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И </a:t>
            </a:r>
            <a:r>
              <a:rPr lang="ru-RU" sz="2800" dirty="0" err="1">
                <a:solidFill>
                  <a:srgbClr val="00B050"/>
                </a:solidFill>
                <a:latin typeface="Calibri" pitchFamily="34" charset="0"/>
              </a:rPr>
              <a:t>хрюкотали</a:t>
            </a:r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Calibri" pitchFamily="34" charset="0"/>
              </a:rPr>
              <a:t>зелюки</a:t>
            </a:r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,</a:t>
            </a:r>
          </a:p>
          <a:p>
            <a:pPr algn="r"/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Как </a:t>
            </a:r>
            <a:r>
              <a:rPr lang="ru-RU" sz="2800" dirty="0" err="1">
                <a:solidFill>
                  <a:srgbClr val="00B050"/>
                </a:solidFill>
                <a:latin typeface="Calibri" pitchFamily="34" charset="0"/>
              </a:rPr>
              <a:t>мюмзики</a:t>
            </a:r>
            <a:r>
              <a:rPr lang="ru-RU" sz="2800" dirty="0">
                <a:solidFill>
                  <a:srgbClr val="00B050"/>
                </a:solidFill>
                <a:latin typeface="Calibri" pitchFamily="34" charset="0"/>
              </a:rPr>
              <a:t> в </a:t>
            </a:r>
            <a:r>
              <a:rPr lang="ru-RU" sz="2800" dirty="0" err="1">
                <a:solidFill>
                  <a:srgbClr val="00B050"/>
                </a:solidFill>
                <a:latin typeface="Calibri" pitchFamily="34" charset="0"/>
              </a:rPr>
              <a:t>мове</a:t>
            </a:r>
            <a:r>
              <a:rPr lang="ru-RU" sz="2800" dirty="0" smtClean="0">
                <a:solidFill>
                  <a:srgbClr val="00B050"/>
                </a:solidFill>
                <a:latin typeface="Calibri" pitchFamily="34" charset="0"/>
              </a:rPr>
              <a:t>.</a:t>
            </a:r>
            <a:endParaRPr lang="ru-RU" sz="2800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6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095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Загадочные  картинки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147" name="Picture 3" descr="C:\Users\kmp\Desktop\Без-имени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7614"/>
            <a:ext cx="6988344" cy="30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8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58316"/>
            <a:ext cx="7620000" cy="85725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Специализация</a:t>
            </a:r>
            <a:endParaRPr lang="ru-RU" sz="4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915566"/>
            <a:ext cx="78267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образовательной системе: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углублённое </a:t>
            </a:r>
            <a:r>
              <a:rPr lang="ru-RU" sz="3200" dirty="0">
                <a:solidFill>
                  <a:srgbClr val="FF0000"/>
                </a:solidFill>
              </a:rPr>
              <a:t>изучение относительно узкого поля деятельности</a:t>
            </a:r>
            <a:r>
              <a:rPr lang="ru-RU" sz="3200" dirty="0"/>
              <a:t>, </a:t>
            </a:r>
            <a:endParaRPr lang="ru-RU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в </a:t>
            </a:r>
            <a:r>
              <a:rPr lang="ru-RU" sz="3200" dirty="0"/>
              <a:t>рамках специальности, </a:t>
            </a:r>
            <a:endParaRPr lang="ru-RU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 smtClean="0"/>
              <a:t>обеспечивающее </a:t>
            </a:r>
            <a:r>
              <a:rPr lang="ru-RU" sz="3200" dirty="0"/>
              <a:t>необходимый уровень компетенции </a:t>
            </a:r>
            <a:r>
              <a:rPr lang="ru-RU" sz="3200" dirty="0" smtClean="0"/>
              <a:t>специалиста…</a:t>
            </a:r>
          </a:p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преподавателя англ. </a:t>
            </a:r>
            <a:r>
              <a:rPr lang="ru-RU" sz="3200" dirty="0">
                <a:solidFill>
                  <a:srgbClr val="FF0000"/>
                </a:solidFill>
              </a:rPr>
              <a:t>и</a:t>
            </a:r>
            <a:r>
              <a:rPr lang="ru-RU" sz="3200" dirty="0" smtClean="0">
                <a:solidFill>
                  <a:srgbClr val="FF0000"/>
                </a:solidFill>
              </a:rPr>
              <a:t> нем. языка</a:t>
            </a:r>
            <a:endParaRPr lang="ru-RU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095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Право ли авторское право?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146" name="Picture 2" descr="C:\Users\kmp\Desktop\Без-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63" y="1026599"/>
            <a:ext cx="6552728" cy="34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31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620000" cy="85725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Модель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552" y="843558"/>
            <a:ext cx="7560840" cy="4104456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от </a:t>
            </a:r>
            <a:r>
              <a:rPr lang="ru-RU" sz="2800" dirty="0"/>
              <a:t>лат. </a:t>
            </a:r>
            <a:r>
              <a:rPr lang="ru-RU" sz="2800" dirty="0" err="1">
                <a:solidFill>
                  <a:srgbClr val="00B050"/>
                </a:solidFill>
              </a:rPr>
              <a:t>modulus</a:t>
            </a:r>
            <a:r>
              <a:rPr lang="ru-RU" sz="2800" dirty="0"/>
              <a:t> — «мера, аналог, </a:t>
            </a:r>
            <a:r>
              <a:rPr lang="ru-RU" sz="2800" dirty="0" smtClean="0"/>
              <a:t>образец»</a:t>
            </a:r>
          </a:p>
          <a:p>
            <a:r>
              <a:rPr lang="ru-RU" sz="2800" dirty="0"/>
              <a:t>Ввёл термин «модель» Готфрид  </a:t>
            </a:r>
            <a:r>
              <a:rPr lang="ru-RU" sz="2800" dirty="0" smtClean="0"/>
              <a:t>Лейбниц</a:t>
            </a:r>
          </a:p>
          <a:p>
            <a:pPr marL="114300" indent="0">
              <a:buNone/>
            </a:pPr>
            <a:endParaRPr lang="ru-RU" sz="2800" dirty="0"/>
          </a:p>
          <a:p>
            <a:r>
              <a:rPr lang="ru-RU" sz="2800" dirty="0" smtClean="0"/>
              <a:t>Фрагмент реальности, замещающий оригинал (другой фрагмент реальности)</a:t>
            </a:r>
          </a:p>
          <a:p>
            <a:r>
              <a:rPr lang="ru-RU" sz="2800" dirty="0" smtClean="0"/>
              <a:t>Алгебраическая </a:t>
            </a:r>
            <a:r>
              <a:rPr lang="ru-RU" sz="2800" dirty="0"/>
              <a:t>система с пустым множеством операций.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717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Иерархия Хомского (1959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)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58425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 типа грамматик: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0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dirty="0">
                <a:solidFill>
                  <a:srgbClr val="7030A0"/>
                </a:solidFill>
              </a:rPr>
              <a:t>неограниченные грамматики </a:t>
            </a:r>
            <a:r>
              <a:rPr lang="ru-RU" sz="2800" dirty="0"/>
              <a:t>— возможны любые правила 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1. </a:t>
            </a:r>
            <a:r>
              <a:rPr lang="ru-RU" sz="2800" dirty="0" smtClean="0">
                <a:solidFill>
                  <a:srgbClr val="7030A0"/>
                </a:solidFill>
              </a:rPr>
              <a:t>контекстно-зависимые </a:t>
            </a:r>
            <a:r>
              <a:rPr lang="ru-RU" sz="2800" dirty="0">
                <a:solidFill>
                  <a:srgbClr val="7030A0"/>
                </a:solidFill>
              </a:rPr>
              <a:t>грамматики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2. </a:t>
            </a:r>
            <a:r>
              <a:rPr lang="ru-RU" sz="2800" dirty="0" smtClean="0">
                <a:solidFill>
                  <a:srgbClr val="7030A0"/>
                </a:solidFill>
              </a:rPr>
              <a:t>контекстно-свободные </a:t>
            </a:r>
            <a:r>
              <a:rPr lang="ru-RU" sz="2800" dirty="0">
                <a:solidFill>
                  <a:srgbClr val="7030A0"/>
                </a:solidFill>
              </a:rPr>
              <a:t>грамматики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>
                <a:solidFill>
                  <a:srgbClr val="FF0000"/>
                </a:solidFill>
              </a:rPr>
              <a:t>3</a:t>
            </a:r>
            <a:r>
              <a:rPr lang="ru-RU" sz="2800" dirty="0">
                <a:solidFill>
                  <a:srgbClr val="FF0000"/>
                </a:solidFill>
              </a:rPr>
              <a:t>. </a:t>
            </a:r>
            <a:r>
              <a:rPr lang="ru-RU" sz="2800" dirty="0">
                <a:solidFill>
                  <a:srgbClr val="7030A0"/>
                </a:solidFill>
              </a:rPr>
              <a:t>регулярные грамматики </a:t>
            </a:r>
            <a:r>
              <a:rPr lang="ru-RU" sz="2800" dirty="0"/>
              <a:t>— самые простые (эквивалентны конечным автоматам). </a:t>
            </a:r>
          </a:p>
        </p:txBody>
      </p:sp>
    </p:spTree>
    <p:extLst>
      <p:ext uri="{BB962C8B-B14F-4D97-AF65-F5344CB8AC3E}">
        <p14:creationId xmlns:p14="http://schemas.microsoft.com/office/powerpoint/2010/main" val="31119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Такие грамматики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58425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7030A0"/>
                </a:solidFill>
              </a:rPr>
              <a:t>Контекстно-свободные </a:t>
            </a:r>
            <a:r>
              <a:rPr lang="ru-RU" sz="2800" dirty="0">
                <a:solidFill>
                  <a:srgbClr val="7030A0"/>
                </a:solidFill>
              </a:rPr>
              <a:t>грамматики </a:t>
            </a:r>
            <a:r>
              <a:rPr lang="ru-RU" sz="2800" dirty="0"/>
              <a:t>применяются для определения грамматической структуры в грамматическом анализе</a:t>
            </a:r>
            <a:r>
              <a:rPr lang="ru-RU" sz="2800" dirty="0" smtClean="0"/>
              <a:t>.</a:t>
            </a:r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>
                <a:solidFill>
                  <a:srgbClr val="7030A0"/>
                </a:solidFill>
              </a:rPr>
              <a:t>Регулярные грамматики </a:t>
            </a:r>
            <a:r>
              <a:rPr lang="ru-RU" sz="2800" dirty="0"/>
              <a:t>применяются для текстового поиска, разбивки и подстановки, в том числе в лексическом анализе.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527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+mn-lt"/>
              </a:rPr>
              <a:t>Формальные языки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200" dirty="0" smtClean="0"/>
              <a:t>— </a:t>
            </a:r>
            <a:r>
              <a:rPr lang="ru-RU" sz="3200" dirty="0"/>
              <a:t>это </a:t>
            </a:r>
            <a:r>
              <a:rPr lang="ru-RU" sz="3200" dirty="0" smtClean="0"/>
              <a:t>множества </a:t>
            </a:r>
            <a:r>
              <a:rPr lang="ru-RU" sz="3200" dirty="0"/>
              <a:t>цепочек, составленных из символов некоторого конечного алфавита</a:t>
            </a:r>
            <a:r>
              <a:rPr lang="ru-RU" sz="3200" dirty="0" smtClean="0"/>
              <a:t>.</a:t>
            </a:r>
          </a:p>
          <a:p>
            <a:pPr marL="11430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Грамматика</a:t>
            </a:r>
            <a:r>
              <a:rPr lang="ru-RU" sz="3200" dirty="0" smtClean="0"/>
              <a:t> - способ </a:t>
            </a:r>
            <a:r>
              <a:rPr lang="ru-RU" sz="3200" dirty="0"/>
              <a:t>задания языка. </a:t>
            </a:r>
            <a:endParaRPr lang="ru-RU" sz="3200" dirty="0" smtClean="0"/>
          </a:p>
          <a:p>
            <a:pPr marL="11430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L </a:t>
            </a:r>
            <a:r>
              <a:rPr lang="ru-RU" sz="3200" dirty="0">
                <a:solidFill>
                  <a:srgbClr val="FF0000"/>
                </a:solidFill>
              </a:rPr>
              <a:t>= {</a:t>
            </a:r>
            <a:r>
              <a:rPr lang="ru-RU" sz="3200" dirty="0" err="1" smtClean="0">
                <a:solidFill>
                  <a:srgbClr val="FF0000"/>
                </a:solidFill>
              </a:rPr>
              <a:t>a^nb^n</a:t>
            </a:r>
            <a:r>
              <a:rPr lang="ru-RU" sz="3200" dirty="0">
                <a:solidFill>
                  <a:srgbClr val="FF0000"/>
                </a:solidFill>
              </a:rPr>
              <a:t>} </a:t>
            </a:r>
            <a:r>
              <a:rPr lang="ru-RU" sz="3200" dirty="0" smtClean="0"/>
              <a:t>задает </a:t>
            </a:r>
            <a:r>
              <a:rPr lang="ru-RU" sz="3200" dirty="0" smtClean="0">
                <a:solidFill>
                  <a:srgbClr val="FF0000"/>
                </a:solidFill>
              </a:rPr>
              <a:t>L</a:t>
            </a:r>
            <a:r>
              <a:rPr lang="ru-RU" sz="3200" dirty="0" smtClean="0"/>
              <a:t> из </a:t>
            </a:r>
            <a:r>
              <a:rPr lang="ru-RU" sz="3200" dirty="0"/>
              <a:t>цепочек </a:t>
            </a:r>
            <a:r>
              <a:rPr lang="ru-RU" sz="3200" dirty="0" err="1" smtClean="0"/>
              <a:t>ab</a:t>
            </a:r>
            <a:r>
              <a:rPr lang="ru-RU" sz="3200" dirty="0"/>
              <a:t>, </a:t>
            </a:r>
            <a:r>
              <a:rPr lang="ru-RU" sz="3200" dirty="0" err="1"/>
              <a:t>aabb</a:t>
            </a:r>
            <a:r>
              <a:rPr lang="ru-RU" sz="3200" dirty="0"/>
              <a:t>, </a:t>
            </a:r>
            <a:r>
              <a:rPr lang="ru-RU" sz="3200" dirty="0" err="1"/>
              <a:t>aaabbb</a:t>
            </a:r>
            <a:r>
              <a:rPr lang="ru-RU" sz="3200" dirty="0"/>
              <a:t> и т.д</a:t>
            </a:r>
            <a:r>
              <a:rPr lang="ru-RU" sz="3200" dirty="0" smtClean="0"/>
              <a:t>.</a:t>
            </a:r>
            <a:endParaRPr lang="en-US" sz="3200" dirty="0" smtClean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53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Граничные дефиниции языка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62" y="1158425"/>
            <a:ext cx="74168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>
                <a:solidFill>
                  <a:srgbClr val="00B050"/>
                </a:solidFill>
              </a:rPr>
              <a:t>ЯЗЫК —живой </a:t>
            </a:r>
            <a:r>
              <a:rPr lang="ru-RU" sz="2800" dirty="0">
                <a:solidFill>
                  <a:srgbClr val="00B050"/>
                </a:solidFill>
              </a:rPr>
              <a:t>дух, в симбиозе с духовным человечеством и человеком.</a:t>
            </a:r>
          </a:p>
          <a:p>
            <a:r>
              <a:rPr lang="ru-RU" sz="2800" dirty="0" smtClean="0"/>
              <a:t>   </a:t>
            </a:r>
            <a:endParaRPr lang="ru-RU" sz="2800" dirty="0"/>
          </a:p>
          <a:p>
            <a:r>
              <a:rPr lang="ru-RU" sz="2800" dirty="0" smtClean="0"/>
              <a:t>ЯЗЫК — </a:t>
            </a:r>
            <a:r>
              <a:rPr lang="ru-RU" sz="2800" dirty="0"/>
              <a:t>это </a:t>
            </a:r>
            <a:r>
              <a:rPr lang="ru-RU" sz="2800" dirty="0" smtClean="0"/>
              <a:t>множество </a:t>
            </a:r>
            <a:r>
              <a:rPr lang="ru-RU" sz="2800" dirty="0"/>
              <a:t>цепочек, составленных из символов некоторого конечного алфавита.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476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Шаг в сторону….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262" y="1158425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попытки </a:t>
            </a:r>
            <a:r>
              <a:rPr lang="ru-RU" sz="2800" dirty="0"/>
              <a:t>принципиального отделения языка от коммуникации, мышления и поведения </a:t>
            </a:r>
            <a:r>
              <a:rPr lang="ru-RU" sz="2800" dirty="0" err="1" smtClean="0"/>
              <a:t>малоконструктивны</a:t>
            </a:r>
            <a:r>
              <a:rPr lang="ru-RU" sz="2800" dirty="0"/>
              <a:t>, </a:t>
            </a:r>
            <a:r>
              <a:rPr lang="ru-RU" sz="2800" dirty="0">
                <a:solidFill>
                  <a:srgbClr val="FF0000"/>
                </a:solidFill>
              </a:rPr>
              <a:t>искусственны</a:t>
            </a:r>
            <a:r>
              <a:rPr lang="ru-RU" sz="2800" dirty="0"/>
              <a:t>, обусловлены лишь логикой развитием науки, но никак </a:t>
            </a:r>
            <a:r>
              <a:rPr lang="ru-RU" sz="2800" dirty="0">
                <a:solidFill>
                  <a:srgbClr val="FF0000"/>
                </a:solidFill>
              </a:rPr>
              <a:t>не самой природой вещей</a:t>
            </a:r>
            <a:r>
              <a:rPr lang="ru-RU" sz="2800" dirty="0"/>
              <a:t>. </a:t>
            </a:r>
            <a:endParaRPr lang="ru-RU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вопрос </a:t>
            </a:r>
            <a:r>
              <a:rPr lang="ru-RU" sz="2800" dirty="0"/>
              <a:t>о том, что входит в язык и в лингвистику, а что не входит, оказывается все менее </a:t>
            </a:r>
            <a:r>
              <a:rPr lang="ru-RU" sz="2800" dirty="0" smtClean="0"/>
              <a:t>интересным… (</a:t>
            </a:r>
            <a:r>
              <a:rPr lang="ru-RU" sz="2800" dirty="0" smtClean="0">
                <a:solidFill>
                  <a:srgbClr val="00B050"/>
                </a:solidFill>
              </a:rPr>
              <a:t>А.А. </a:t>
            </a:r>
            <a:r>
              <a:rPr lang="ru-RU" sz="2800" dirty="0" err="1" smtClean="0">
                <a:solidFill>
                  <a:srgbClr val="00B050"/>
                </a:solidFill>
              </a:rPr>
              <a:t>Кибрик</a:t>
            </a:r>
            <a:r>
              <a:rPr lang="ru-RU" sz="2800" dirty="0" smtClean="0"/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89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787208" cy="857250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0000"/>
                </a:solidFill>
                <a:latin typeface="+mn-lt"/>
              </a:rPr>
              <a:t>Кибрик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 Андрей Александрович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3744416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203598"/>
            <a:ext cx="345638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российский лингвист, </a:t>
            </a:r>
            <a:r>
              <a:rPr lang="ru-RU" sz="2800" dirty="0" smtClean="0"/>
              <a:t>д. фил. наук, вед. н. </a:t>
            </a:r>
            <a:r>
              <a:rPr lang="ru-RU" sz="2800" dirty="0"/>
              <a:t>сотрудник Института языкознания РАН, профессор филологического факультета </a:t>
            </a:r>
            <a:r>
              <a:rPr lang="ru-RU" sz="2800" dirty="0" smtClean="0"/>
              <a:t>МГУ….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2585"/>
            <a:ext cx="2910190" cy="3807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7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+mn-lt"/>
              </a:rPr>
              <a:t>Мультимодальная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 лингвистика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23528" y="1131590"/>
            <a:ext cx="7834064" cy="3672408"/>
          </a:xfrm>
        </p:spPr>
        <p:txBody>
          <a:bodyPr>
            <a:noAutofit/>
          </a:bodyPr>
          <a:lstStyle/>
          <a:p>
            <a:r>
              <a:rPr lang="ru-RU" sz="2800" dirty="0"/>
              <a:t>Адекватное представление о естественной языковой коммуникации </a:t>
            </a:r>
            <a:r>
              <a:rPr lang="ru-RU" sz="2800" dirty="0" smtClean="0"/>
              <a:t>может </a:t>
            </a:r>
            <a:r>
              <a:rPr lang="ru-RU" sz="2800" dirty="0"/>
              <a:t>быть получено лишь при </a:t>
            </a:r>
            <a:r>
              <a:rPr lang="ru-RU" sz="2800" dirty="0" err="1" smtClean="0"/>
              <a:t>мультимодальном</a:t>
            </a:r>
            <a:r>
              <a:rPr lang="ru-RU" sz="2800" dirty="0" smtClean="0"/>
              <a:t> </a:t>
            </a:r>
            <a:r>
              <a:rPr lang="ru-RU" sz="2800" dirty="0"/>
              <a:t>подходе, учитывающим </a:t>
            </a:r>
            <a:r>
              <a:rPr lang="ru-RU" sz="2800" dirty="0" smtClean="0"/>
              <a:t>все </a:t>
            </a:r>
            <a:r>
              <a:rPr lang="ru-RU" sz="2800" smtClean="0"/>
              <a:t>коммуникативные каналы. </a:t>
            </a:r>
            <a:endParaRPr lang="ru-RU" sz="2800" dirty="0" smtClean="0"/>
          </a:p>
          <a:p>
            <a:r>
              <a:rPr lang="ru-RU" sz="2800" dirty="0" smtClean="0"/>
              <a:t>Только подход, признающий </a:t>
            </a:r>
            <a:r>
              <a:rPr lang="ru-RU" sz="2800" dirty="0" err="1" smtClean="0"/>
              <a:t>мультимодальность</a:t>
            </a:r>
            <a:r>
              <a:rPr lang="ru-RU" sz="2800" dirty="0" smtClean="0"/>
              <a:t> </a:t>
            </a:r>
            <a:r>
              <a:rPr lang="ru-RU" sz="2800" dirty="0"/>
              <a:t>коммуникации, имеет шанс на </a:t>
            </a:r>
            <a:r>
              <a:rPr lang="ru-RU" sz="2800" dirty="0" smtClean="0"/>
              <a:t>создание реалистической </a:t>
            </a:r>
            <a:r>
              <a:rPr lang="ru-RU" sz="2800" dirty="0"/>
              <a:t>лингвистики будущего.</a:t>
            </a:r>
            <a:endParaRPr lang="ru-RU" sz="2800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Ладно, краткий вывод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23528" y="1131590"/>
            <a:ext cx="7834064" cy="3672408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Компьютерная лингвистика (в </a:t>
            </a:r>
            <a:r>
              <a:rPr lang="ru-RU" sz="2800" dirty="0" err="1" smtClean="0"/>
              <a:t>т.ч</a:t>
            </a:r>
            <a:r>
              <a:rPr lang="ru-RU" sz="2800" dirty="0" smtClean="0"/>
              <a:t>. как научное направление в области </a:t>
            </a:r>
            <a:r>
              <a:rPr lang="en-US" sz="2800" dirty="0" smtClean="0"/>
              <a:t>AI) </a:t>
            </a:r>
            <a:r>
              <a:rPr lang="ru-RU" sz="2800" dirty="0" smtClean="0"/>
              <a:t>изучает исключительно коммуникативную сторону языка.</a:t>
            </a:r>
          </a:p>
          <a:p>
            <a:endParaRPr lang="ru-RU" sz="2800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+mn-lt"/>
              </a:rPr>
              <a:t>Из разговора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Просто я люблю язык!</a:t>
            </a:r>
          </a:p>
          <a:p>
            <a:pPr indent="-342900"/>
            <a:r>
              <a:rPr lang="ru-RU" sz="2800" dirty="0" smtClean="0">
                <a:solidFill>
                  <a:schemeClr val="tx2"/>
                </a:solidFill>
              </a:rPr>
              <a:t>Правда? Возможно ты просто любишь себя, стремишься к успеху среди людей и видишь в языке эффективный и легкодоступный инструмент к достижению этого успеха (общаться, путешествовать, удивлять и восхищать…)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995686"/>
            <a:ext cx="7620000" cy="857250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latin typeface="+mn-lt"/>
              </a:rPr>
              <a:t>В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оный день….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5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Куб </a:t>
            </a:r>
            <a:r>
              <a:rPr lang="ru-RU" dirty="0" err="1" smtClean="0">
                <a:solidFill>
                  <a:srgbClr val="FF0000"/>
                </a:solidFill>
                <a:latin typeface="+mn-lt"/>
              </a:rPr>
              <a:t>Неккера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347614"/>
            <a:ext cx="3098413" cy="311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1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Иной взгляд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73324"/>
            <a:ext cx="3439269" cy="32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9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51471"/>
            <a:ext cx="7620000" cy="79208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Иной возраст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771550"/>
            <a:ext cx="7474024" cy="389292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kmp\Desktop\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83087"/>
            <a:ext cx="352425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8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О пользе курса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275606"/>
            <a:ext cx="7681664" cy="352839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3200" dirty="0">
              <a:solidFill>
                <a:srgbClr val="00B050"/>
              </a:solidFill>
            </a:endParaRPr>
          </a:p>
          <a:p>
            <a:pPr marL="114300" indent="0">
              <a:buNone/>
            </a:pPr>
            <a:endParaRPr lang="ru-RU" sz="3200" dirty="0" smtClean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775" y="1203598"/>
            <a:ext cx="7632848" cy="341632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Игорь</a:t>
            </a: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извини!</a:t>
            </a:r>
            <a:b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 ухожу к Саше. </a:t>
            </a:r>
            <a:br>
              <a:rPr lang="ru-RU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 учился у </a:t>
            </a:r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kmp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3037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Василий Осипович Ключевский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467544" y="1059582"/>
            <a:ext cx="7609656" cy="3535040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dirty="0"/>
              <a:t>После 2З февраля 1889 г.</a:t>
            </a:r>
          </a:p>
          <a:p>
            <a:pPr marL="114300" indent="0">
              <a:buNone/>
            </a:pPr>
            <a:r>
              <a:rPr lang="ru-RU" dirty="0" smtClean="0"/>
              <a:t>Прежде </a:t>
            </a:r>
            <a:r>
              <a:rPr lang="ru-RU" dirty="0"/>
              <a:t>любили хорошее тело своей Оли, потому что оно Олино, ныне любят Олю, потому что у ней хорошее тело. </a:t>
            </a:r>
            <a:endParaRPr lang="ru-RU" dirty="0" smtClean="0"/>
          </a:p>
          <a:p>
            <a:pPr marL="114300" indent="0">
              <a:buNone/>
            </a:pPr>
            <a:r>
              <a:rPr lang="ru-RU" dirty="0"/>
              <a:t>Прежде в женщине видели живой источник счастья, для которого забывали физическое наслаждение, ныне видят в ней физиологический прибор для физического наслаждения, ради которого пренебрегают счастьем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218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56557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другие имена…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915566"/>
            <a:ext cx="7681664" cy="388843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ru-RU" sz="3800" dirty="0" smtClean="0"/>
          </a:p>
          <a:p>
            <a:pPr marL="114300" indent="0">
              <a:buNone/>
            </a:pPr>
            <a:r>
              <a:rPr lang="ru-RU" sz="3800" dirty="0" smtClean="0"/>
              <a:t>Лабораторные работы:</a:t>
            </a:r>
            <a:endParaRPr lang="ru-RU" sz="3800" dirty="0"/>
          </a:p>
          <a:p>
            <a:pPr lvl="3"/>
            <a:r>
              <a:rPr lang="ru-RU" sz="3800" dirty="0" err="1" smtClean="0">
                <a:solidFill>
                  <a:srgbClr val="00B050"/>
                </a:solidFill>
              </a:rPr>
              <a:t>Дядюн</a:t>
            </a:r>
            <a:r>
              <a:rPr lang="ru-RU" sz="3800" dirty="0" smtClean="0">
                <a:solidFill>
                  <a:srgbClr val="00B050"/>
                </a:solidFill>
              </a:rPr>
              <a:t> </a:t>
            </a:r>
            <a:r>
              <a:rPr lang="ru-RU" sz="3800" dirty="0">
                <a:solidFill>
                  <a:srgbClr val="00B050"/>
                </a:solidFill>
              </a:rPr>
              <a:t>Татьяна Алексеевна</a:t>
            </a:r>
          </a:p>
          <a:p>
            <a:pPr lvl="3"/>
            <a:r>
              <a:rPr lang="ru-RU" sz="3800" dirty="0">
                <a:solidFill>
                  <a:srgbClr val="00B050"/>
                </a:solidFill>
              </a:rPr>
              <a:t>Губарев Павел </a:t>
            </a:r>
            <a:r>
              <a:rPr lang="ru-RU" sz="3800" dirty="0" smtClean="0">
                <a:solidFill>
                  <a:srgbClr val="00B050"/>
                </a:solidFill>
              </a:rPr>
              <a:t>Михайлович</a:t>
            </a:r>
          </a:p>
          <a:p>
            <a:pPr lvl="3"/>
            <a:endParaRPr lang="ru-RU" sz="3800" dirty="0">
              <a:solidFill>
                <a:srgbClr val="00B050"/>
              </a:solidFill>
            </a:endParaRPr>
          </a:p>
          <a:p>
            <a:endParaRPr lang="ru-RU" sz="3200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30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Василий Осипович Ключевский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467544" y="1275606"/>
            <a:ext cx="7609656" cy="331901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dirty="0"/>
              <a:t>После 2З февраля 1889 г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/>
              <a:t>Не ученый русский лингвист, а международный лингвистический аппарат</a:t>
            </a:r>
            <a:r>
              <a:rPr lang="ru-RU" dirty="0" smtClean="0"/>
              <a:t>.</a:t>
            </a: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9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Ключевой термин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059582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ОТЧУЖДЕНИЕ</a:t>
            </a:r>
            <a:r>
              <a:rPr lang="ru-RU" sz="2800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отделение </a:t>
            </a:r>
            <a:r>
              <a:rPr lang="ru-RU" sz="2800" dirty="0"/>
              <a:t>от людей процесса и результатов их деятельности, при </a:t>
            </a:r>
            <a:r>
              <a:rPr lang="ru-RU" sz="2800" dirty="0" smtClean="0"/>
              <a:t>котором</a:t>
            </a:r>
            <a:br>
              <a:rPr lang="ru-RU" sz="2800" dirty="0" smtClean="0"/>
            </a:br>
            <a:r>
              <a:rPr lang="ru-RU" sz="2800" dirty="0" smtClean="0"/>
              <a:t>процесс </a:t>
            </a:r>
            <a:r>
              <a:rPr lang="ru-RU" sz="2800" dirty="0"/>
              <a:t>и результаты деятельности становятся неподвластными </a:t>
            </a:r>
            <a:r>
              <a:rPr lang="ru-RU" sz="2800" dirty="0" smtClean="0"/>
              <a:t>человеку</a:t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даже господствуют над </a:t>
            </a:r>
            <a:r>
              <a:rPr lang="ru-RU" sz="2800" dirty="0" smtClean="0"/>
              <a:t>ним,</a:t>
            </a:r>
            <a:br>
              <a:rPr lang="ru-RU" sz="2800" dirty="0" smtClean="0"/>
            </a:br>
            <a:r>
              <a:rPr lang="ru-RU" sz="2800" dirty="0" smtClean="0"/>
              <a:t>делая </a:t>
            </a:r>
            <a:r>
              <a:rPr lang="ru-RU" sz="2800" dirty="0"/>
              <a:t>чуждыми друг другу </a:t>
            </a:r>
            <a:r>
              <a:rPr lang="ru-RU" sz="2800" dirty="0" smtClean="0"/>
              <a:t>человека</a:t>
            </a:r>
            <a:br>
              <a:rPr lang="ru-RU" sz="2800" dirty="0" smtClean="0"/>
            </a:br>
            <a:r>
              <a:rPr lang="ru-RU" sz="2800" dirty="0" smtClean="0"/>
              <a:t>и </a:t>
            </a:r>
            <a:r>
              <a:rPr lang="ru-RU" sz="2800" dirty="0"/>
              <a:t>создаваемый им мир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658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Томас </a:t>
            </a:r>
            <a:r>
              <a:rPr lang="ru-RU" sz="4000" dirty="0" err="1">
                <a:solidFill>
                  <a:srgbClr val="FF0000"/>
                </a:solidFill>
                <a:latin typeface="+mn-lt"/>
              </a:rPr>
              <a:t>Стернз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 Элиот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7332" y="1378684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/>
              <a:t>Где знания,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которые </a:t>
            </a:r>
            <a:r>
              <a:rPr lang="ru-RU" sz="3600" dirty="0"/>
              <a:t>мы растеряли в </a:t>
            </a:r>
            <a:r>
              <a:rPr lang="ru-RU" sz="3600" dirty="0" smtClean="0"/>
              <a:t>информации</a:t>
            </a:r>
            <a:r>
              <a:rPr lang="ru-RU" sz="3600" dirty="0"/>
              <a:t>?</a:t>
            </a:r>
            <a:br>
              <a:rPr lang="ru-RU" sz="3600" dirty="0"/>
            </a:br>
            <a:r>
              <a:rPr lang="ru-RU" sz="3600" dirty="0"/>
              <a:t>Где мудрость,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которую </a:t>
            </a:r>
            <a:r>
              <a:rPr lang="ru-RU" sz="3600" dirty="0"/>
              <a:t>мы утратили в знаниях?</a:t>
            </a:r>
          </a:p>
        </p:txBody>
      </p:sp>
      <p:pic>
        <p:nvPicPr>
          <p:cNvPr id="7" name="Picture 3" descr="C:\Users\kmp\Desktop\T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65920"/>
            <a:ext cx="20507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3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Thomas </a:t>
            </a:r>
            <a:r>
              <a:rPr lang="en-US" sz="4000" dirty="0">
                <a:solidFill>
                  <a:srgbClr val="FF0000"/>
                </a:solidFill>
                <a:latin typeface="+mn-lt"/>
              </a:rPr>
              <a:t>Stearns 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Eliot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35236" y="1635646"/>
            <a:ext cx="5544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Where is the knowledge,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which </a:t>
            </a:r>
            <a:r>
              <a:rPr lang="en-US" sz="3600" dirty="0"/>
              <a:t>is lost in information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n-US" sz="3600" dirty="0"/>
              <a:t> </a:t>
            </a:r>
            <a:br>
              <a:rPr lang="en-US" sz="3600" dirty="0"/>
            </a:br>
            <a:r>
              <a:rPr lang="en-US" sz="3600" dirty="0"/>
              <a:t>Where is the wisdom,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that </a:t>
            </a:r>
            <a:r>
              <a:rPr lang="en-US" sz="3600" dirty="0"/>
              <a:t>is lost in knowledge?</a:t>
            </a:r>
            <a:endParaRPr lang="ru-RU" sz="3600" dirty="0"/>
          </a:p>
        </p:txBody>
      </p:sp>
      <p:pic>
        <p:nvPicPr>
          <p:cNvPr id="8" name="Picture 2" descr="http://www.rudata.ru/w/images/b/b3/Tseli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574676"/>
            <a:ext cx="228639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75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+mn-lt"/>
              </a:rPr>
              <a:t>Massive Open Online 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Course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467544" y="1275606"/>
            <a:ext cx="7609656" cy="3319016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dirty="0" smtClean="0"/>
              <a:t>Лучшие платформы для изучения компьютерной лингвистики:</a:t>
            </a:r>
            <a:endParaRPr lang="ru-RU" u="sng" dirty="0" smtClean="0">
              <a:solidFill>
                <a:srgbClr val="CF692B"/>
              </a:solidFill>
            </a:endParaRPr>
          </a:p>
          <a:p>
            <a:r>
              <a:rPr lang="ru-RU" u="sng" dirty="0" err="1" smtClean="0">
                <a:solidFill>
                  <a:srgbClr val="FF0000"/>
                </a:solidFill>
              </a:rPr>
              <a:t>Coursera</a:t>
            </a:r>
            <a:r>
              <a:rPr lang="ru-RU" dirty="0"/>
              <a:t>,  от </a:t>
            </a:r>
            <a:r>
              <a:rPr lang="ru-RU" dirty="0" err="1"/>
              <a:t>стэнфордских</a:t>
            </a:r>
            <a:r>
              <a:rPr lang="ru-RU" dirty="0"/>
              <a:t> профессоров Эндрю </a:t>
            </a:r>
            <a:r>
              <a:rPr lang="ru-RU" dirty="0" err="1"/>
              <a:t>Нг</a:t>
            </a:r>
            <a:r>
              <a:rPr lang="ru-RU" dirty="0"/>
              <a:t> и Дафны </a:t>
            </a:r>
            <a:r>
              <a:rPr lang="ru-RU" dirty="0" err="1"/>
              <a:t>Келлер</a:t>
            </a:r>
            <a:r>
              <a:rPr lang="ru-RU" dirty="0"/>
              <a:t>.  </a:t>
            </a:r>
            <a:endParaRPr lang="ru-RU" dirty="0" smtClean="0"/>
          </a:p>
          <a:p>
            <a:r>
              <a:rPr lang="ru-RU" dirty="0">
                <a:solidFill>
                  <a:srgbClr val="FF0000"/>
                </a:solidFill>
              </a:rPr>
              <a:t>ШАД</a:t>
            </a:r>
            <a:r>
              <a:rPr lang="ru-RU" dirty="0"/>
              <a:t> и </a:t>
            </a:r>
            <a:r>
              <a:rPr lang="ru-RU" dirty="0">
                <a:solidFill>
                  <a:srgbClr val="FF0000"/>
                </a:solidFill>
              </a:rPr>
              <a:t>Малый ШАД </a:t>
            </a:r>
            <a:r>
              <a:rPr lang="ru-RU" dirty="0"/>
              <a:t>Яндекса</a:t>
            </a:r>
          </a:p>
          <a:p>
            <a:r>
              <a:rPr lang="ru-RU" u="sng" dirty="0" err="1" smtClean="0">
                <a:solidFill>
                  <a:srgbClr val="FF0000"/>
                </a:solidFill>
              </a:rPr>
              <a:t>Техносфера</a:t>
            </a:r>
            <a:r>
              <a:rPr lang="ru-RU" b="1" dirty="0" smtClean="0"/>
              <a:t>  </a:t>
            </a:r>
            <a:r>
              <a:rPr lang="ru-RU" dirty="0" err="1"/>
              <a:t>M</a:t>
            </a:r>
            <a:r>
              <a:rPr lang="ru-RU" dirty="0" err="1" smtClean="0"/>
              <a:t>ail.Ru</a:t>
            </a:r>
            <a:r>
              <a:rPr lang="ru-RU" dirty="0" smtClean="0"/>
              <a:t> </a:t>
            </a:r>
            <a:r>
              <a:rPr lang="ru-RU" dirty="0" err="1"/>
              <a:t>Group</a:t>
            </a:r>
            <a:r>
              <a:rPr lang="ru-RU" dirty="0"/>
              <a:t> </a:t>
            </a:r>
            <a:r>
              <a:rPr lang="ru-RU" dirty="0" smtClean="0"/>
              <a:t>+ МГУ</a:t>
            </a:r>
          </a:p>
        </p:txBody>
      </p:sp>
    </p:spTree>
    <p:extLst>
      <p:ext uri="{BB962C8B-B14F-4D97-AF65-F5344CB8AC3E}">
        <p14:creationId xmlns:p14="http://schemas.microsoft.com/office/powerpoint/2010/main" val="41229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Дафна Колер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987574"/>
            <a:ext cx="4176464" cy="3607048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r>
              <a:rPr lang="ru-RU" dirty="0" smtClean="0"/>
              <a:t>Важнейшая цель онлайн-курсов — </a:t>
            </a:r>
            <a:r>
              <a:rPr lang="ru-RU" dirty="0"/>
              <a:t>дать возможность получать высококачественное образования людям из разных социальных слоёв общества</a:t>
            </a:r>
            <a:r>
              <a:rPr lang="ru-RU" dirty="0" smtClean="0"/>
              <a:t>.</a:t>
            </a:r>
          </a:p>
          <a:p>
            <a:pPr marL="114300" indent="0">
              <a:buNone/>
            </a:pPr>
            <a:endParaRPr lang="ru-RU" dirty="0" smtClean="0"/>
          </a:p>
        </p:txBody>
      </p:sp>
      <p:pic>
        <p:nvPicPr>
          <p:cNvPr id="1026" name="Picture 2" descr="C:\Users\kmp\Desktop\DaphneK_Cours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9582"/>
            <a:ext cx="3168352" cy="365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69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81595"/>
          </a:xfrm>
        </p:spPr>
        <p:txBody>
          <a:bodyPr/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Coursera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 для … (всех? желающих?)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987574"/>
            <a:ext cx="7681664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dirty="0"/>
              <a:t>Российские студенты </a:t>
            </a:r>
            <a:r>
              <a:rPr lang="ru-RU" dirty="0" err="1"/>
              <a:t>Coursera</a:t>
            </a:r>
            <a:r>
              <a:rPr lang="ru-RU" dirty="0"/>
              <a:t> очень похожи на студентов из других частей света: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многих из них есть высшее образование, </a:t>
            </a:r>
            <a:r>
              <a:rPr lang="ru-RU" dirty="0" smtClean="0"/>
              <a:t>но </a:t>
            </a:r>
            <a:r>
              <a:rPr lang="ru-RU" dirty="0"/>
              <a:t>они обнаруживают, что их дипломы и то, чему их учили, уже не адекватны работе, которая востребована, что сейчас нужны другие </a:t>
            </a:r>
            <a:r>
              <a:rPr lang="ru-RU" dirty="0" smtClean="0"/>
              <a:t>навыки…. </a:t>
            </a:r>
          </a:p>
          <a:p>
            <a:r>
              <a:rPr lang="ru-RU" dirty="0" smtClean="0"/>
              <a:t>треть </a:t>
            </a:r>
            <a:r>
              <a:rPr lang="ru-RU" dirty="0"/>
              <a:t>россиян не работает по той специальности, которой они обучались в институте. </a:t>
            </a:r>
          </a:p>
        </p:txBody>
      </p:sp>
    </p:spTree>
    <p:extLst>
      <p:ext uri="{BB962C8B-B14F-4D97-AF65-F5344CB8AC3E}">
        <p14:creationId xmlns:p14="http://schemas.microsoft.com/office/powerpoint/2010/main" val="41826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Coursera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987574"/>
            <a:ext cx="7681664" cy="360704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Было (декабрь 2013):</a:t>
            </a:r>
          </a:p>
          <a:p>
            <a:pPr lvl="2"/>
            <a:r>
              <a:rPr lang="ru-RU" sz="2400" dirty="0" smtClean="0"/>
              <a:t>более 500 </a:t>
            </a:r>
            <a:r>
              <a:rPr lang="ru-RU" sz="2400" dirty="0"/>
              <a:t>курсов </a:t>
            </a:r>
            <a:r>
              <a:rPr lang="ru-RU" sz="2400" dirty="0" smtClean="0"/>
              <a:t>(2 на русском)</a:t>
            </a:r>
          </a:p>
          <a:p>
            <a:pPr lvl="2"/>
            <a:r>
              <a:rPr lang="ru-RU" sz="2400" dirty="0" smtClean="0"/>
              <a:t>33 университета </a:t>
            </a:r>
          </a:p>
          <a:p>
            <a:pPr lvl="2"/>
            <a:r>
              <a:rPr lang="ru-RU" sz="2400" dirty="0" smtClean="0"/>
              <a:t>6 </a:t>
            </a:r>
            <a:r>
              <a:rPr lang="ru-RU" sz="2400" dirty="0"/>
              <a:t>300 000 </a:t>
            </a:r>
            <a:r>
              <a:rPr lang="ru-RU" sz="2400" dirty="0" smtClean="0"/>
              <a:t>пользователей</a:t>
            </a:r>
          </a:p>
          <a:p>
            <a:pPr marL="11430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Стало (сентябрь 2017):</a:t>
            </a:r>
          </a:p>
          <a:p>
            <a:pPr lvl="2"/>
            <a:r>
              <a:rPr lang="ru-RU" sz="2400" dirty="0"/>
              <a:t>более </a:t>
            </a:r>
            <a:r>
              <a:rPr lang="ru-RU" sz="2400" dirty="0" smtClean="0"/>
              <a:t>2 00</a:t>
            </a:r>
            <a:r>
              <a:rPr lang="en-US" sz="2400" dirty="0" smtClean="0"/>
              <a:t>0</a:t>
            </a:r>
            <a:r>
              <a:rPr lang="ru-RU" sz="2400" dirty="0"/>
              <a:t> курсов </a:t>
            </a:r>
            <a:r>
              <a:rPr lang="ru-RU" sz="2400" dirty="0" smtClean="0"/>
              <a:t>(сотни на русском)</a:t>
            </a:r>
          </a:p>
          <a:p>
            <a:pPr lvl="2"/>
            <a:r>
              <a:rPr lang="en-US" sz="2400" dirty="0" smtClean="0"/>
              <a:t>14</a:t>
            </a:r>
            <a:r>
              <a:rPr lang="ru-RU" sz="2400" dirty="0" smtClean="0"/>
              <a:t>9</a:t>
            </a:r>
            <a:r>
              <a:rPr lang="en-US" sz="2400" dirty="0" smtClean="0"/>
              <a:t> </a:t>
            </a:r>
            <a:r>
              <a:rPr lang="ru-RU" sz="2400" dirty="0" smtClean="0"/>
              <a:t>университетов </a:t>
            </a:r>
            <a:endParaRPr lang="ru-RU" sz="2400" dirty="0"/>
          </a:p>
          <a:p>
            <a:pPr lvl="2"/>
            <a:r>
              <a:rPr lang="ru-RU" sz="2400" dirty="0" smtClean="0"/>
              <a:t>25</a:t>
            </a:r>
            <a:r>
              <a:rPr lang="en-US" sz="2400" dirty="0" smtClean="0"/>
              <a:t> </a:t>
            </a:r>
            <a:r>
              <a:rPr lang="ru-RU" sz="2400" dirty="0" smtClean="0"/>
              <a:t>128</a:t>
            </a:r>
            <a:r>
              <a:rPr lang="en-US" sz="2400" dirty="0" smtClean="0"/>
              <a:t> </a:t>
            </a:r>
            <a:r>
              <a:rPr lang="ru-RU" sz="2400" dirty="0" smtClean="0"/>
              <a:t>435 пользователей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37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Статистика </a:t>
            </a:r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Coursera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059582"/>
            <a:ext cx="7632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3200" dirty="0"/>
              <a:t>из всех записавшихся </a:t>
            </a:r>
            <a:r>
              <a:rPr lang="ru-RU" sz="3200" dirty="0" smtClean="0"/>
              <a:t>студентов:</a:t>
            </a:r>
            <a:endParaRPr lang="ru-RU" sz="3200" dirty="0">
              <a:solidFill>
                <a:srgbClr val="C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8</a:t>
            </a:r>
            <a:r>
              <a:rPr lang="ru-RU" sz="3200" dirty="0">
                <a:solidFill>
                  <a:srgbClr val="FF0000"/>
                </a:solidFill>
              </a:rPr>
              <a:t>%</a:t>
            </a:r>
            <a:r>
              <a:rPr lang="ru-RU" sz="3200" dirty="0"/>
              <a:t> проходят </a:t>
            </a:r>
            <a:r>
              <a:rPr lang="ru-RU" sz="3200" dirty="0" smtClean="0"/>
              <a:t>курсы до </a:t>
            </a:r>
            <a:r>
              <a:rPr lang="ru-RU" sz="3200" dirty="0"/>
              <a:t>экзамена. </a:t>
            </a:r>
            <a:endParaRPr lang="ru-RU" sz="3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сложные курсы проходит  </a:t>
            </a:r>
            <a:r>
              <a:rPr lang="ru-RU" sz="3200" dirty="0" smtClean="0">
                <a:solidFill>
                  <a:srgbClr val="FF0000"/>
                </a:solidFill>
              </a:rPr>
              <a:t>3%</a:t>
            </a:r>
            <a:r>
              <a:rPr lang="ru-RU" sz="3200" dirty="0" smtClean="0"/>
              <a:t>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>
                <a:solidFill>
                  <a:srgbClr val="FF0000"/>
                </a:solidFill>
              </a:rPr>
              <a:t>1,5</a:t>
            </a:r>
            <a:r>
              <a:rPr lang="ru-RU" sz="3200" dirty="0">
                <a:solidFill>
                  <a:srgbClr val="FF0000"/>
                </a:solidFill>
              </a:rPr>
              <a:t>%</a:t>
            </a:r>
            <a:r>
              <a:rPr lang="ru-RU" sz="3200" dirty="0"/>
              <a:t> сдают </a:t>
            </a:r>
            <a:r>
              <a:rPr lang="ru-RU" sz="3200" dirty="0" smtClean="0"/>
              <a:t>экзамен. </a:t>
            </a:r>
            <a:endParaRPr lang="ru-RU" sz="3200" dirty="0"/>
          </a:p>
          <a:p>
            <a:endParaRPr lang="ru-RU" sz="24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71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Техносфера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 + </a:t>
            </a:r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Coursera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987574"/>
            <a:ext cx="7681664" cy="360704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dirty="0" smtClean="0"/>
              <a:t>05.09.2017</a:t>
            </a:r>
          </a:p>
          <a:p>
            <a:r>
              <a:rPr lang="ru-RU" dirty="0" smtClean="0"/>
              <a:t>На </a:t>
            </a:r>
            <a:r>
              <a:rPr lang="ru-RU" dirty="0" err="1"/>
              <a:t>Coursera</a:t>
            </a:r>
            <a:r>
              <a:rPr lang="ru-RU" dirty="0"/>
              <a:t> </a:t>
            </a:r>
            <a:r>
              <a:rPr lang="ru-RU" dirty="0" smtClean="0"/>
              <a:t>онлайн-курс </a:t>
            </a:r>
            <a:r>
              <a:rPr lang="ru-RU" dirty="0"/>
              <a:t>от МФТИ и </a:t>
            </a:r>
            <a:r>
              <a:rPr lang="ru-RU" dirty="0" err="1"/>
              <a:t>Mail.Ru</a:t>
            </a:r>
            <a:r>
              <a:rPr lang="ru-RU" dirty="0"/>
              <a:t> </a:t>
            </a:r>
            <a:r>
              <a:rPr lang="ru-RU" dirty="0" err="1"/>
              <a:t>Group</a:t>
            </a:r>
            <a:r>
              <a:rPr lang="ru-RU" dirty="0"/>
              <a:t> для всех желающих: «</a:t>
            </a:r>
            <a:r>
              <a:rPr lang="ru-RU" dirty="0">
                <a:hlinkClick r:id="rId2"/>
              </a:rPr>
              <a:t>Программирование на </a:t>
            </a:r>
            <a:r>
              <a:rPr lang="ru-RU" dirty="0" err="1">
                <a:hlinkClick r:id="rId2"/>
              </a:rPr>
              <a:t>Python</a:t>
            </a:r>
            <a:r>
              <a:rPr lang="ru-RU" dirty="0"/>
              <a:t>» 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Курс </a:t>
            </a:r>
            <a:r>
              <a:rPr lang="ru-RU" dirty="0"/>
              <a:t>читают разработчики, применяющие </a:t>
            </a:r>
            <a:r>
              <a:rPr lang="ru-RU" dirty="0" err="1" smtClean="0"/>
              <a:t>Python</a:t>
            </a:r>
            <a:endParaRPr lang="ru-RU" dirty="0" smtClean="0"/>
          </a:p>
          <a:p>
            <a:r>
              <a:rPr lang="ru-RU" dirty="0" smtClean="0"/>
              <a:t>Понадобится </a:t>
            </a:r>
            <a:r>
              <a:rPr lang="ru-RU" dirty="0"/>
              <a:t>до 6 часов времени в неделю (2 часа на просмотр </a:t>
            </a:r>
            <a:r>
              <a:rPr lang="ru-RU" dirty="0" err="1"/>
              <a:t>видеолекций</a:t>
            </a:r>
            <a:r>
              <a:rPr lang="ru-RU" dirty="0"/>
              <a:t>, 4 — на выполнение тестов и домашних заданий). </a:t>
            </a:r>
          </a:p>
          <a:p>
            <a:r>
              <a:rPr lang="ru-RU" dirty="0"/>
              <a:t>Лекционные материалы и задания без оценки </a:t>
            </a:r>
            <a:r>
              <a:rPr lang="ru-RU" dirty="0" smtClean="0"/>
              <a:t>бесплатны</a:t>
            </a:r>
          </a:p>
        </p:txBody>
      </p:sp>
    </p:spTree>
    <p:extLst>
      <p:ext uri="{BB962C8B-B14F-4D97-AF65-F5344CB8AC3E}">
        <p14:creationId xmlns:p14="http://schemas.microsoft.com/office/powerpoint/2010/main" val="4553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565571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+mn-lt"/>
              </a:rPr>
              <a:t>Наше все!</a:t>
            </a:r>
            <a:endParaRPr lang="ru-RU" sz="5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915566"/>
            <a:ext cx="3960440" cy="3888432"/>
          </a:xfrm>
        </p:spPr>
        <p:txBody>
          <a:bodyPr>
            <a:normAutofit/>
          </a:bodyPr>
          <a:lstStyle/>
          <a:p>
            <a:pPr marL="1051560" lvl="3" indent="0">
              <a:buNone/>
            </a:pPr>
            <a:endParaRPr lang="ru-RU" sz="3800" dirty="0">
              <a:solidFill>
                <a:srgbClr val="00B050"/>
              </a:solidFill>
            </a:endParaRPr>
          </a:p>
          <a:p>
            <a:endParaRPr lang="ru-RU" sz="3200" dirty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1026" name="Picture 2" descr="C:\Users\kmp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03598"/>
            <a:ext cx="2759868" cy="349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67944" y="1979718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Пушкин </a:t>
            </a:r>
            <a:endParaRPr lang="ru-RU" sz="4000" dirty="0" smtClean="0">
              <a:solidFill>
                <a:srgbClr val="00B050"/>
              </a:solidFill>
            </a:endParaRPr>
          </a:p>
          <a:p>
            <a:r>
              <a:rPr lang="ru-RU" sz="4000" dirty="0" smtClean="0">
                <a:solidFill>
                  <a:srgbClr val="00B050"/>
                </a:solidFill>
              </a:rPr>
              <a:t>Александр 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Сергеевич</a:t>
            </a:r>
            <a:endParaRPr lang="ru-RU" sz="4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8159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Технопарк </a:t>
            </a:r>
            <a:r>
              <a:rPr lang="ru-RU" sz="4000" dirty="0" err="1">
                <a:solidFill>
                  <a:srgbClr val="FF0000"/>
                </a:solidFill>
                <a:latin typeface="+mn-lt"/>
              </a:rPr>
              <a:t>Техносфера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Технотрек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987574"/>
            <a:ext cx="7681664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Мы </a:t>
            </a:r>
            <a:r>
              <a:rPr lang="ru-RU" dirty="0">
                <a:solidFill>
                  <a:srgbClr val="FF0000"/>
                </a:solidFill>
              </a:rPr>
              <a:t>учим серьезно</a:t>
            </a:r>
            <a:r>
              <a:rPr lang="ru-RU" dirty="0"/>
              <a:t>. образовательная программа не может быть простой. Ее заканчивает около 25% поступивших, т. е. 3/4 мы отчисляем в процессе обучения</a:t>
            </a:r>
            <a:r>
              <a:rPr lang="ru-RU" dirty="0" smtClean="0"/>
              <a:t>.</a:t>
            </a:r>
            <a:endParaRPr lang="ru-RU" dirty="0"/>
          </a:p>
          <a:p>
            <a:pPr marL="114300" indent="0">
              <a:buNone/>
            </a:pPr>
            <a:r>
              <a:rPr lang="ru-RU" dirty="0">
                <a:solidFill>
                  <a:srgbClr val="FF0000"/>
                </a:solidFill>
              </a:rPr>
              <a:t>Мы учим лучших из лучших</a:t>
            </a:r>
            <a:r>
              <a:rPr lang="ru-RU" dirty="0"/>
              <a:t>. Наш отбор должен быть нацелен на выявление не просто знающих студентов, но тех, кто вдобавок крайне замотивирован учиться и профессионально развиваться. Сейчас конкурс составляет более 15 человек на место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14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8159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Технопарк </a:t>
            </a:r>
            <a:r>
              <a:rPr lang="ru-RU" sz="4000" dirty="0" err="1">
                <a:solidFill>
                  <a:srgbClr val="FF0000"/>
                </a:solidFill>
                <a:latin typeface="+mn-lt"/>
              </a:rPr>
              <a:t>Техносфера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Технотрек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987574"/>
            <a:ext cx="7681664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Мы </a:t>
            </a:r>
            <a:r>
              <a:rPr lang="ru-RU" dirty="0">
                <a:solidFill>
                  <a:srgbClr val="FF0000"/>
                </a:solidFill>
              </a:rPr>
              <a:t>учим конкретным вещам</a:t>
            </a:r>
            <a:r>
              <a:rPr lang="ru-RU" dirty="0"/>
              <a:t>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Мы </a:t>
            </a:r>
            <a:r>
              <a:rPr lang="ru-RU" dirty="0"/>
              <a:t>не хотим конкурировать с вузовскими программами обучения.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Мы </a:t>
            </a:r>
            <a:r>
              <a:rPr lang="ru-RU" dirty="0"/>
              <a:t>считаем их необходимыми, но недостаточными для оптимального </a:t>
            </a:r>
            <a:r>
              <a:rPr lang="ru-RU" dirty="0" smtClean="0"/>
              <a:t>обучения. </a:t>
            </a:r>
            <a:r>
              <a:rPr lang="ru-RU" dirty="0"/>
              <a:t>Поэтому наши программы дополняют вузовские в части практико-ориентированного обучения.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Мы </a:t>
            </a:r>
            <a:r>
              <a:rPr lang="ru-RU" dirty="0"/>
              <a:t>стремимся, чтобы соотношение теории и практики в наших программах составляло 30/70, пока достигли примерно 50/50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8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8159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Технопарк </a:t>
            </a:r>
            <a:r>
              <a:rPr lang="ru-RU" sz="4000" dirty="0" err="1">
                <a:solidFill>
                  <a:srgbClr val="FF0000"/>
                </a:solidFill>
                <a:latin typeface="+mn-lt"/>
              </a:rPr>
              <a:t>Техносфера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Технотрек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987574"/>
            <a:ext cx="7681664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r>
              <a:rPr lang="ru-RU" dirty="0">
                <a:solidFill>
                  <a:srgbClr val="FF0000"/>
                </a:solidFill>
              </a:rPr>
              <a:t>Мы учим самому востребованному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Наши </a:t>
            </a:r>
            <a:r>
              <a:rPr lang="ru-RU" dirty="0"/>
              <a:t>преподаватели все они без исключения каждый день работают с технологиями, которые преподают. Поэтому наши курсы — живые, мы изменяем (дополняем, улучшаем) их каждый семестр.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r>
              <a:rPr lang="ru-RU" dirty="0"/>
              <a:t>Мы учим и учимся вместе.</a:t>
            </a:r>
          </a:p>
        </p:txBody>
      </p:sp>
    </p:spTree>
    <p:extLst>
      <p:ext uri="{BB962C8B-B14F-4D97-AF65-F5344CB8AC3E}">
        <p14:creationId xmlns:p14="http://schemas.microsoft.com/office/powerpoint/2010/main" val="21129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Дафна Колер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987574"/>
            <a:ext cx="4176464" cy="3607048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r>
              <a:rPr lang="ru-RU" dirty="0" smtClean="0"/>
              <a:t>мне </a:t>
            </a:r>
            <a:r>
              <a:rPr lang="ru-RU" dirty="0"/>
              <a:t>хочется, чтобы студенты меньше времени тратили на лекции, которые можно посмотреть и в интернете, и больше обсуждали действительно сложные проблемы. </a:t>
            </a:r>
          </a:p>
        </p:txBody>
      </p:sp>
      <p:pic>
        <p:nvPicPr>
          <p:cNvPr id="1026" name="Picture 2" descr="C:\Users\kmp\Desktop\DaphneK_Cours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9582"/>
            <a:ext cx="3168352" cy="365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1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Дафна Колер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987574"/>
            <a:ext cx="7272808" cy="3607048"/>
          </a:xfrm>
        </p:spPr>
        <p:txBody>
          <a:bodyPr>
            <a:noAutofit/>
          </a:bodyPr>
          <a:lstStyle/>
          <a:p>
            <a:r>
              <a:rPr lang="ru-RU" dirty="0" smtClean="0"/>
              <a:t>наша </a:t>
            </a:r>
            <a:r>
              <a:rPr lang="ru-RU" dirty="0"/>
              <a:t>платформа позволяет собирать данные о поведении студентов: о том, когда они останавливают видео лекций, как долго они отвечают на тот или иной вопрос теста и т. д. </a:t>
            </a:r>
            <a:endParaRPr lang="en-US" dirty="0" smtClean="0"/>
          </a:p>
          <a:p>
            <a:r>
              <a:rPr lang="ru-RU" dirty="0" smtClean="0"/>
              <a:t>Так </a:t>
            </a:r>
            <a:r>
              <a:rPr lang="ru-RU" dirty="0"/>
              <a:t>что проанализировав эти данные, мы можем усовершенствовать наши педагогические методики и создать более совершенные программы, которые помогут большему количеству людей усвоить знания.</a:t>
            </a:r>
          </a:p>
        </p:txBody>
      </p:sp>
    </p:spTree>
    <p:extLst>
      <p:ext uri="{BB962C8B-B14F-4D97-AF65-F5344CB8AC3E}">
        <p14:creationId xmlns:p14="http://schemas.microsoft.com/office/powerpoint/2010/main" val="392829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Дафна Колер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987574"/>
            <a:ext cx="7272808" cy="3888432"/>
          </a:xfrm>
        </p:spPr>
        <p:txBody>
          <a:bodyPr>
            <a:noAutofit/>
          </a:bodyPr>
          <a:lstStyle/>
          <a:p>
            <a:r>
              <a:rPr lang="ru-RU" dirty="0" smtClean="0"/>
              <a:t>НЕДОСТАТОЧНОЕ КОЛИЧЕСТВО ЛЮДЕЙ умеют программировать, и мне кажется, что это умение в сочетании со знаниями в других областях может помочь найти по-настоящему интересную работу. </a:t>
            </a:r>
            <a:endParaRPr lang="en-US" dirty="0" smtClean="0"/>
          </a:p>
          <a:p>
            <a:r>
              <a:rPr lang="ru-RU" dirty="0" smtClean="0"/>
              <a:t>Тем не менее, я не считаю, что все должны уметь программировать. Все должны понимать, как можно решить ту или иную проблему с помощью компьютеров, потому что всё ещё существует какая-то неподвижность мышления.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06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Дафна Колер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987574"/>
            <a:ext cx="7272808" cy="3888432"/>
          </a:xfrm>
        </p:spPr>
        <p:txBody>
          <a:bodyPr>
            <a:noAutofit/>
          </a:bodyPr>
          <a:lstStyle/>
          <a:p>
            <a:r>
              <a:rPr lang="ru-RU" dirty="0"/>
              <a:t>ЕСТЬ НЕСКОЛЬКО МЫСЛИТЕЛЬНЫХ ПАРАДИГМ, которые важны и очень недооценены в современной системе образования. Во-первых, это «компьютерное мышление», которое нужно, даже если вы никогда не будете программировать. </a:t>
            </a:r>
            <a:endParaRPr lang="en-US" dirty="0" smtClean="0"/>
          </a:p>
          <a:p>
            <a:r>
              <a:rPr lang="ru-RU" dirty="0" smtClean="0"/>
              <a:t>Во-вторых</a:t>
            </a:r>
            <a:r>
              <a:rPr lang="ru-RU" dirty="0"/>
              <a:t>, это теория вероятности и статистика. Из-за незнания теории вероятности люди очень часто совершают глупые поступки и принимают необоснованные решения. </a:t>
            </a:r>
          </a:p>
        </p:txBody>
      </p:sp>
    </p:spTree>
    <p:extLst>
      <p:ext uri="{BB962C8B-B14F-4D97-AF65-F5344CB8AC3E}">
        <p14:creationId xmlns:p14="http://schemas.microsoft.com/office/powerpoint/2010/main" val="38882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Исследуя аудиторию </a:t>
            </a:r>
            <a:r>
              <a:rPr lang="ru-RU" sz="4000" dirty="0" err="1">
                <a:solidFill>
                  <a:srgbClr val="FF0000"/>
                </a:solidFill>
                <a:latin typeface="+mn-lt"/>
              </a:rPr>
              <a:t>Coursera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987574"/>
            <a:ext cx="7416824" cy="3607048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John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Hansen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и </a:t>
            </a:r>
            <a:r>
              <a:rPr lang="ru-RU" dirty="0" err="1" smtClean="0">
                <a:solidFill>
                  <a:srgbClr val="00B050"/>
                </a:solidFill>
              </a:rPr>
              <a:t>Justin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Reich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/>
              <a:t>(MIT):</a:t>
            </a:r>
          </a:p>
          <a:p>
            <a:r>
              <a:rPr lang="ru-RU" dirty="0" smtClean="0"/>
              <a:t>доступностью </a:t>
            </a:r>
            <a:r>
              <a:rPr lang="ru-RU" dirty="0"/>
              <a:t>таких услуг в интернете преимущественно пользуются </a:t>
            </a:r>
            <a:r>
              <a:rPr lang="ru-RU" dirty="0" smtClean="0"/>
              <a:t>обеспеченные люди </a:t>
            </a:r>
            <a:r>
              <a:rPr lang="ru-RU" dirty="0"/>
              <a:t>с </a:t>
            </a:r>
            <a:r>
              <a:rPr lang="ru-RU" dirty="0" smtClean="0"/>
              <a:t>высоким </a:t>
            </a:r>
            <a:r>
              <a:rPr lang="ru-RU" dirty="0"/>
              <a:t>социальным </a:t>
            </a:r>
            <a:r>
              <a:rPr lang="ru-RU" dirty="0" smtClean="0"/>
              <a:t>статусом…</a:t>
            </a:r>
          </a:p>
          <a:p>
            <a:pPr marL="11430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Вывод</a:t>
            </a:r>
            <a:r>
              <a:rPr lang="ru-RU" dirty="0" smtClean="0"/>
              <a:t>: поскольку </a:t>
            </a:r>
            <a:r>
              <a:rPr lang="ru-RU" dirty="0"/>
              <a:t>людям с низким социальным статусом услуги онлайн-образования кажутся ненужными, то такая возможность на самом деле ещё больше увеличивает разницу между людьми.</a:t>
            </a:r>
          </a:p>
        </p:txBody>
      </p:sp>
    </p:spTree>
    <p:extLst>
      <p:ext uri="{BB962C8B-B14F-4D97-AF65-F5344CB8AC3E}">
        <p14:creationId xmlns:p14="http://schemas.microsoft.com/office/powerpoint/2010/main" val="32306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81595"/>
          </a:xfrm>
        </p:spPr>
        <p:txBody>
          <a:bodyPr/>
          <a:lstStyle/>
          <a:p>
            <a:pPr algn="ctr"/>
            <a:r>
              <a:rPr lang="ru-RU" sz="4000" dirty="0" err="1" smtClean="0">
                <a:solidFill>
                  <a:srgbClr val="FF0000"/>
                </a:solidFill>
                <a:latin typeface="+mn-lt"/>
              </a:rPr>
              <a:t>Coursera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 для … (всех? желающих?)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987574"/>
            <a:ext cx="7681664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dirty="0"/>
              <a:t>Российские студенты </a:t>
            </a:r>
            <a:r>
              <a:rPr lang="ru-RU" dirty="0" err="1"/>
              <a:t>Coursera</a:t>
            </a:r>
            <a:r>
              <a:rPr lang="ru-RU" dirty="0"/>
              <a:t> очень похожи на студентов из других частей света: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у </a:t>
            </a:r>
            <a:r>
              <a:rPr lang="ru-RU" dirty="0"/>
              <a:t>многих из них есть высшее образование, </a:t>
            </a:r>
            <a:r>
              <a:rPr lang="ru-RU" dirty="0" smtClean="0"/>
              <a:t>но </a:t>
            </a:r>
            <a:r>
              <a:rPr lang="ru-RU" dirty="0"/>
              <a:t>они обнаруживают, что их дипломы и то, чему их учили, уже не адекватны работе, которая востребована, что сейчас нужны другие </a:t>
            </a:r>
            <a:r>
              <a:rPr lang="ru-RU" dirty="0" smtClean="0"/>
              <a:t>навыки…. </a:t>
            </a:r>
          </a:p>
          <a:p>
            <a:pPr marL="114300" indent="0">
              <a:buNone/>
            </a:pPr>
            <a:r>
              <a:rPr lang="ru-RU" dirty="0" smtClean="0"/>
              <a:t>Треть </a:t>
            </a:r>
            <a:r>
              <a:rPr lang="ru-RU" dirty="0"/>
              <a:t>россиян не работает по той специальности, которой они обучались в институте. Поэтому мы стараемся обеспечить им доступ к необходимым навыкам. </a:t>
            </a:r>
          </a:p>
        </p:txBody>
      </p:sp>
    </p:spTree>
    <p:extLst>
      <p:ext uri="{BB962C8B-B14F-4D97-AF65-F5344CB8AC3E}">
        <p14:creationId xmlns:p14="http://schemas.microsoft.com/office/powerpoint/2010/main" val="25302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Татевосов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Сергей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Георгиевич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4320480" cy="367240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доктор фил. </a:t>
            </a:r>
            <a:r>
              <a:rPr lang="ru-RU" sz="3200" dirty="0" smtClean="0">
                <a:solidFill>
                  <a:srgbClr val="002060"/>
                </a:solidFill>
              </a:rPr>
              <a:t>наук, профессор кафедры </a:t>
            </a:r>
            <a:r>
              <a:rPr lang="ru-RU" sz="3200" dirty="0">
                <a:solidFill>
                  <a:srgbClr val="002060"/>
                </a:solidFill>
              </a:rPr>
              <a:t>теоретической и прикладной </a:t>
            </a:r>
            <a:r>
              <a:rPr lang="ru-RU" sz="3200" smtClean="0">
                <a:solidFill>
                  <a:srgbClr val="002060"/>
                </a:solidFill>
              </a:rPr>
              <a:t>лингвистики </a:t>
            </a:r>
            <a:br>
              <a:rPr lang="ru-RU" sz="3200" smtClean="0">
                <a:solidFill>
                  <a:srgbClr val="002060"/>
                </a:solidFill>
              </a:rPr>
            </a:br>
            <a:r>
              <a:rPr lang="ru-RU" sz="3200" smtClean="0">
                <a:solidFill>
                  <a:srgbClr val="002060"/>
                </a:solidFill>
              </a:rPr>
              <a:t>МГУ </a:t>
            </a:r>
            <a:r>
              <a:rPr lang="ru-RU" sz="3200">
                <a:solidFill>
                  <a:srgbClr val="002060"/>
                </a:solidFill>
              </a:rPr>
              <a:t>имени </a:t>
            </a:r>
            <a:r>
              <a:rPr lang="ru-RU" sz="3200" smtClean="0">
                <a:solidFill>
                  <a:srgbClr val="002060"/>
                </a:solidFill>
              </a:rPr>
              <a:t/>
            </a:r>
            <a:br>
              <a:rPr lang="ru-RU" sz="3200" smtClean="0">
                <a:solidFill>
                  <a:srgbClr val="002060"/>
                </a:solidFill>
              </a:rPr>
            </a:br>
            <a:r>
              <a:rPr lang="ru-RU" sz="3200" smtClean="0">
                <a:solidFill>
                  <a:srgbClr val="002060"/>
                </a:solidFill>
              </a:rPr>
              <a:t>М.В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  <a:r>
              <a:rPr lang="ru-RU" sz="3200" dirty="0" smtClean="0">
                <a:solidFill>
                  <a:srgbClr val="002060"/>
                </a:solidFill>
              </a:rPr>
              <a:t>Ломоносова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68987"/>
            <a:ext cx="2857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МАОТ (ИИ)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888432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ru-RU" sz="3200" dirty="0" smtClean="0"/>
              <a:t>Работаем </a:t>
            </a:r>
            <a:r>
              <a:rPr lang="ru-RU" sz="3200" dirty="0"/>
              <a:t>с </a:t>
            </a:r>
            <a:r>
              <a:rPr lang="en-US" sz="3200" dirty="0"/>
              <a:t>kmp-</a:t>
            </a:r>
            <a:r>
              <a:rPr lang="ru-RU" sz="3200" dirty="0"/>
              <a:t>пособием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lab314.brsu.by/kmp-lite/kmp2.htm</a:t>
            </a:r>
            <a:endParaRPr lang="ru-RU" sz="3200" dirty="0" smtClean="0"/>
          </a:p>
          <a:p>
            <a:pPr marL="114300" indent="0">
              <a:buNone/>
            </a:pPr>
            <a:r>
              <a:rPr lang="ru-RU" sz="3200" dirty="0"/>
              <a:t>Лабораторные </a:t>
            </a:r>
            <a:r>
              <a:rPr lang="ru-RU" sz="3200" dirty="0" smtClean="0"/>
              <a:t>сдавать </a:t>
            </a:r>
            <a:r>
              <a:rPr lang="ru-RU" sz="3200" dirty="0" smtClean="0">
                <a:solidFill>
                  <a:srgbClr val="FF0000"/>
                </a:solidFill>
              </a:rPr>
              <a:t>«своим» </a:t>
            </a:r>
            <a:r>
              <a:rPr lang="ru-RU" sz="3200" dirty="0" smtClean="0"/>
              <a:t>преподавателям»</a:t>
            </a:r>
          </a:p>
          <a:p>
            <a:pPr marL="114300" indent="0">
              <a:buNone/>
            </a:pPr>
            <a:r>
              <a:rPr lang="en-US" sz="3200" dirty="0" smtClean="0">
                <a:hlinkClick r:id="rId3"/>
              </a:rPr>
              <a:t>kmp@brsu.by</a:t>
            </a:r>
            <a:r>
              <a:rPr lang="ru-RU" sz="3200" dirty="0" smtClean="0"/>
              <a:t> – для 307 и 309 групп!</a:t>
            </a:r>
          </a:p>
          <a:p>
            <a:pPr marL="114300" indent="0">
              <a:buNone/>
            </a:pPr>
            <a:r>
              <a:rPr lang="ru-RU" sz="3200" dirty="0" smtClean="0"/>
              <a:t>Зачет/Незачет (</a:t>
            </a:r>
            <a:r>
              <a:rPr lang="ru-RU" sz="3200" dirty="0" smtClean="0">
                <a:solidFill>
                  <a:srgbClr val="FF0000"/>
                </a:solidFill>
              </a:rPr>
              <a:t>???</a:t>
            </a:r>
            <a:r>
              <a:rPr lang="ru-RU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75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Татевосов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Сергей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Георгиевич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Одна </a:t>
            </a:r>
            <a:r>
              <a:rPr lang="ru-RU" sz="3600" dirty="0">
                <a:solidFill>
                  <a:srgbClr val="002060"/>
                </a:solidFill>
              </a:rPr>
              <a:t>из самых болезненных проблем современной лингвистики состоит в том, что статус лингвистики как единой науки в настоящее время весьма проблематичен. </a:t>
            </a:r>
          </a:p>
        </p:txBody>
      </p:sp>
    </p:spTree>
    <p:extLst>
      <p:ext uri="{BB962C8B-B14F-4D97-AF65-F5344CB8AC3E}">
        <p14:creationId xmlns:p14="http://schemas.microsoft.com/office/powerpoint/2010/main" val="32978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Татевосов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Сергей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Георгиевич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В </a:t>
            </a:r>
            <a:r>
              <a:rPr lang="ru-RU" sz="3600" dirty="0">
                <a:solidFill>
                  <a:srgbClr val="002060"/>
                </a:solidFill>
              </a:rPr>
              <a:t>действительности существует три разных лингвистики </a:t>
            </a:r>
            <a:r>
              <a:rPr lang="ru-RU" sz="3600" dirty="0" smtClean="0">
                <a:solidFill>
                  <a:srgbClr val="002060"/>
                </a:solidFill>
              </a:rPr>
              <a:t>– </a:t>
            </a:r>
          </a:p>
          <a:p>
            <a:pPr lvl="5"/>
            <a:r>
              <a:rPr lang="ru-RU" sz="3600" dirty="0" smtClean="0">
                <a:solidFill>
                  <a:srgbClr val="002060"/>
                </a:solidFill>
              </a:rPr>
              <a:t>теоретическая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endParaRPr lang="ru-RU" sz="3600" dirty="0" smtClean="0">
              <a:solidFill>
                <a:srgbClr val="002060"/>
              </a:solidFill>
            </a:endParaRPr>
          </a:p>
          <a:p>
            <a:pPr lvl="5"/>
            <a:r>
              <a:rPr lang="ru-RU" sz="3600" dirty="0" smtClean="0">
                <a:solidFill>
                  <a:srgbClr val="002060"/>
                </a:solidFill>
              </a:rPr>
              <a:t>описательная </a:t>
            </a:r>
          </a:p>
          <a:p>
            <a:pPr lvl="5"/>
            <a:r>
              <a:rPr lang="ru-RU" sz="3600" dirty="0" smtClean="0">
                <a:solidFill>
                  <a:srgbClr val="002060"/>
                </a:solidFill>
              </a:rPr>
              <a:t>прикладная</a:t>
            </a:r>
            <a:r>
              <a:rPr lang="ru-RU" sz="36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39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56557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+mn-lt"/>
              </a:rPr>
              <a:t>3+ 2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 = 5!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987574"/>
            <a:ext cx="7681664" cy="396044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sz="3200" dirty="0">
                <a:solidFill>
                  <a:srgbClr val="002060"/>
                </a:solidFill>
              </a:rPr>
              <a:t>В действительности существует три разных лингвистики </a:t>
            </a:r>
            <a:r>
              <a:rPr lang="ru-RU" sz="3200" dirty="0" smtClean="0">
                <a:solidFill>
                  <a:srgbClr val="002060"/>
                </a:solidFill>
              </a:rPr>
              <a:t>– </a:t>
            </a:r>
            <a:endParaRPr lang="en-US" sz="3200" dirty="0" smtClean="0">
              <a:solidFill>
                <a:srgbClr val="002060"/>
              </a:solidFill>
            </a:endParaRPr>
          </a:p>
          <a:p>
            <a:pPr lvl="2"/>
            <a:r>
              <a:rPr lang="ru-RU" sz="3200" dirty="0" smtClean="0">
                <a:solidFill>
                  <a:srgbClr val="002060"/>
                </a:solidFill>
              </a:rPr>
              <a:t>Теоретическая</a:t>
            </a:r>
            <a:r>
              <a:rPr lang="ru-RU" sz="3200" dirty="0">
                <a:solidFill>
                  <a:srgbClr val="002060"/>
                </a:solidFill>
              </a:rPr>
              <a:t>, </a:t>
            </a:r>
            <a:endParaRPr lang="en-US" sz="3200" dirty="0">
              <a:solidFill>
                <a:srgbClr val="002060"/>
              </a:solidFill>
            </a:endParaRPr>
          </a:p>
          <a:p>
            <a:pPr lvl="2"/>
            <a:r>
              <a:rPr lang="ru-RU" sz="3200" dirty="0" smtClean="0">
                <a:solidFill>
                  <a:srgbClr val="002060"/>
                </a:solidFill>
              </a:rPr>
              <a:t>Описательная (дескриптивная)</a:t>
            </a:r>
            <a:endParaRPr lang="en-US" sz="3200" dirty="0">
              <a:solidFill>
                <a:srgbClr val="002060"/>
              </a:solidFill>
            </a:endParaRPr>
          </a:p>
          <a:p>
            <a:pPr lvl="2"/>
            <a:r>
              <a:rPr lang="ru-RU" sz="3200" dirty="0" smtClean="0">
                <a:solidFill>
                  <a:srgbClr val="002060"/>
                </a:solidFill>
              </a:rPr>
              <a:t>Прикладная</a:t>
            </a:r>
          </a:p>
          <a:p>
            <a:pPr lvl="2"/>
            <a:r>
              <a:rPr lang="ru-RU" sz="3200" dirty="0" smtClean="0">
                <a:solidFill>
                  <a:srgbClr val="FF0000"/>
                </a:solidFill>
              </a:rPr>
              <a:t>Проективная</a:t>
            </a:r>
            <a:endParaRPr lang="ru-RU" sz="3200" dirty="0">
              <a:solidFill>
                <a:srgbClr val="FF0000"/>
              </a:solidFill>
            </a:endParaRPr>
          </a:p>
          <a:p>
            <a:pPr lvl="2"/>
            <a:r>
              <a:rPr lang="ru-RU" sz="3200" dirty="0" err="1" smtClean="0">
                <a:solidFill>
                  <a:srgbClr val="FF0000"/>
                </a:solidFill>
              </a:rPr>
              <a:t>Прескриптивная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(нормативная)</a:t>
            </a:r>
            <a:endParaRPr lang="en-US" sz="3200" dirty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1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Татевосов Сергей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Георгиевич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Большинство </a:t>
            </a:r>
            <a:r>
              <a:rPr lang="ru-RU" sz="3200" dirty="0">
                <a:solidFill>
                  <a:srgbClr val="002060"/>
                </a:solidFill>
              </a:rPr>
              <a:t>тех, кто называет себя лингвистами, трудится в рамках одного из этих направлений и недоуменно взирает на происходящее внутри </a:t>
            </a:r>
            <a:r>
              <a:rPr lang="ru-RU" sz="3200" dirty="0" smtClean="0">
                <a:solidFill>
                  <a:srgbClr val="002060"/>
                </a:solidFill>
              </a:rPr>
              <a:t>других</a:t>
            </a:r>
            <a:r>
              <a:rPr lang="ru-RU" sz="32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328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Татевосов Сергей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Георгиевич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 lnSpcReduction="10000"/>
          </a:bodyPr>
          <a:lstStyle/>
          <a:p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Три </a:t>
            </a:r>
            <a:r>
              <a:rPr lang="ru-RU" sz="3200" dirty="0">
                <a:solidFill>
                  <a:srgbClr val="002060"/>
                </a:solidFill>
              </a:rPr>
              <a:t>лингвистики устроены как три различные науки, с собственной терминологией и даже с собственной теорией.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>
                <a:solidFill>
                  <a:srgbClr val="002060"/>
                </a:solidFill>
              </a:rPr>
              <a:t>Лингвистика, кажется, единственная наука, устроенная подобным образом. </a:t>
            </a:r>
          </a:p>
        </p:txBody>
      </p:sp>
    </p:spTree>
    <p:extLst>
      <p:ext uri="{BB962C8B-B14F-4D97-AF65-F5344CB8AC3E}">
        <p14:creationId xmlns:p14="http://schemas.microsoft.com/office/powerpoint/2010/main" val="45342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Татевосов Сергей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Георгиевич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456384"/>
          </a:xfrm>
        </p:spPr>
        <p:txBody>
          <a:bodyPr>
            <a:normAutofit lnSpcReduction="10000"/>
          </a:bodyPr>
          <a:lstStyle/>
          <a:p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Разрыв </a:t>
            </a:r>
            <a:r>
              <a:rPr lang="ru-RU" sz="3200" dirty="0">
                <a:solidFill>
                  <a:srgbClr val="002060"/>
                </a:solidFill>
              </a:rPr>
              <a:t>между теорией и практикой не  преодолен; напротив, возникновение </a:t>
            </a:r>
            <a:r>
              <a:rPr lang="ru-RU" sz="3200" dirty="0">
                <a:solidFill>
                  <a:srgbClr val="FF0000"/>
                </a:solidFill>
              </a:rPr>
              <a:t>компьютерной лингвистики </a:t>
            </a:r>
            <a:r>
              <a:rPr lang="ru-RU" sz="3200" dirty="0">
                <a:solidFill>
                  <a:srgbClr val="002060"/>
                </a:solidFill>
              </a:rPr>
              <a:t>разделило лингвистов на тех, кто остался в русле теоретической лингвистики и тех, кто ушел в новую науку.</a:t>
            </a:r>
          </a:p>
        </p:txBody>
      </p:sp>
    </p:spTree>
    <p:extLst>
      <p:ext uri="{BB962C8B-B14F-4D97-AF65-F5344CB8AC3E}">
        <p14:creationId xmlns:p14="http://schemas.microsoft.com/office/powerpoint/2010/main" val="26305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Проблемное поле АОТ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467544" y="1203598"/>
            <a:ext cx="3600400" cy="3490186"/>
          </a:xfrm>
        </p:spPr>
        <p:txBody>
          <a:bodyPr>
            <a:noAutofit/>
          </a:bodyPr>
          <a:lstStyle/>
          <a:p>
            <a:r>
              <a:rPr lang="ru-RU" dirty="0"/>
              <a:t>Синтез речи</a:t>
            </a:r>
          </a:p>
          <a:p>
            <a:r>
              <a:rPr lang="ru-RU" dirty="0"/>
              <a:t>Распознавание речи</a:t>
            </a:r>
          </a:p>
          <a:p>
            <a:r>
              <a:rPr lang="ru-RU" dirty="0"/>
              <a:t>Анализ текста</a:t>
            </a:r>
          </a:p>
          <a:p>
            <a:r>
              <a:rPr lang="ru-RU" dirty="0" err="1" smtClean="0"/>
              <a:t>Автогенерация</a:t>
            </a:r>
            <a:r>
              <a:rPr lang="ru-RU" dirty="0" smtClean="0"/>
              <a:t> </a:t>
            </a:r>
            <a:r>
              <a:rPr lang="ru-RU" dirty="0"/>
              <a:t>текста</a:t>
            </a:r>
          </a:p>
          <a:p>
            <a:r>
              <a:rPr lang="ru-RU" dirty="0"/>
              <a:t>Машинный перевод</a:t>
            </a:r>
          </a:p>
          <a:p>
            <a:r>
              <a:rPr lang="ru-RU" dirty="0" smtClean="0"/>
              <a:t>Диалоговые системы</a:t>
            </a:r>
            <a:endParaRPr lang="ru-RU" dirty="0"/>
          </a:p>
          <a:p>
            <a:r>
              <a:rPr lang="ru-RU" dirty="0"/>
              <a:t>Информационный </a:t>
            </a:r>
            <a:r>
              <a:rPr lang="ru-RU" dirty="0" smtClean="0"/>
              <a:t>поиск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1203598"/>
            <a:ext cx="3744416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/>
              <a:t>Извлечение информации</a:t>
            </a:r>
          </a:p>
          <a:p>
            <a:pPr marL="4572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Распознавание текста</a:t>
            </a:r>
            <a:endParaRPr lang="ru-RU" sz="2400" dirty="0"/>
          </a:p>
          <a:p>
            <a:pPr marL="4572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Автоаннотирование</a:t>
            </a:r>
            <a:endParaRPr lang="ru-RU" sz="2400" dirty="0"/>
          </a:p>
          <a:p>
            <a:pPr marL="4572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Извлечение знаний</a:t>
            </a:r>
            <a:endParaRPr lang="ru-RU" sz="2400" dirty="0"/>
          </a:p>
          <a:p>
            <a:pPr marL="4572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Семантический поиск</a:t>
            </a:r>
            <a:endParaRPr lang="ru-RU" sz="2400" dirty="0"/>
          </a:p>
          <a:p>
            <a:pPr marL="4572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err="1" smtClean="0"/>
              <a:t>Автореферирование</a:t>
            </a:r>
            <a:endParaRPr lang="ru-RU" sz="2400" dirty="0" smtClean="0"/>
          </a:p>
          <a:p>
            <a:pPr marL="4572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err="1" smtClean="0"/>
              <a:t>Автокорректура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78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Проблемное поле КЛ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467544" y="1203598"/>
            <a:ext cx="3600400" cy="3490186"/>
          </a:xfrm>
        </p:spPr>
        <p:txBody>
          <a:bodyPr>
            <a:noAutofit/>
          </a:bodyPr>
          <a:lstStyle/>
          <a:p>
            <a:r>
              <a:rPr lang="ru-RU" dirty="0"/>
              <a:t>Синтез речи</a:t>
            </a:r>
          </a:p>
          <a:p>
            <a:r>
              <a:rPr lang="ru-RU" dirty="0"/>
              <a:t>Распознавание речи</a:t>
            </a:r>
          </a:p>
          <a:p>
            <a:r>
              <a:rPr lang="ru-RU" dirty="0"/>
              <a:t>Анализ текста</a:t>
            </a:r>
          </a:p>
          <a:p>
            <a:r>
              <a:rPr lang="ru-RU" dirty="0" err="1" smtClean="0"/>
              <a:t>Автогенерация</a:t>
            </a:r>
            <a:r>
              <a:rPr lang="ru-RU" dirty="0" smtClean="0"/>
              <a:t> </a:t>
            </a:r>
            <a:r>
              <a:rPr lang="ru-RU" dirty="0"/>
              <a:t>текста</a:t>
            </a:r>
          </a:p>
          <a:p>
            <a:r>
              <a:rPr lang="ru-RU" dirty="0"/>
              <a:t>Машинный перевод</a:t>
            </a:r>
          </a:p>
          <a:p>
            <a:r>
              <a:rPr lang="ru-RU" dirty="0" smtClean="0"/>
              <a:t>Диалоговые системы</a:t>
            </a:r>
            <a:endParaRPr lang="ru-RU" dirty="0"/>
          </a:p>
          <a:p>
            <a:r>
              <a:rPr lang="ru-RU" dirty="0"/>
              <a:t>Информационный </a:t>
            </a:r>
            <a:r>
              <a:rPr lang="ru-RU" dirty="0" smtClean="0"/>
              <a:t>поиск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1203598"/>
            <a:ext cx="3744416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/>
              <a:t>Извлечение информации</a:t>
            </a:r>
          </a:p>
          <a:p>
            <a:pPr marL="4572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Распознавание текста</a:t>
            </a:r>
            <a:endParaRPr lang="ru-RU" sz="2400" dirty="0"/>
          </a:p>
          <a:p>
            <a:pPr marL="4572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Автоаннотирование</a:t>
            </a:r>
            <a:endParaRPr lang="ru-RU" sz="2400" dirty="0"/>
          </a:p>
          <a:p>
            <a:pPr marL="4572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Извлечение знаний</a:t>
            </a:r>
            <a:endParaRPr lang="ru-RU" sz="2400" dirty="0"/>
          </a:p>
          <a:p>
            <a:pPr marL="4572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smtClean="0"/>
              <a:t>Семантический поиск</a:t>
            </a:r>
            <a:endParaRPr lang="ru-RU" sz="2400" dirty="0"/>
          </a:p>
          <a:p>
            <a:pPr marL="4572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err="1" smtClean="0"/>
              <a:t>Автореферирование</a:t>
            </a:r>
            <a:endParaRPr lang="ru-RU" sz="2400" dirty="0" smtClean="0"/>
          </a:p>
          <a:p>
            <a:pPr marL="457200" indent="-342900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400" dirty="0" err="1" smtClean="0"/>
              <a:t>Автокорректура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4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Ключевые  темы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971600" y="1059582"/>
            <a:ext cx="6768752" cy="3744416"/>
          </a:xfrm>
        </p:spPr>
        <p:txBody>
          <a:bodyPr>
            <a:normAutofit/>
          </a:bodyPr>
          <a:lstStyle/>
          <a:p>
            <a:endParaRPr lang="ru-RU" sz="320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ru-RU" sz="320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Формализмы</a:t>
            </a:r>
            <a:endParaRPr lang="ru-RU" sz="3200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Алгоритмы</a:t>
            </a:r>
          </a:p>
          <a:p>
            <a: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Языки</a:t>
            </a:r>
          </a:p>
          <a:p>
            <a: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Метаязыковая разметка</a:t>
            </a:r>
          </a:p>
          <a:p>
            <a: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Лингвистические к</a:t>
            </a:r>
            <a:r>
              <a:rPr lang="ru-RU" sz="3200" dirty="0" smtClean="0">
                <a:solidFill>
                  <a:srgbClr val="C00000"/>
                </a:solidFill>
              </a:rPr>
              <a:t>о</a:t>
            </a:r>
            <a:r>
              <a:rPr lang="ru-RU" sz="3200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рпусы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9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Основы 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компьютерной лингвистики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 smtClean="0"/>
          </a:p>
          <a:p>
            <a:pPr marL="114300" indent="0"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Компьютерной </a:t>
            </a:r>
            <a:r>
              <a:rPr lang="ru-RU" sz="3200" dirty="0" smtClean="0"/>
              <a:t>лингвистики?</a:t>
            </a:r>
          </a:p>
          <a:p>
            <a:pPr marL="114300" indent="0" algn="ctr">
              <a:buNone/>
            </a:pPr>
            <a:r>
              <a:rPr lang="ru-RU" sz="3200" dirty="0" smtClean="0"/>
              <a:t>или</a:t>
            </a:r>
          </a:p>
          <a:p>
            <a:pPr marL="114300" indent="0" algn="ctr">
              <a:buNone/>
            </a:pPr>
            <a:r>
              <a:rPr lang="ru-RU" sz="3200" dirty="0" smtClean="0"/>
              <a:t>Компьютерной </a:t>
            </a:r>
            <a:r>
              <a:rPr lang="ru-RU" sz="3200" dirty="0" smtClean="0">
                <a:solidFill>
                  <a:srgbClr val="FF0000"/>
                </a:solidFill>
              </a:rPr>
              <a:t>лингвистики?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03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Важно каждому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07504" y="1131590"/>
            <a:ext cx="8208912" cy="367240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en-US" sz="3200" dirty="0" smtClean="0"/>
          </a:p>
          <a:p>
            <a:pPr marL="114300" indent="0" algn="ctr">
              <a:buNone/>
            </a:pPr>
            <a:r>
              <a:rPr lang="ru-RU" sz="3200" dirty="0" smtClean="0"/>
              <a:t>Выполнять </a:t>
            </a:r>
            <a:r>
              <a:rPr lang="ru-RU" sz="3200" dirty="0"/>
              <a:t>задания </a:t>
            </a:r>
            <a:r>
              <a:rPr lang="ru-RU" sz="3200" dirty="0" smtClean="0"/>
              <a:t>(своевременно)!</a:t>
            </a:r>
          </a:p>
          <a:p>
            <a:pPr marL="114300" indent="0" algn="ctr">
              <a:buNone/>
            </a:pPr>
            <a:r>
              <a:rPr lang="ru-RU" sz="3200" dirty="0" smtClean="0"/>
              <a:t>Писать </a:t>
            </a:r>
            <a:r>
              <a:rPr lang="ru-RU" sz="3200" dirty="0"/>
              <a:t>конспекты!</a:t>
            </a:r>
          </a:p>
          <a:p>
            <a:pPr marL="114300" indent="0" algn="ctr">
              <a:buNone/>
            </a:pPr>
            <a:r>
              <a:rPr lang="ru-RU" sz="3200" dirty="0" smtClean="0"/>
              <a:t>Иметь доступ в Интернет</a:t>
            </a:r>
          </a:p>
          <a:p>
            <a:pPr marL="114300" indent="0" algn="ctr">
              <a:buNone/>
            </a:pPr>
            <a:r>
              <a:rPr lang="ru-RU" sz="3200" dirty="0" smtClean="0"/>
              <a:t>Спрашивать, слушать и отвечать</a:t>
            </a:r>
            <a:endParaRPr lang="ru-RU" dirty="0" smtClean="0"/>
          </a:p>
          <a:p>
            <a:pPr marL="114300" indent="0" algn="ctr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09587"/>
          </a:xfrm>
        </p:spPr>
        <p:txBody>
          <a:bodyPr/>
          <a:lstStyle/>
          <a:p>
            <a:pPr marL="114300" indent="0" algn="ctr"/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Компьютерная лингвистика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07504" y="1059582"/>
            <a:ext cx="8208912" cy="3744416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научное </a:t>
            </a:r>
            <a:r>
              <a:rPr lang="ru-RU" sz="3600" dirty="0"/>
              <a:t>направление в области математического и компьютерного моделирования для создании систем искусственного интеллекта и описания естественных </a:t>
            </a:r>
            <a:r>
              <a:rPr lang="ru-RU" sz="3600" dirty="0" smtClean="0"/>
              <a:t>языков</a:t>
            </a:r>
            <a:endParaRPr lang="ru-RU" sz="3600" dirty="0"/>
          </a:p>
          <a:p>
            <a:endParaRPr lang="ru-RU" sz="4100" dirty="0" smtClean="0"/>
          </a:p>
          <a:p>
            <a:pPr marL="11430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09587"/>
          </a:xfrm>
        </p:spPr>
        <p:txBody>
          <a:bodyPr/>
          <a:lstStyle/>
          <a:p>
            <a:pPr marL="114300" indent="0" algn="ctr"/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Компьютерная лингвистика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07504" y="1059582"/>
            <a:ext cx="8208912" cy="3744416"/>
          </a:xfrm>
        </p:spPr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проблемное поле компьютерной лингвистики разработка </a:t>
            </a:r>
            <a:r>
              <a:rPr lang="ru-RU" sz="3600" dirty="0"/>
              <a:t>алгоритмов и прикладных программ для обработки языковой информации</a:t>
            </a:r>
            <a:r>
              <a:rPr lang="ru-RU" sz="3600" dirty="0" smtClean="0"/>
              <a:t>.</a:t>
            </a:r>
            <a:r>
              <a:rPr lang="ru-RU" sz="3600" dirty="0"/>
              <a:t> </a:t>
            </a:r>
          </a:p>
          <a:p>
            <a:endParaRPr lang="ru-RU" sz="4100" dirty="0" smtClean="0"/>
          </a:p>
          <a:p>
            <a:pPr marL="11430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2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09587"/>
          </a:xfrm>
        </p:spPr>
        <p:txBody>
          <a:bodyPr/>
          <a:lstStyle/>
          <a:p>
            <a:pPr marL="114300" indent="0" algn="ctr"/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Важно!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07504" y="1275606"/>
            <a:ext cx="8208912" cy="3528392"/>
          </a:xfrm>
        </p:spPr>
        <p:txBody>
          <a:bodyPr>
            <a:normAutofit fontScale="85000" lnSpcReduction="20000"/>
          </a:bodyPr>
          <a:lstStyle/>
          <a:p>
            <a:r>
              <a:rPr lang="ru-RU" sz="3500" dirty="0" smtClean="0"/>
              <a:t>Компьютерная лингвистика не является подмножеством (областью, отраслью) лингвистики!</a:t>
            </a:r>
          </a:p>
          <a:p>
            <a:endParaRPr lang="ru-RU" sz="3500" dirty="0" smtClean="0"/>
          </a:p>
          <a:p>
            <a:r>
              <a:rPr lang="ru-RU" sz="3500" dirty="0" smtClean="0"/>
              <a:t>Компьютерная </a:t>
            </a:r>
            <a:r>
              <a:rPr lang="ru-RU" sz="3500" dirty="0"/>
              <a:t>лингвистика </a:t>
            </a:r>
            <a:r>
              <a:rPr lang="ru-RU" sz="3500" dirty="0" smtClean="0"/>
              <a:t>является </a:t>
            </a:r>
            <a:r>
              <a:rPr lang="ru-RU" sz="3500" dirty="0"/>
              <a:t>подмножеством (областью, отраслью) </a:t>
            </a:r>
            <a:r>
              <a:rPr lang="ru-RU" sz="3500" dirty="0" smtClean="0"/>
              <a:t>математики!</a:t>
            </a:r>
            <a:endParaRPr lang="ru-RU" sz="3500" dirty="0"/>
          </a:p>
          <a:p>
            <a:pPr marL="114300" indent="0">
              <a:buNone/>
            </a:pP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 </a:t>
            </a:r>
          </a:p>
          <a:p>
            <a:endParaRPr lang="ru-RU" sz="2800" dirty="0" smtClean="0"/>
          </a:p>
          <a:p>
            <a:pPr marL="11430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09587"/>
          </a:xfrm>
        </p:spPr>
        <p:txBody>
          <a:bodyPr/>
          <a:lstStyle/>
          <a:p>
            <a:pPr marL="114300" indent="0" algn="ctr"/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Семейная история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059582"/>
            <a:ext cx="7632848" cy="3744416"/>
          </a:xfrm>
        </p:spPr>
        <p:txBody>
          <a:bodyPr>
            <a:normAutofit/>
          </a:bodyPr>
          <a:lstStyle/>
          <a:p>
            <a:endParaRPr lang="ru-RU" sz="3500" dirty="0" smtClean="0"/>
          </a:p>
          <a:p>
            <a:r>
              <a:rPr lang="ru-RU" sz="3500" dirty="0" smtClean="0"/>
              <a:t>Математическая лингвистика</a:t>
            </a:r>
          </a:p>
          <a:p>
            <a:r>
              <a:rPr lang="ru-RU" sz="3500" dirty="0" smtClean="0"/>
              <a:t>Вычислительная лингвистика</a:t>
            </a:r>
          </a:p>
          <a:p>
            <a:r>
              <a:rPr lang="ru-RU" sz="3500" dirty="0" smtClean="0"/>
              <a:t>Компьютерная лингвистика</a:t>
            </a:r>
          </a:p>
          <a:p>
            <a:endParaRPr lang="ru-RU" sz="2800" dirty="0" smtClean="0"/>
          </a:p>
          <a:p>
            <a:pPr marL="11430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66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09587"/>
          </a:xfrm>
        </p:spPr>
        <p:txBody>
          <a:bodyPr/>
          <a:lstStyle/>
          <a:p>
            <a:pPr marL="114300" indent="0" algn="ctr"/>
            <a:r>
              <a:rPr lang="ru-RU" sz="4800" dirty="0" smtClean="0">
                <a:solidFill>
                  <a:srgbClr val="FF0000"/>
                </a:solidFill>
                <a:latin typeface="+mn-lt"/>
              </a:rPr>
              <a:t>Благополучная бабушка</a:t>
            </a:r>
            <a:endParaRPr lang="ru-RU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07504" y="1059582"/>
            <a:ext cx="8208912" cy="3744416"/>
          </a:xfrm>
        </p:spPr>
        <p:txBody>
          <a:bodyPr>
            <a:normAutofit fontScale="92500" lnSpcReduction="10000"/>
          </a:bodyPr>
          <a:lstStyle/>
          <a:p>
            <a:r>
              <a:rPr lang="ru-RU" sz="3800" dirty="0" smtClean="0"/>
              <a:t>Семинары-лекции </a:t>
            </a:r>
            <a:r>
              <a:rPr lang="ru-RU" sz="3800" dirty="0"/>
              <a:t>по компьютерной лингвистике приглашенного преподавателя из Университета </a:t>
            </a:r>
            <a:r>
              <a:rPr lang="ru-RU" sz="3800" dirty="0" err="1"/>
              <a:t>Стоуни</a:t>
            </a:r>
            <a:r>
              <a:rPr lang="ru-RU" sz="3800" dirty="0"/>
              <a:t> Брук, штат Нью-Йорк, </a:t>
            </a:r>
            <a:r>
              <a:rPr lang="ru-RU" sz="3800" b="1" dirty="0">
                <a:solidFill>
                  <a:srgbClr val="00B050"/>
                </a:solidFill>
              </a:rPr>
              <a:t>Томаса Графа </a:t>
            </a:r>
            <a:r>
              <a:rPr lang="ru-RU" sz="3800" dirty="0"/>
              <a:t>(на английском языке</a:t>
            </a:r>
            <a:r>
              <a:rPr lang="ru-RU" sz="3800" dirty="0" smtClean="0"/>
              <a:t>)</a:t>
            </a:r>
          </a:p>
          <a:p>
            <a:r>
              <a:rPr lang="en-US" sz="3800" dirty="0">
                <a:hlinkClick r:id="rId2"/>
              </a:rPr>
              <a:t>http://mathling.phil.spbu.ru/</a:t>
            </a:r>
            <a:r>
              <a:rPr lang="ru-RU" sz="3800" dirty="0"/>
              <a:t> </a:t>
            </a:r>
            <a:endParaRPr lang="ru-RU" sz="3500" dirty="0" smtClean="0"/>
          </a:p>
          <a:p>
            <a:pPr marL="114300" indent="0" algn="ctr">
              <a:buNone/>
            </a:pPr>
            <a:r>
              <a:rPr lang="ru-RU" sz="2800" dirty="0"/>
              <a:t> </a:t>
            </a:r>
          </a:p>
          <a:p>
            <a:endParaRPr lang="ru-RU" sz="2800" dirty="0" smtClean="0"/>
          </a:p>
          <a:p>
            <a:pPr marL="11430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1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Слепцы и слон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sz="3200" dirty="0" smtClean="0">
              <a:solidFill>
                <a:srgbClr val="00B050"/>
              </a:solidFill>
            </a:endParaRPr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19174"/>
            <a:ext cx="4929336" cy="40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Опред</a:t>
            </a:r>
            <a:r>
              <a:rPr lang="ru-RU" dirty="0" smtClean="0">
                <a:solidFill>
                  <a:srgbClr val="7030A0"/>
                </a:solidFill>
                <a:latin typeface="+mn-lt"/>
              </a:rPr>
              <a:t>е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лить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416824" cy="3672408"/>
          </a:xfrm>
        </p:spPr>
        <p:txBody>
          <a:bodyPr>
            <a:normAutofit lnSpcReduction="10000"/>
          </a:bodyPr>
          <a:lstStyle/>
          <a:p>
            <a:pPr lvl="8"/>
            <a:r>
              <a:rPr lang="ru-RU" sz="3600" dirty="0" smtClean="0"/>
              <a:t>Предмет?</a:t>
            </a:r>
          </a:p>
          <a:p>
            <a:pPr lvl="8"/>
            <a:r>
              <a:rPr lang="ru-RU" sz="3600" dirty="0" smtClean="0"/>
              <a:t>Цели</a:t>
            </a:r>
          </a:p>
          <a:p>
            <a:pPr lvl="8"/>
            <a:r>
              <a:rPr lang="ru-RU" sz="3600" dirty="0" smtClean="0"/>
              <a:t>Средства</a:t>
            </a:r>
          </a:p>
          <a:p>
            <a:pPr lvl="8"/>
            <a:r>
              <a:rPr lang="ru-RU" sz="3600" dirty="0" smtClean="0"/>
              <a:t>Методы</a:t>
            </a:r>
          </a:p>
          <a:p>
            <a:pPr lvl="3"/>
            <a:endParaRPr lang="ru-RU" sz="3200" dirty="0" smtClean="0"/>
          </a:p>
          <a:p>
            <a:pPr marL="1051560" lvl="3" indent="0">
              <a:buNone/>
            </a:pPr>
            <a:r>
              <a:rPr lang="ru-RU" sz="3200" dirty="0" smtClean="0"/>
              <a:t>Методы определяют всё!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947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Каждому по слону!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019174"/>
            <a:ext cx="4929336" cy="401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Компьютерная </a:t>
            </a: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лингвистика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500" dirty="0">
                <a:solidFill>
                  <a:srgbClr val="FF0000"/>
                </a:solidFill>
              </a:rPr>
              <a:t>Компьютерная </a:t>
            </a:r>
            <a:r>
              <a:rPr lang="ru-RU" sz="3500" dirty="0"/>
              <a:t>лингвистика</a:t>
            </a:r>
            <a:r>
              <a:rPr lang="en-US" sz="3500" dirty="0"/>
              <a:t> - </a:t>
            </a:r>
            <a:r>
              <a:rPr lang="ru-RU" sz="3500" dirty="0"/>
              <a:t>важная часть </a:t>
            </a:r>
            <a:r>
              <a:rPr lang="en-US" sz="3500" dirty="0">
                <a:solidFill>
                  <a:srgbClr val="FF0000"/>
                </a:solidFill>
              </a:rPr>
              <a:t>CS&amp;D</a:t>
            </a:r>
            <a:r>
              <a:rPr lang="en-US" sz="3500" dirty="0"/>
              <a:t> </a:t>
            </a:r>
            <a:r>
              <a:rPr lang="ru-RU" sz="3500" dirty="0"/>
              <a:t>и </a:t>
            </a:r>
            <a:r>
              <a:rPr lang="en-US" sz="3500" dirty="0">
                <a:solidFill>
                  <a:srgbClr val="FF0000"/>
                </a:solidFill>
              </a:rPr>
              <a:t>AI</a:t>
            </a:r>
            <a:endParaRPr lang="ru-RU" sz="3500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endParaRPr lang="ru-RU" sz="3500" dirty="0" smtClean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ru-RU" sz="3500" dirty="0" smtClean="0">
                <a:solidFill>
                  <a:srgbClr val="FF0000"/>
                </a:solidFill>
              </a:rPr>
              <a:t>Компьютер</a:t>
            </a:r>
            <a:r>
              <a:rPr lang="ru-RU" sz="3500" dirty="0" smtClean="0"/>
              <a:t> – </a:t>
            </a:r>
            <a:r>
              <a:rPr lang="ru-RU" sz="3500" dirty="0"/>
              <a:t>языковая </a:t>
            </a:r>
            <a:r>
              <a:rPr lang="ru-RU" sz="3500" dirty="0" smtClean="0"/>
              <a:t>машина (реализация </a:t>
            </a:r>
            <a:r>
              <a:rPr lang="ru-RU" sz="3500" dirty="0"/>
              <a:t>алгоритмов в железе с помощью формальных </a:t>
            </a:r>
            <a:r>
              <a:rPr lang="ru-RU" sz="3500" dirty="0" smtClean="0"/>
              <a:t>языков).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226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Основы. №1</a:t>
            </a:r>
            <a:endParaRPr lang="ru-RU" sz="4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3200" dirty="0" smtClean="0"/>
          </a:p>
          <a:p>
            <a:pPr marL="114300" indent="0">
              <a:buNone/>
            </a:pPr>
            <a:endParaRPr lang="ru-RU" sz="3200" dirty="0" smtClean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9582"/>
            <a:ext cx="6624736" cy="372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О допуске к экзамену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  <a:ln>
            <a:noFill/>
          </a:ln>
        </p:spPr>
        <p:txBody>
          <a:bodyPr>
            <a:normAutofit/>
          </a:bodyPr>
          <a:lstStyle/>
          <a:p>
            <a:endParaRPr lang="ru-RU" sz="2800" dirty="0" smtClean="0"/>
          </a:p>
        </p:txBody>
      </p:sp>
      <p:pic>
        <p:nvPicPr>
          <p:cNvPr id="2050" name="Picture 2" descr="C:\Users\kmp\Desktop\Без-имени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5606"/>
            <a:ext cx="813744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Основы. №2</a:t>
            </a:r>
            <a:endParaRPr lang="ru-RU" sz="4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3200" dirty="0" smtClean="0"/>
          </a:p>
          <a:p>
            <a:pPr marL="114300" indent="0">
              <a:buNone/>
            </a:pPr>
            <a:endParaRPr lang="ru-RU" sz="3200" dirty="0" smtClean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75606"/>
            <a:ext cx="2897014" cy="34358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5936" y="1275606"/>
            <a:ext cx="41044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157-метровый собор</a:t>
            </a:r>
          </a:p>
          <a:p>
            <a:r>
              <a:rPr lang="ru-RU" sz="3200" dirty="0" smtClean="0">
                <a:solidFill>
                  <a:srgbClr val="00B050"/>
                </a:solidFill>
              </a:rPr>
              <a:t>1248—1437</a:t>
            </a:r>
            <a:r>
              <a:rPr lang="ru-RU" sz="3200" dirty="0" smtClean="0"/>
              <a:t> </a:t>
            </a:r>
            <a:r>
              <a:rPr lang="ru-RU" sz="3200" dirty="0"/>
              <a:t>гг. </a:t>
            </a:r>
            <a:endParaRPr lang="ru-RU" sz="3200" dirty="0" smtClean="0"/>
          </a:p>
          <a:p>
            <a:r>
              <a:rPr lang="ru-RU" sz="3200" dirty="0" smtClean="0">
                <a:solidFill>
                  <a:srgbClr val="00B050"/>
                </a:solidFill>
              </a:rPr>
              <a:t>1842—1880</a:t>
            </a:r>
            <a:r>
              <a:rPr lang="ru-RU" sz="3200" dirty="0" smtClean="0"/>
              <a:t> </a:t>
            </a:r>
            <a:r>
              <a:rPr lang="ru-RU" sz="3200" dirty="0"/>
              <a:t>гг. </a:t>
            </a: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rgbClr val="FF0000"/>
                </a:solidFill>
              </a:rPr>
              <a:t>Герхард</a:t>
            </a:r>
            <a:r>
              <a:rPr lang="ru-RU" sz="3200" dirty="0"/>
              <a:t>: </a:t>
            </a:r>
            <a:endParaRPr lang="ru-RU" sz="3200" dirty="0" smtClean="0"/>
          </a:p>
          <a:p>
            <a:r>
              <a:rPr lang="ru-RU" sz="3200" dirty="0" smtClean="0"/>
              <a:t>Сколько </a:t>
            </a:r>
            <a:r>
              <a:rPr lang="ru-RU" sz="3200" dirty="0"/>
              <a:t>вверху, столько внизу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89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Основы. №3</a:t>
            </a:r>
            <a:endParaRPr lang="ru-RU" sz="4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sz="3200" dirty="0" smtClean="0"/>
          </a:p>
          <a:p>
            <a:pPr marL="114300" indent="0">
              <a:buNone/>
            </a:pPr>
            <a:endParaRPr lang="ru-RU" sz="3200" dirty="0" smtClean="0"/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915566"/>
            <a:ext cx="75608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... построил </a:t>
            </a:r>
            <a:r>
              <a:rPr lang="ru-RU" sz="3200" dirty="0"/>
              <a:t>дом свой на камне; </a:t>
            </a:r>
            <a:endParaRPr lang="en-US" sz="3200" dirty="0" smtClean="0"/>
          </a:p>
          <a:p>
            <a:endParaRPr lang="en-US" sz="3200" dirty="0"/>
          </a:p>
          <a:p>
            <a:r>
              <a:rPr lang="ru-RU" sz="3200" dirty="0" smtClean="0"/>
              <a:t>и </a:t>
            </a:r>
            <a:r>
              <a:rPr lang="ru-RU" sz="3200" dirty="0"/>
              <a:t>пошел дождь, и разлились реки, и подули ветры, и устремились на дом тот, и он не упал, потому что основан был на камне</a:t>
            </a:r>
            <a:r>
              <a:rPr lang="ru-RU" sz="3200" dirty="0" smtClean="0"/>
              <a:t>.</a:t>
            </a:r>
          </a:p>
          <a:p>
            <a:pPr algn="r"/>
            <a:r>
              <a:rPr lang="ru-RU" sz="3200" dirty="0" smtClean="0">
                <a:solidFill>
                  <a:srgbClr val="FF0000"/>
                </a:solidFill>
              </a:rPr>
              <a:t>Матф.7:26-27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6640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+mn-lt"/>
              </a:rPr>
              <a:t>Основа? 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 О</a:t>
            </a:r>
            <a:r>
              <a:rPr lang="ru-RU" sz="4000" dirty="0">
                <a:solidFill>
                  <a:srgbClr val="FF0000"/>
                </a:solidFill>
                <a:latin typeface="+mn-lt"/>
              </a:rPr>
              <a:t>, снова</a:t>
            </a:r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!</a:t>
            </a:r>
            <a:endParaRPr lang="ru-RU" sz="4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62</a:t>
            </a:fld>
            <a:endParaRPr lang="en-US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9582"/>
            <a:ext cx="2520280" cy="3692210"/>
          </a:xfrm>
        </p:spPr>
      </p:pic>
      <p:sp>
        <p:nvSpPr>
          <p:cNvPr id="7" name="TextBox 6"/>
          <p:cNvSpPr txBox="1"/>
          <p:nvPr/>
        </p:nvSpPr>
        <p:spPr>
          <a:xfrm>
            <a:off x="3419871" y="1131590"/>
            <a:ext cx="46371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</a:rPr>
              <a:t>Зализняк</a:t>
            </a:r>
            <a:br>
              <a:rPr lang="ru-RU" sz="3200" dirty="0" smtClean="0">
                <a:solidFill>
                  <a:srgbClr val="00B050"/>
                </a:solidFill>
              </a:rPr>
            </a:br>
            <a:r>
              <a:rPr lang="ru-RU" sz="3200" dirty="0" smtClean="0">
                <a:solidFill>
                  <a:srgbClr val="00B050"/>
                </a:solidFill>
              </a:rPr>
              <a:t>Андрей Анатольевич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Русское именное словоизменение, 1967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Грамматический словарь русского языка, 1977</a:t>
            </a:r>
          </a:p>
        </p:txBody>
      </p:sp>
    </p:spTree>
    <p:extLst>
      <p:ext uri="{BB962C8B-B14F-4D97-AF65-F5344CB8AC3E}">
        <p14:creationId xmlns:p14="http://schemas.microsoft.com/office/powerpoint/2010/main" val="36464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92561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Зачем? За что?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552" y="1419622"/>
            <a:ext cx="7537648" cy="3528392"/>
          </a:xfrm>
        </p:spPr>
        <p:txBody>
          <a:bodyPr>
            <a:noAutofit/>
          </a:bodyPr>
          <a:lstStyle/>
          <a:p>
            <a:r>
              <a:rPr lang="ru-RU" sz="2800" dirty="0" smtClean="0"/>
              <a:t>Есть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/>
              <a:t> </a:t>
            </a:r>
            <a:r>
              <a:rPr lang="ru-RU" sz="2800" dirty="0" smtClean="0"/>
              <a:t>ли смысл изучать компьютерную лингвистику будущими педагогами за такой короткий срок</a:t>
            </a:r>
            <a:endParaRPr lang="ru-RU" sz="2800" dirty="0" smtClean="0">
              <a:solidFill>
                <a:srgbClr val="7030A0"/>
              </a:solidFill>
            </a:endParaRPr>
          </a:p>
          <a:p>
            <a:r>
              <a:rPr lang="ru-RU" sz="2800" dirty="0" smtClean="0"/>
              <a:t>Как я смогу применить знания о КЛ в своей преподавательской (проф.) деятельности?</a:t>
            </a:r>
          </a:p>
          <a:p>
            <a:r>
              <a:rPr lang="ru-RU" sz="2800" dirty="0" smtClean="0"/>
              <a:t>Чем конкретна полезна КЛ студентам и выпускникам ф-та иностранных языков?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150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Правильный вопрос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ru-RU" sz="3200" dirty="0" smtClean="0"/>
          </a:p>
          <a:p>
            <a:pPr marL="114300" indent="0" algn="ctr">
              <a:buNone/>
            </a:pPr>
            <a:endParaRPr lang="ru-RU" sz="3200" dirty="0"/>
          </a:p>
          <a:p>
            <a:pPr marL="114300" indent="0" algn="ctr">
              <a:buNone/>
            </a:pPr>
            <a:r>
              <a:rPr lang="ru-RU" sz="3200" dirty="0" smtClean="0"/>
              <a:t>Как влияет компьютерная лингвистика на преподавание (изучение) иностранных языков?</a:t>
            </a:r>
          </a:p>
          <a:p>
            <a:pPr marL="114300" indent="0" algn="ctr">
              <a:buNone/>
            </a:pPr>
            <a:endParaRPr lang="ru-RU" sz="3200" dirty="0"/>
          </a:p>
          <a:p>
            <a:pPr marL="114300" indent="0">
              <a:buNone/>
            </a:pPr>
            <a:endParaRPr lang="ru-RU" sz="3200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5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Правильный ответ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endParaRPr lang="ru-RU" sz="3200" dirty="0" smtClean="0"/>
          </a:p>
          <a:p>
            <a:pPr marL="114300" indent="0" algn="ctr">
              <a:buNone/>
            </a:pPr>
            <a:endParaRPr lang="ru-RU" sz="3200" dirty="0" smtClean="0"/>
          </a:p>
          <a:p>
            <a:pPr marL="114300" indent="0" algn="ctr">
              <a:buNone/>
            </a:pPr>
            <a:r>
              <a:rPr lang="ru-RU" sz="3200" dirty="0" smtClean="0"/>
              <a:t>Меняется </a:t>
            </a:r>
            <a:r>
              <a:rPr lang="ru-RU" sz="3200" dirty="0"/>
              <a:t>всё</a:t>
            </a:r>
            <a:r>
              <a:rPr lang="ru-RU" sz="3200" dirty="0" smtClean="0"/>
              <a:t>!</a:t>
            </a:r>
            <a:endParaRPr lang="ru-RU" sz="3200" dirty="0"/>
          </a:p>
          <a:p>
            <a:pPr marL="114300" indent="0">
              <a:buNone/>
            </a:pPr>
            <a:endParaRPr lang="ru-RU" sz="3200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63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Новая Земля и новое Небо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467544" y="1059582"/>
            <a:ext cx="7344816" cy="3744416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ru-RU" sz="2800" dirty="0" smtClean="0"/>
          </a:p>
          <a:p>
            <a:r>
              <a:rPr lang="ru-RU" sz="3200" dirty="0" smtClean="0"/>
              <a:t>Языковая грамотность</a:t>
            </a:r>
          </a:p>
          <a:p>
            <a:r>
              <a:rPr lang="ru-RU" sz="3200" dirty="0" smtClean="0"/>
              <a:t>Языковая компетентность</a:t>
            </a:r>
          </a:p>
          <a:p>
            <a:r>
              <a:rPr lang="ru-RU" sz="3200" dirty="0" smtClean="0"/>
              <a:t>Языковая среда</a:t>
            </a:r>
          </a:p>
          <a:p>
            <a:r>
              <a:rPr lang="ru-RU" sz="3200" dirty="0"/>
              <a:t>Языковая культура</a:t>
            </a:r>
          </a:p>
          <a:p>
            <a:r>
              <a:rPr lang="ru-RU" sz="3200" dirty="0" smtClean="0"/>
              <a:t>Языковая судьба</a:t>
            </a:r>
          </a:p>
        </p:txBody>
      </p:sp>
    </p:spTree>
    <p:extLst>
      <p:ext uri="{BB962C8B-B14F-4D97-AF65-F5344CB8AC3E}">
        <p14:creationId xmlns:p14="http://schemas.microsoft.com/office/powerpoint/2010/main" val="35268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Компьютерная </a:t>
            </a: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лингвистика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ru-RU" sz="3200" dirty="0"/>
              <a:t>Согласно </a:t>
            </a:r>
            <a:r>
              <a:rPr lang="ru-RU" sz="3200" dirty="0" smtClean="0"/>
              <a:t>исследованию </a:t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3200" dirty="0"/>
              <a:t>Кадры в IT и инновациях. Профессии будущего</a:t>
            </a:r>
            <a:r>
              <a:rPr lang="ru-RU" sz="3200" dirty="0" smtClean="0"/>
              <a:t>»:</a:t>
            </a:r>
          </a:p>
          <a:p>
            <a:r>
              <a:rPr lang="ru-RU" sz="3200" dirty="0" smtClean="0"/>
              <a:t>Около </a:t>
            </a:r>
            <a:r>
              <a:rPr lang="ru-RU" sz="3200" dirty="0"/>
              <a:t>35% студентов IT-специальностей заявили о желании работать в сфере компьютерной лингвистики и компьютерного интеллекта. </a:t>
            </a:r>
            <a:endParaRPr lang="ru-RU" sz="3200" dirty="0" smtClean="0"/>
          </a:p>
          <a:p>
            <a:r>
              <a:rPr lang="ru-RU" sz="3200" dirty="0" smtClean="0"/>
              <a:t>Фрагментарно изучается  в множестве мировых центров…</a:t>
            </a:r>
            <a:endParaRPr lang="ru-RU" sz="3200" dirty="0"/>
          </a:p>
          <a:p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8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+mn-lt"/>
              </a:rPr>
              <a:t>Компьютерная </a:t>
            </a:r>
            <a:r>
              <a:rPr lang="ru-RU" sz="4000" dirty="0" smtClean="0">
                <a:solidFill>
                  <a:schemeClr val="tx1"/>
                </a:solidFill>
                <a:latin typeface="+mn-lt"/>
              </a:rPr>
              <a:t>лингвистика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r>
              <a:rPr lang="ru-RU" sz="3200" dirty="0"/>
              <a:t>В Беларуси: БГУ, БГУИР, ГГУ (для </a:t>
            </a:r>
            <a:r>
              <a:rPr lang="ru-RU" sz="3200" dirty="0" err="1"/>
              <a:t>инж</a:t>
            </a:r>
            <a:r>
              <a:rPr lang="ru-RU" sz="3200" dirty="0"/>
              <a:t>., мат., программистов) </a:t>
            </a:r>
          </a:p>
          <a:p>
            <a:r>
              <a:rPr lang="ru-RU" sz="3200" dirty="0"/>
              <a:t>Мнение: </a:t>
            </a:r>
            <a:r>
              <a:rPr lang="ru-RU" sz="3200" dirty="0">
                <a:solidFill>
                  <a:srgbClr val="7030A0"/>
                </a:solidFill>
              </a:rPr>
              <a:t>«В МГЛУ есть специализация "Компьютерная лингвистика". На </a:t>
            </a:r>
            <a:r>
              <a:rPr lang="ru-RU" sz="3200" dirty="0" err="1">
                <a:solidFill>
                  <a:srgbClr val="7030A0"/>
                </a:solidFill>
              </a:rPr>
              <a:t>универовском</a:t>
            </a:r>
            <a:r>
              <a:rPr lang="ru-RU" sz="3200" dirty="0">
                <a:solidFill>
                  <a:srgbClr val="7030A0"/>
                </a:solidFill>
              </a:rPr>
              <a:t> </a:t>
            </a:r>
            <a:r>
              <a:rPr lang="ru-RU" sz="3200" dirty="0" err="1">
                <a:solidFill>
                  <a:srgbClr val="7030A0"/>
                </a:solidFill>
              </a:rPr>
              <a:t>уровнне</a:t>
            </a:r>
            <a:r>
              <a:rPr lang="ru-RU" sz="3200" dirty="0">
                <a:solidFill>
                  <a:srgbClr val="7030A0"/>
                </a:solidFill>
              </a:rPr>
              <a:t> полный </a:t>
            </a:r>
            <a:r>
              <a:rPr lang="ru-RU" sz="3200" dirty="0" err="1">
                <a:solidFill>
                  <a:srgbClr val="7030A0"/>
                </a:solidFill>
              </a:rPr>
              <a:t>бесперспективняк</a:t>
            </a:r>
            <a:r>
              <a:rPr lang="ru-RU" sz="3200" dirty="0">
                <a:solidFill>
                  <a:srgbClr val="7030A0"/>
                </a:solidFill>
              </a:rPr>
              <a:t>, скажу я вам честно….»</a:t>
            </a:r>
          </a:p>
          <a:p>
            <a:endParaRPr lang="ru-RU" dirty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37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+mn-lt"/>
              </a:rPr>
              <a:t>Узнать в себе 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компьютерного 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лингвиста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ru-RU" dirty="0">
                <a:solidFill>
                  <a:srgbClr val="00B050"/>
                </a:solidFill>
              </a:rPr>
              <a:t>Антон Сомин</a:t>
            </a:r>
            <a:r>
              <a:rPr lang="ru-RU" dirty="0"/>
              <a:t>, студент </a:t>
            </a:r>
            <a:r>
              <a:rPr lang="ru-RU" dirty="0" smtClean="0"/>
              <a:t>РГГУ:</a:t>
            </a:r>
            <a:endParaRPr lang="ru-RU" dirty="0"/>
          </a:p>
          <a:p>
            <a:r>
              <a:rPr lang="ru-RU" dirty="0" smtClean="0"/>
              <a:t>интерес к языкам,  </a:t>
            </a:r>
            <a:r>
              <a:rPr lang="ru-RU" dirty="0"/>
              <a:t>к математике, программированию. </a:t>
            </a:r>
            <a:endParaRPr lang="ru-RU" dirty="0" smtClean="0"/>
          </a:p>
          <a:p>
            <a:r>
              <a:rPr lang="ru-RU" dirty="0" smtClean="0"/>
              <a:t>учиться </a:t>
            </a:r>
            <a:r>
              <a:rPr lang="ru-RU" dirty="0"/>
              <a:t>сложно, потому что </a:t>
            </a:r>
            <a:r>
              <a:rPr lang="ru-RU" dirty="0" smtClean="0"/>
              <a:t>настоящая </a:t>
            </a:r>
            <a:r>
              <a:rPr lang="ru-RU" dirty="0"/>
              <a:t>лингвистика, очень сильно отличается от школьной лингвистики в курсе русского.</a:t>
            </a:r>
          </a:p>
          <a:p>
            <a:pPr marL="11430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ПЕРСПЕКТИВЫ?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я </a:t>
            </a:r>
            <a:r>
              <a:rPr lang="ru-RU" dirty="0"/>
              <a:t>уже </a:t>
            </a:r>
            <a:r>
              <a:rPr lang="ru-RU" dirty="0" smtClean="0"/>
              <a:t>работаю в компьютерной фирме, </a:t>
            </a:r>
            <a:r>
              <a:rPr lang="ru-RU" dirty="0"/>
              <a:t>где разрабатывают, создают программы, связанные с обработкой языка.</a:t>
            </a:r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0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В контексте…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07504" y="1131590"/>
            <a:ext cx="8208912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Основы информационных технологий</a:t>
            </a:r>
          </a:p>
          <a:p>
            <a:pPr marL="114300" indent="0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Методы автоматической обработки текста </a:t>
            </a:r>
            <a:r>
              <a:rPr lang="ru-RU" dirty="0" smtClean="0">
                <a:solidFill>
                  <a:srgbClr val="00B050"/>
                </a:solidFill>
              </a:rPr>
              <a:t>(</a:t>
            </a:r>
            <a:r>
              <a:rPr lang="en-US" dirty="0" smtClean="0">
                <a:solidFill>
                  <a:srgbClr val="00B050"/>
                </a:solidFill>
              </a:rPr>
              <a:t>AI</a:t>
            </a:r>
            <a:r>
              <a:rPr lang="ru-RU" dirty="0" smtClean="0">
                <a:solidFill>
                  <a:srgbClr val="00B050"/>
                </a:solidFill>
              </a:rPr>
              <a:t>)</a:t>
            </a:r>
          </a:p>
          <a:p>
            <a:pPr marL="11430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Основы компьютерной лингвистики</a:t>
            </a:r>
          </a:p>
          <a:p>
            <a:pPr marL="114300" indent="0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Теории порождения речи</a:t>
            </a:r>
          </a:p>
          <a:p>
            <a:pPr marL="114300" indent="0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Компьютерный перевод</a:t>
            </a:r>
          </a:p>
          <a:p>
            <a:pPr marL="114300" indent="0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Компьютерное моделирование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3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Куда податься филологу  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1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?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2278" y="915566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филолог... честно признаюсь, что не совсем представляю, где и как с таким дипломом можно работать и зарабатывать в средне- и долгосрочной перспективе. Потому, наверное, не пожалел бы 3-х лет для получения новой профессии.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я </a:t>
            </a:r>
            <a:r>
              <a:rPr lang="ru-RU" sz="2400" dirty="0"/>
              <a:t>тоже первоначально филолог. это не профессия, если ты не можешь работать учителем, например. разве что переучиться на </a:t>
            </a:r>
            <a:r>
              <a:rPr lang="ru-RU" sz="2400" dirty="0" smtClean="0"/>
              <a:t>переводчика </a:t>
            </a:r>
            <a:r>
              <a:rPr lang="ru-RU" sz="2400" dirty="0"/>
              <a:t>и то там надо специализироваться на экономику, </a:t>
            </a:r>
            <a:r>
              <a:rPr lang="ru-RU" sz="2400" dirty="0" smtClean="0"/>
              <a:t>технику…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274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Куда податься филологу 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2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?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2278" y="915566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Филологический факультет СПбГУ объявил о резком сокращении бесплатного приема. Никто в Петербурге не станет студентом отделений классической </a:t>
            </a:r>
            <a:r>
              <a:rPr lang="ru-RU" sz="2400" dirty="0" smtClean="0"/>
              <a:t>филологии и </a:t>
            </a:r>
            <a:r>
              <a:rPr lang="ru-RU" sz="2400" dirty="0"/>
              <a:t>балканских языков.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Вдвое меньше абитуриентов поступит на отделение русского языка и литературы, новогреческой филологии и </a:t>
            </a:r>
            <a:r>
              <a:rPr lang="ru-RU" sz="2400" dirty="0" err="1" smtClean="0"/>
              <a:t>балтистики</a:t>
            </a:r>
            <a:r>
              <a:rPr lang="ru-RU" sz="240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Зато открыли </a:t>
            </a:r>
            <a:r>
              <a:rPr lang="ru-RU" sz="2400" dirty="0"/>
              <a:t>даже отдельный факультет стоматологии.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97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+mn-lt"/>
              </a:rPr>
              <a:t>Barbara Hall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Partee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1283355"/>
            <a:ext cx="4414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первая аспирантка </a:t>
            </a:r>
            <a:r>
              <a:rPr lang="ru-RU" sz="2400" b="1" dirty="0">
                <a:solidFill>
                  <a:srgbClr val="00B050"/>
                </a:solidFill>
              </a:rPr>
              <a:t>Хомского </a:t>
            </a:r>
            <a:r>
              <a:rPr lang="ru-RU" sz="2400" b="1" dirty="0" err="1" smtClean="0">
                <a:solidFill>
                  <a:srgbClr val="00B050"/>
                </a:solidFill>
              </a:rPr>
              <a:t>Ноама</a:t>
            </a:r>
            <a:r>
              <a:rPr lang="ru-RU" sz="2400" b="1" dirty="0" smtClean="0">
                <a:solidFill>
                  <a:srgbClr val="00B050"/>
                </a:solidFill>
              </a:rPr>
              <a:t> Абрамовича</a:t>
            </a:r>
            <a:endParaRPr lang="ru-RU" sz="2400" b="1" dirty="0">
              <a:solidFill>
                <a:srgbClr val="00B05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Соратница </a:t>
            </a:r>
            <a:r>
              <a:rPr lang="ru-RU" sz="2400" b="1" dirty="0" smtClean="0">
                <a:solidFill>
                  <a:srgbClr val="00B050"/>
                </a:solidFill>
              </a:rPr>
              <a:t>Ричарда </a:t>
            </a:r>
            <a:r>
              <a:rPr lang="ru-RU" sz="2400" b="1" dirty="0">
                <a:solidFill>
                  <a:srgbClr val="00B050"/>
                </a:solidFill>
              </a:rPr>
              <a:t>Монтегю</a:t>
            </a:r>
            <a:r>
              <a:rPr lang="ru-RU" sz="2400" dirty="0" smtClean="0"/>
              <a:t>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Формальный семантик,</a:t>
            </a:r>
            <a:endParaRPr lang="ru-RU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Профессор </a:t>
            </a:r>
            <a:r>
              <a:rPr lang="ru-RU" sz="2400" dirty="0"/>
              <a:t>Массачусетского университета (США),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приглашенный </a:t>
            </a:r>
            <a:r>
              <a:rPr lang="ru-RU" sz="2400" dirty="0" smtClean="0"/>
              <a:t>профессор Факультета </a:t>
            </a:r>
            <a:r>
              <a:rPr lang="ru-RU" sz="2400" dirty="0"/>
              <a:t>лингвистики РГГУ)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7574"/>
            <a:ext cx="2714625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Куда податься филологу 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3</a:t>
            </a:r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?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987574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Кто </a:t>
            </a:r>
            <a:r>
              <a:rPr lang="ru-RU" sz="2400" dirty="0"/>
              <a:t>финансирует ваше исследование? Спасибо</a:t>
            </a:r>
            <a:r>
              <a:rPr lang="ru-RU" sz="2400" dirty="0" smtClean="0"/>
              <a:t>.</a:t>
            </a:r>
          </a:p>
          <a:p>
            <a:r>
              <a:rPr lang="ru-RU" sz="2400" dirty="0">
                <a:solidFill>
                  <a:srgbClr val="00B050"/>
                </a:solidFill>
              </a:rPr>
              <a:t>Барбара </a:t>
            </a:r>
            <a:r>
              <a:rPr lang="ru-RU" sz="2400" dirty="0" err="1" smtClean="0">
                <a:solidFill>
                  <a:srgbClr val="00B050"/>
                </a:solidFill>
              </a:rPr>
              <a:t>Парти</a:t>
            </a:r>
            <a:r>
              <a:rPr lang="ru-RU" sz="2400" dirty="0" smtClean="0">
                <a:solidFill>
                  <a:srgbClr val="00B050"/>
                </a:solidFill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В </a:t>
            </a:r>
            <a:r>
              <a:rPr lang="ru-RU" sz="2400" dirty="0"/>
              <a:t>данный момент никто. Для этого, слава </a:t>
            </a:r>
            <a:r>
              <a:rPr lang="ru-RU" sz="2400" dirty="0" smtClean="0"/>
              <a:t>Богу</a:t>
            </a:r>
            <a:r>
              <a:rPr lang="ru-RU" sz="2400" dirty="0"/>
              <a:t>, не нужны очень дорогие инструменты, чтобы исследовать семантику. </a:t>
            </a:r>
            <a:r>
              <a:rPr lang="ru-RU" sz="2400" dirty="0" smtClean="0"/>
              <a:t>Раньше </a:t>
            </a:r>
            <a:r>
              <a:rPr lang="ru-RU" sz="2400" dirty="0"/>
              <a:t>в Штатах </a:t>
            </a:r>
            <a:r>
              <a:rPr lang="ru-RU" sz="2400" dirty="0" smtClean="0"/>
              <a:t>были гранты </a:t>
            </a:r>
            <a:r>
              <a:rPr lang="ru-RU" sz="2400" dirty="0" err="1" smtClean="0"/>
              <a:t>National</a:t>
            </a:r>
            <a:r>
              <a:rPr lang="ru-RU" sz="2400" dirty="0" smtClean="0"/>
              <a:t> </a:t>
            </a:r>
            <a:r>
              <a:rPr lang="ru-RU" sz="2400" dirty="0" err="1" smtClean="0"/>
              <a:t>Science</a:t>
            </a:r>
            <a:r>
              <a:rPr lang="ru-RU" sz="2400" dirty="0" smtClean="0"/>
              <a:t> </a:t>
            </a:r>
            <a:r>
              <a:rPr lang="ru-RU" sz="2400" dirty="0" err="1" smtClean="0"/>
              <a:t>Foundation</a:t>
            </a:r>
            <a:r>
              <a:rPr lang="ru-RU" sz="2400" dirty="0" smtClean="0"/>
              <a:t>.  В Европе тоже есть такие научные фонды. </a:t>
            </a:r>
            <a:r>
              <a:rPr lang="ru-RU" sz="2400" dirty="0"/>
              <a:t>Но сейчас много работ в рамках компьютерной лингвистики, там всегда есть деньги</a:t>
            </a:r>
            <a:r>
              <a:rPr lang="ru-RU" sz="2400" dirty="0" smtClean="0"/>
              <a:t>.</a:t>
            </a:r>
          </a:p>
          <a:p>
            <a:pPr algn="r"/>
            <a:r>
              <a:rPr lang="ru-RU" sz="2400" dirty="0" smtClean="0"/>
              <a:t>9 октября 2012, РГГУ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443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Прощай, филология….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74271" y="1016600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Филология</a:t>
            </a:r>
            <a:r>
              <a:rPr lang="ru-RU" sz="2400" dirty="0"/>
              <a:t> (</a:t>
            </a:r>
            <a:r>
              <a:rPr lang="ru-RU" sz="2400" dirty="0" err="1"/>
              <a:t>филос</a:t>
            </a:r>
            <a:r>
              <a:rPr lang="ru-RU" sz="2400" dirty="0"/>
              <a:t> </a:t>
            </a:r>
            <a:r>
              <a:rPr lang="en-US" sz="2400" dirty="0"/>
              <a:t>+ </a:t>
            </a:r>
            <a:r>
              <a:rPr lang="ru-RU" sz="2400" dirty="0"/>
              <a:t>логос) – содружество гуманитарных дисциплин изучающих духовную культуру через языковой анализ письменных и устных текстов…</a:t>
            </a:r>
          </a:p>
          <a:p>
            <a:r>
              <a:rPr lang="ru-RU" sz="2400" dirty="0"/>
              <a:t> </a:t>
            </a:r>
            <a:r>
              <a:rPr lang="ru-RU" sz="2400" dirty="0" err="1" smtClean="0">
                <a:solidFill>
                  <a:srgbClr val="FF0000"/>
                </a:solidFill>
              </a:rPr>
              <a:t>Филос</a:t>
            </a:r>
            <a:r>
              <a:rPr lang="ru-RU" sz="2400" dirty="0" smtClean="0"/>
              <a:t> утрачена….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Древние греки: </a:t>
            </a:r>
            <a:r>
              <a:rPr lang="ru-RU" sz="2400" dirty="0" err="1" smtClean="0"/>
              <a:t>филос</a:t>
            </a:r>
            <a:r>
              <a:rPr lang="ru-RU" sz="2400" dirty="0" smtClean="0"/>
              <a:t>, </a:t>
            </a:r>
            <a:r>
              <a:rPr lang="ru-RU" sz="2400" dirty="0" err="1" smtClean="0"/>
              <a:t>анапэ</a:t>
            </a:r>
            <a:r>
              <a:rPr lang="ru-RU" sz="2400" dirty="0" smtClean="0"/>
              <a:t>, </a:t>
            </a:r>
            <a:r>
              <a:rPr lang="ru-RU" sz="2400" dirty="0" err="1" smtClean="0"/>
              <a:t>сторге</a:t>
            </a:r>
            <a:r>
              <a:rPr lang="ru-RU" sz="2400" dirty="0" smtClean="0"/>
              <a:t>, эрос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Джон </a:t>
            </a:r>
            <a:r>
              <a:rPr lang="ru-RU" sz="2400" dirty="0"/>
              <a:t>Алан Ли </a:t>
            </a:r>
            <a:r>
              <a:rPr lang="ru-RU" sz="2400" dirty="0" smtClean="0"/>
              <a:t>(</a:t>
            </a:r>
            <a:r>
              <a:rPr lang="ru-RU" sz="2400" i="1" dirty="0" err="1" smtClean="0"/>
              <a:t>John</a:t>
            </a:r>
            <a:r>
              <a:rPr lang="ru-RU" sz="2400" i="1" dirty="0" smtClean="0"/>
              <a:t> </a:t>
            </a:r>
            <a:r>
              <a:rPr lang="ru-RU" sz="2400" i="1" dirty="0" err="1"/>
              <a:t>Alan</a:t>
            </a:r>
            <a:r>
              <a:rPr lang="ru-RU" sz="2400" i="1" dirty="0"/>
              <a:t> </a:t>
            </a:r>
            <a:r>
              <a:rPr lang="ru-RU" sz="2400" i="1" dirty="0" err="1" smtClean="0"/>
              <a:t>Lee</a:t>
            </a:r>
            <a:r>
              <a:rPr lang="ru-RU" sz="2400" i="1" dirty="0" smtClean="0"/>
              <a:t>): </a:t>
            </a:r>
            <a:r>
              <a:rPr lang="ru-RU" sz="2400" dirty="0" smtClean="0"/>
              <a:t>эрос, </a:t>
            </a:r>
            <a:r>
              <a:rPr lang="ru-RU" sz="2400" dirty="0" err="1" smtClean="0"/>
              <a:t>людус</a:t>
            </a:r>
            <a:r>
              <a:rPr lang="ru-RU" sz="2400" dirty="0" smtClean="0"/>
              <a:t>, </a:t>
            </a:r>
            <a:r>
              <a:rPr lang="ru-RU" sz="2400" dirty="0" err="1"/>
              <a:t>сторге</a:t>
            </a:r>
            <a:r>
              <a:rPr lang="ru-RU" sz="2400" dirty="0"/>
              <a:t>, </a:t>
            </a:r>
            <a:r>
              <a:rPr lang="ru-RU" sz="2400" dirty="0" err="1" smtClean="0"/>
              <a:t>маниа</a:t>
            </a:r>
            <a:r>
              <a:rPr lang="ru-RU" sz="2400" dirty="0" smtClean="0"/>
              <a:t>, </a:t>
            </a:r>
            <a:r>
              <a:rPr lang="ru-RU" sz="2400" i="1" dirty="0" err="1" smtClean="0"/>
              <a:t>п</a:t>
            </a:r>
            <a:r>
              <a:rPr lang="ru-RU" sz="2400" dirty="0" err="1" smtClean="0"/>
              <a:t>рагмос</a:t>
            </a:r>
            <a:r>
              <a:rPr lang="ru-RU" sz="2400" dirty="0"/>
              <a:t>, </a:t>
            </a:r>
            <a:r>
              <a:rPr lang="ru-RU" sz="2400" dirty="0" err="1" smtClean="0"/>
              <a:t>анапэ</a:t>
            </a:r>
            <a:r>
              <a:rPr lang="ru-RU" sz="2400" dirty="0" smtClean="0"/>
              <a:t>…. 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Логос</a:t>
            </a:r>
            <a:r>
              <a:rPr lang="ru-RU" sz="2400" dirty="0" smtClean="0"/>
              <a:t> утрачена…. </a:t>
            </a:r>
          </a:p>
          <a:p>
            <a:pPr algn="ctr"/>
            <a:r>
              <a:rPr lang="ru-RU" sz="2400" dirty="0" smtClean="0"/>
              <a:t>Культуру </a:t>
            </a:r>
            <a:r>
              <a:rPr lang="ru-RU" sz="2400" dirty="0" smtClean="0">
                <a:solidFill>
                  <a:srgbClr val="FF0000"/>
                </a:solidFill>
              </a:rPr>
              <a:t>духовную</a:t>
            </a:r>
            <a:r>
              <a:rPr lang="ru-RU" sz="2400" dirty="0" smtClean="0"/>
              <a:t>…? </a:t>
            </a:r>
          </a:p>
        </p:txBody>
      </p:sp>
    </p:spTree>
    <p:extLst>
      <p:ext uri="{BB962C8B-B14F-4D97-AF65-F5344CB8AC3E}">
        <p14:creationId xmlns:p14="http://schemas.microsoft.com/office/powerpoint/2010/main" val="95504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Владимир </a:t>
            </a:r>
            <a:r>
              <a:rPr lang="ru-RU" sz="3600" dirty="0" err="1" smtClean="0">
                <a:solidFill>
                  <a:srgbClr val="FF0000"/>
                </a:solidFill>
                <a:latin typeface="+mn-lt"/>
              </a:rPr>
              <a:t>Селегей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987574"/>
            <a:ext cx="3144729" cy="35939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3928" y="987574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директор по лингвистическим исследованиям компании ABBYY,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заведующий кафедрами "Компьютерной лингвистики" в РГГУ и МФТИ,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Руководитель конференции «Диалог»</a:t>
            </a:r>
          </a:p>
        </p:txBody>
      </p:sp>
    </p:spTree>
    <p:extLst>
      <p:ext uri="{BB962C8B-B14F-4D97-AF65-F5344CB8AC3E}">
        <p14:creationId xmlns:p14="http://schemas.microsoft.com/office/powerpoint/2010/main" val="241498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+mn-lt"/>
              </a:rPr>
              <a:t>Новая специализация</a:t>
            </a:r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16600"/>
            <a:ext cx="71474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Владимир </a:t>
            </a:r>
            <a:r>
              <a:rPr lang="ru-RU" sz="2400" dirty="0" err="1" smtClean="0">
                <a:solidFill>
                  <a:srgbClr val="00B050"/>
                </a:solidFill>
              </a:rPr>
              <a:t>Селегей</a:t>
            </a:r>
            <a:r>
              <a:rPr lang="ru-RU" sz="2400" dirty="0" smtClean="0"/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У </a:t>
            </a:r>
            <a:r>
              <a:rPr lang="ru-RU" sz="2400" dirty="0"/>
              <a:t>нас до настоящего момента не было специализации компьютерной лингвистики в вузах </a:t>
            </a:r>
            <a:r>
              <a:rPr lang="ru-RU" sz="2400" dirty="0" smtClean="0"/>
              <a:t>вообще.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 </a:t>
            </a:r>
            <a:r>
              <a:rPr lang="ru-RU" sz="2400" dirty="0"/>
              <a:t>сентября 2012 года в Институте лингвистики РГГУ </a:t>
            </a:r>
            <a:r>
              <a:rPr lang="ru-RU" sz="2400" dirty="0" smtClean="0"/>
              <a:t>начата подготовка по </a:t>
            </a:r>
            <a:r>
              <a:rPr lang="ru-RU" sz="2400" dirty="0"/>
              <a:t>программе магистратуры </a:t>
            </a:r>
            <a:r>
              <a:rPr lang="ru-RU" sz="2400" dirty="0" smtClean="0"/>
              <a:t>»Компьютерная лингвистика»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Экзамены ("Формальные модели и методы современной лингвистики" и "Иностранный язык"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Стоимость обучения </a:t>
            </a:r>
            <a:r>
              <a:rPr lang="ru-RU" sz="2400" dirty="0">
                <a:solidFill>
                  <a:srgbClr val="FF0000"/>
                </a:solidFill>
              </a:rPr>
              <a:t>$</a:t>
            </a:r>
            <a:r>
              <a:rPr lang="ru-RU" sz="2400" dirty="0" smtClean="0">
                <a:solidFill>
                  <a:srgbClr val="FF0000"/>
                </a:solidFill>
              </a:rPr>
              <a:t>5000 </a:t>
            </a:r>
            <a:r>
              <a:rPr lang="ru-RU" sz="2400" dirty="0"/>
              <a:t>в год...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6523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387793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Языковедческие основы компьютерной лингвистики</a:t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7030A0"/>
                </a:solidFill>
                <a:latin typeface="+mn-lt"/>
              </a:rPr>
              <a:t>эволюция</a:t>
            </a:r>
            <a:br>
              <a:rPr lang="ru-RU" dirty="0" smtClean="0">
                <a:solidFill>
                  <a:srgbClr val="7030A0"/>
                </a:solidFill>
                <a:latin typeface="+mn-lt"/>
              </a:rPr>
            </a:br>
            <a:r>
              <a:rPr lang="ru-RU" dirty="0" smtClean="0">
                <a:solidFill>
                  <a:srgbClr val="7030A0"/>
                </a:solidFill>
                <a:latin typeface="+mn-lt"/>
              </a:rPr>
              <a:t> представлений о языке</a:t>
            </a: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8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70958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Протагор (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485-410 до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Р.Х.)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79512" y="1131590"/>
            <a:ext cx="4536504" cy="3691962"/>
          </a:xfrm>
        </p:spPr>
        <p:txBody>
          <a:bodyPr>
            <a:noAutofit/>
          </a:bodyPr>
          <a:lstStyle/>
          <a:p>
            <a:pPr indent="-342900"/>
            <a:r>
              <a:rPr lang="ru-RU" sz="3200" dirty="0" smtClean="0">
                <a:solidFill>
                  <a:srgbClr val="002060"/>
                </a:solidFill>
              </a:rPr>
              <a:t>Человек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есть </a:t>
            </a:r>
            <a:r>
              <a:rPr lang="ru-RU" sz="3200" dirty="0">
                <a:solidFill>
                  <a:srgbClr val="002060"/>
                </a:solidFill>
              </a:rPr>
              <a:t>мера всех вещей существующих,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что </a:t>
            </a:r>
            <a:r>
              <a:rPr lang="ru-RU" sz="3200" dirty="0">
                <a:solidFill>
                  <a:srgbClr val="002060"/>
                </a:solidFill>
              </a:rPr>
              <a:t>они существуют, 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и </a:t>
            </a:r>
            <a:r>
              <a:rPr lang="ru-RU" sz="3200" dirty="0">
                <a:solidFill>
                  <a:srgbClr val="002060"/>
                </a:solidFill>
              </a:rPr>
              <a:t>не существующих, что они не существуют </a:t>
            </a:r>
          </a:p>
          <a:p>
            <a:pPr marL="0" indent="0" algn="r">
              <a:buNone/>
            </a:pPr>
            <a:r>
              <a:rPr lang="ru-RU" sz="3200" dirty="0">
                <a:solidFill>
                  <a:schemeClr val="tx2"/>
                </a:solidFill>
              </a:rPr>
              <a:t>Платон, </a:t>
            </a:r>
            <a:r>
              <a:rPr lang="ru-RU" sz="3200" dirty="0" err="1">
                <a:solidFill>
                  <a:schemeClr val="tx2"/>
                </a:solidFill>
              </a:rPr>
              <a:t>Теэтет</a:t>
            </a:r>
            <a:endParaRPr lang="ru-RU" sz="3200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 descr="C:\Users\kmp\Desktop\Salvator_Rosa_-_Démocrite_et_Protagor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9582"/>
            <a:ext cx="28575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9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8"/>
            <a:ext cx="7620000" cy="387793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Языковедческие основы компьютерной лингвистики</a:t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7030A0"/>
                </a:solidFill>
                <a:latin typeface="+mn-lt"/>
              </a:rPr>
              <a:t>история развития человека</a:t>
            </a:r>
            <a:br>
              <a:rPr lang="ru-RU" dirty="0" smtClean="0">
                <a:solidFill>
                  <a:srgbClr val="7030A0"/>
                </a:solidFill>
                <a:latin typeface="+mn-lt"/>
              </a:rPr>
            </a:br>
            <a:r>
              <a:rPr lang="ru-RU" dirty="0" smtClean="0">
                <a:solidFill>
                  <a:srgbClr val="7030A0"/>
                </a:solidFill>
                <a:latin typeface="+mn-lt"/>
              </a:rPr>
              <a:t>в зеркале эволюции</a:t>
            </a:r>
            <a:br>
              <a:rPr lang="ru-RU" dirty="0" smtClean="0">
                <a:solidFill>
                  <a:srgbClr val="7030A0"/>
                </a:solidFill>
                <a:latin typeface="+mn-lt"/>
              </a:rPr>
            </a:br>
            <a:r>
              <a:rPr lang="ru-RU" dirty="0" smtClean="0">
                <a:solidFill>
                  <a:srgbClr val="7030A0"/>
                </a:solidFill>
                <a:latin typeface="+mn-lt"/>
              </a:rPr>
              <a:t>его представлений о языке</a:t>
            </a:r>
            <a:endParaRPr lang="ru-RU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6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+ магистратура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75606"/>
            <a:ext cx="6912768" cy="3384376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>
                <a:solidFill>
                  <a:srgbClr val="7030A0"/>
                </a:solidFill>
              </a:rPr>
              <a:t>Средства и технологии обработки мультимедиа-контента</a:t>
            </a:r>
          </a:p>
          <a:p>
            <a:r>
              <a:rPr lang="ru-RU" sz="3200" dirty="0" smtClean="0">
                <a:solidFill>
                  <a:srgbClr val="7030A0"/>
                </a:solidFill>
              </a:rPr>
              <a:t>Система </a:t>
            </a:r>
            <a:r>
              <a:rPr lang="ru-RU" sz="3200" dirty="0">
                <a:solidFill>
                  <a:srgbClr val="7030A0"/>
                </a:solidFill>
              </a:rPr>
              <a:t>управления обучением </a:t>
            </a:r>
            <a:r>
              <a:rPr lang="ru-RU" sz="3200" dirty="0" err="1">
                <a:solidFill>
                  <a:srgbClr val="7030A0"/>
                </a:solidFill>
              </a:rPr>
              <a:t>Moodle</a:t>
            </a:r>
            <a:endParaRPr lang="ru-RU" sz="3200" dirty="0">
              <a:solidFill>
                <a:srgbClr val="7030A0"/>
              </a:solidFill>
            </a:endParaRPr>
          </a:p>
          <a:p>
            <a:r>
              <a:rPr lang="ru-RU" sz="3200" dirty="0">
                <a:solidFill>
                  <a:srgbClr val="7030A0"/>
                </a:solidFill>
              </a:rPr>
              <a:t>Технологии создания учебных пособий по иностранному языку с помощью </a:t>
            </a:r>
            <a:r>
              <a:rPr lang="ru-RU" sz="3200" dirty="0" err="1">
                <a:solidFill>
                  <a:srgbClr val="7030A0"/>
                </a:solidFill>
              </a:rPr>
              <a:t>LaTex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6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В языковой стихии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79512" y="1131590"/>
            <a:ext cx="2448272" cy="36919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i="1" dirty="0" err="1" smtClean="0">
                <a:solidFill>
                  <a:srgbClr val="FF0000"/>
                </a:solidFill>
              </a:rPr>
              <a:t>словѣне</a:t>
            </a:r>
            <a:r>
              <a:rPr lang="ru-RU" sz="2800" dirty="0"/>
              <a:t> </a:t>
            </a:r>
            <a:r>
              <a:rPr lang="ru-RU" sz="2800" dirty="0" smtClean="0"/>
              <a:t>—говорящие </a:t>
            </a:r>
            <a:r>
              <a:rPr lang="ru-RU" sz="2800" dirty="0"/>
              <a:t>«словами» </a:t>
            </a:r>
            <a:r>
              <a:rPr lang="ru-RU" sz="2800" dirty="0" smtClean="0"/>
              <a:t>(по-нашему). </a:t>
            </a:r>
          </a:p>
          <a:p>
            <a:pPr marL="0" indent="0" algn="ctr">
              <a:buNone/>
            </a:pPr>
            <a:endParaRPr lang="ru-RU" sz="2800" dirty="0" smtClean="0"/>
          </a:p>
          <a:p>
            <a:pPr marL="0" indent="0" algn="ctr">
              <a:buNone/>
            </a:pPr>
            <a:r>
              <a:rPr lang="ru-RU" sz="2800" dirty="0" smtClean="0"/>
              <a:t>Племена</a:t>
            </a:r>
            <a:br>
              <a:rPr lang="ru-RU" sz="2800" dirty="0" smtClean="0"/>
            </a:br>
            <a:r>
              <a:rPr lang="ru-RU" sz="2800" dirty="0" smtClean="0"/>
              <a:t>- </a:t>
            </a:r>
            <a:r>
              <a:rPr lang="ru-RU" sz="2800" i="1" dirty="0" err="1" smtClean="0"/>
              <a:t>ѩзыкъи</a:t>
            </a:r>
            <a:r>
              <a:rPr lang="ru-RU" sz="2800" dirty="0"/>
              <a:t> - </a:t>
            </a:r>
            <a:r>
              <a:rPr lang="ru-RU" sz="2800" dirty="0" smtClean="0"/>
              <a:t>(языки)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  <a:p>
            <a:pPr indent="-342900"/>
            <a:endParaRPr lang="ru-RU" sz="2800" dirty="0" smtClean="0"/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kmp\Desktop\s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31590"/>
            <a:ext cx="5372919" cy="369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64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По ту сторону языка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251520" y="1203598"/>
            <a:ext cx="2592288" cy="34608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Праславянское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*</a:t>
            </a:r>
            <a:r>
              <a:rPr lang="ru-RU" dirty="0" err="1">
                <a:solidFill>
                  <a:schemeClr val="tx2"/>
                </a:solidFill>
              </a:rPr>
              <a:t>němьсь</a:t>
            </a:r>
            <a:r>
              <a:rPr lang="ru-RU" dirty="0">
                <a:solidFill>
                  <a:schemeClr val="tx2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от </a:t>
            </a:r>
            <a:r>
              <a:rPr lang="ru-RU" dirty="0">
                <a:solidFill>
                  <a:schemeClr val="tx2"/>
                </a:solidFill>
              </a:rPr>
              <a:t>*</a:t>
            </a:r>
            <a:r>
              <a:rPr lang="ru-RU" dirty="0" err="1">
                <a:solidFill>
                  <a:schemeClr val="tx2"/>
                </a:solidFill>
              </a:rPr>
              <a:t>němъ</a:t>
            </a:r>
            <a:r>
              <a:rPr lang="ru-RU" dirty="0">
                <a:solidFill>
                  <a:schemeClr val="tx2"/>
                </a:solidFill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«</a:t>
            </a:r>
            <a:r>
              <a:rPr lang="ru-RU" dirty="0">
                <a:solidFill>
                  <a:schemeClr val="tx2"/>
                </a:solidFill>
              </a:rPr>
              <a:t>немой, неспособный говорить </a:t>
            </a:r>
            <a:endParaRPr lang="ru-RU" dirty="0" smtClean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2"/>
                </a:solidFill>
              </a:rPr>
              <a:t>(</a:t>
            </a:r>
            <a:r>
              <a:rPr lang="ru-RU" dirty="0" smtClean="0">
                <a:solidFill>
                  <a:schemeClr val="tx2"/>
                </a:solidFill>
              </a:rPr>
              <a:t>на </a:t>
            </a:r>
            <a:r>
              <a:rPr lang="ru-RU" dirty="0">
                <a:solidFill>
                  <a:schemeClr val="tx2"/>
                </a:solidFill>
              </a:rPr>
              <a:t>понятном </a:t>
            </a:r>
            <a:r>
              <a:rPr lang="ru-RU" dirty="0" smtClean="0">
                <a:solidFill>
                  <a:schemeClr val="tx2"/>
                </a:solidFill>
              </a:rPr>
              <a:t>языке)</a:t>
            </a: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kmp\Desktop\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51" y="1131590"/>
            <a:ext cx="526809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Истоки научной рефлексии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00B050"/>
                </a:solidFill>
              </a:rPr>
              <a:t>Па́нини</a:t>
            </a:r>
            <a:r>
              <a:rPr lang="ru-RU" sz="2800" dirty="0"/>
              <a:t> </a:t>
            </a:r>
            <a:r>
              <a:rPr lang="ru-RU" sz="2800" dirty="0" smtClean="0"/>
              <a:t>(</a:t>
            </a:r>
            <a:r>
              <a:rPr lang="ru-RU" sz="2800" dirty="0" err="1" smtClean="0"/>
              <a:t>पाणिनि</a:t>
            </a:r>
            <a:r>
              <a:rPr lang="ru-RU" sz="2800" dirty="0" smtClean="0"/>
              <a:t>, V век </a:t>
            </a:r>
            <a:r>
              <a:rPr lang="ru-RU" sz="2800" dirty="0"/>
              <a:t>до </a:t>
            </a:r>
            <a:r>
              <a:rPr lang="ru-RU" sz="2800" dirty="0" smtClean="0"/>
              <a:t>Р.Х.) – предтеча современной </a:t>
            </a:r>
            <a:r>
              <a:rPr lang="ru-RU" sz="2800" dirty="0"/>
              <a:t>структурной лингвистики, порождающей грамматики, семиотики и логики.</a:t>
            </a:r>
          </a:p>
          <a:p>
            <a:r>
              <a:rPr lang="ru-RU" sz="2800" dirty="0"/>
              <a:t> Александрия </a:t>
            </a:r>
            <a:r>
              <a:rPr lang="ru-RU" sz="2800" dirty="0" smtClean="0"/>
              <a:t>Птолемеев (</a:t>
            </a:r>
            <a:r>
              <a:rPr lang="ru-RU" sz="2800" dirty="0" err="1" smtClean="0"/>
              <a:t>IIвек</a:t>
            </a:r>
            <a:r>
              <a:rPr lang="ru-RU" sz="2800" dirty="0"/>
              <a:t> от Р.Х</a:t>
            </a:r>
            <a:r>
              <a:rPr lang="ru-RU" sz="2800" dirty="0" smtClean="0"/>
              <a:t>). </a:t>
            </a:r>
            <a:br>
              <a:rPr lang="ru-RU" sz="2800" dirty="0" smtClean="0"/>
            </a:br>
            <a:r>
              <a:rPr lang="ru-RU" sz="2800" b="1" dirty="0" err="1" smtClean="0">
                <a:solidFill>
                  <a:srgbClr val="00B050"/>
                </a:solidFill>
              </a:rPr>
              <a:t>Аполлоний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 err="1" smtClean="0">
                <a:solidFill>
                  <a:srgbClr val="00B050"/>
                </a:solidFill>
              </a:rPr>
              <a:t>Дискол</a:t>
            </a:r>
            <a:r>
              <a:rPr lang="ru-RU" sz="2800" b="1" dirty="0" smtClean="0">
                <a:solidFill>
                  <a:srgbClr val="00B050"/>
                </a:solidFill>
              </a:rPr>
              <a:t>  </a:t>
            </a:r>
            <a:r>
              <a:rPr lang="ru-RU" sz="2800" dirty="0" smtClean="0"/>
              <a:t>(«</a:t>
            </a:r>
            <a:r>
              <a:rPr lang="ru-RU" sz="2800" dirty="0"/>
              <a:t>Синтаксис</a:t>
            </a:r>
            <a:r>
              <a:rPr lang="ru-RU" sz="2800" dirty="0" smtClean="0"/>
              <a:t>»),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00B050"/>
                </a:solidFill>
              </a:rPr>
              <a:t>Дионисий Фракийский </a:t>
            </a:r>
            <a:r>
              <a:rPr lang="ru-RU" sz="2800" dirty="0" smtClean="0"/>
              <a:t>(Грамматика)</a:t>
            </a:r>
          </a:p>
          <a:p>
            <a:pPr indent="-342900"/>
            <a:endParaRPr lang="ru-RU" sz="2800" dirty="0" smtClean="0"/>
          </a:p>
          <a:p>
            <a:pPr indent="-342900"/>
            <a:endParaRPr lang="ru-RU" sz="2800" dirty="0" smtClean="0"/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+mn-lt"/>
              </a:rPr>
              <a:t>Ganakastadhyayi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А</a:t>
            </a:r>
            <a:r>
              <a:rPr lang="en-US" sz="3200" dirty="0" err="1" smtClean="0">
                <a:solidFill>
                  <a:srgbClr val="00B050"/>
                </a:solidFill>
              </a:rPr>
              <a:t>shtadhyayi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(</a:t>
            </a:r>
            <a:r>
              <a:rPr lang="ru-RU" sz="3200" dirty="0" err="1" smtClean="0"/>
              <a:t>Аштадхьяи</a:t>
            </a:r>
            <a:r>
              <a:rPr lang="ru-RU" sz="3200" dirty="0" smtClean="0"/>
              <a:t>, </a:t>
            </a:r>
            <a:r>
              <a:rPr lang="ru-RU" sz="3200" dirty="0" err="1" smtClean="0"/>
              <a:t>Восьмикнижие</a:t>
            </a:r>
            <a:r>
              <a:rPr lang="ru-RU" sz="3200" dirty="0" smtClean="0"/>
              <a:t>)</a:t>
            </a:r>
          </a:p>
          <a:p>
            <a:pPr marL="0" indent="0" algn="ctr">
              <a:buNone/>
            </a:pPr>
            <a:endParaRPr lang="ru-RU" sz="3200" dirty="0" smtClean="0"/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archive.org/details/ashtadhyayitrans06paniuoft</a:t>
            </a:r>
            <a:r>
              <a:rPr lang="ru-RU" dirty="0" smtClean="0"/>
              <a:t> </a:t>
            </a:r>
          </a:p>
          <a:p>
            <a:pPr indent="-342900"/>
            <a:endParaRPr lang="ru-RU" sz="2800" dirty="0" smtClean="0"/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6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Античные прозрения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Марк </a:t>
            </a:r>
            <a:r>
              <a:rPr lang="ru-RU" sz="2800" b="1" dirty="0" err="1">
                <a:solidFill>
                  <a:srgbClr val="00B050"/>
                </a:solidFill>
              </a:rPr>
              <a:t>Теренций</a:t>
            </a:r>
            <a:r>
              <a:rPr lang="ru-RU" sz="2800" b="1" dirty="0">
                <a:solidFill>
                  <a:srgbClr val="00B050"/>
                </a:solidFill>
              </a:rPr>
              <a:t> </a:t>
            </a:r>
            <a:r>
              <a:rPr lang="ru-RU" sz="2800" b="1" dirty="0" err="1">
                <a:solidFill>
                  <a:srgbClr val="00B050"/>
                </a:solidFill>
              </a:rPr>
              <a:t>Варрон</a:t>
            </a:r>
            <a:r>
              <a:rPr lang="ru-RU" sz="2800" dirty="0"/>
              <a:t> (116—27) - </a:t>
            </a:r>
            <a:r>
              <a:rPr lang="ru-RU" sz="2800" dirty="0" smtClean="0"/>
              <a:t>первый </a:t>
            </a:r>
            <a:r>
              <a:rPr lang="ru-RU" sz="2800" dirty="0"/>
              <a:t>грамматист </a:t>
            </a:r>
            <a:r>
              <a:rPr lang="ru-RU" sz="2800" dirty="0" smtClean="0"/>
              <a:t>Рима,</a:t>
            </a:r>
            <a:r>
              <a:rPr lang="ru-RU" sz="2800" dirty="0"/>
              <a:t> приспособил греческие схемы описания к латинскому языку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  <a:p>
            <a:r>
              <a:rPr lang="ru-RU" sz="2800" b="1" dirty="0" err="1" smtClean="0">
                <a:solidFill>
                  <a:srgbClr val="00B050"/>
                </a:solidFill>
              </a:rPr>
              <a:t>Донат</a:t>
            </a:r>
            <a:r>
              <a:rPr lang="ru-RU" sz="2800" dirty="0"/>
              <a:t> (III—IV века</a:t>
            </a:r>
            <a:r>
              <a:rPr lang="ru-RU" sz="2800" dirty="0" smtClean="0"/>
              <a:t>) и</a:t>
            </a:r>
            <a:r>
              <a:rPr lang="ru-RU" sz="2800" dirty="0"/>
              <a:t> </a:t>
            </a:r>
            <a:r>
              <a:rPr lang="ru-RU" sz="2800" b="1" dirty="0" err="1" smtClean="0">
                <a:solidFill>
                  <a:srgbClr val="00B050"/>
                </a:solidFill>
              </a:rPr>
              <a:t>Присциан</a:t>
            </a:r>
            <a:r>
              <a:rPr lang="ru-RU" sz="2800" dirty="0"/>
              <a:t> (VI век</a:t>
            </a:r>
            <a:r>
              <a:rPr lang="ru-RU" sz="2800" dirty="0" smtClean="0"/>
              <a:t>). Авторы образцовых трудов для  всего Средневековья.</a:t>
            </a:r>
            <a:endParaRPr lang="ru-RU" sz="2800" dirty="0"/>
          </a:p>
          <a:p>
            <a:pPr indent="-342900"/>
            <a:endParaRPr lang="ru-RU" sz="2800" dirty="0" smtClean="0"/>
          </a:p>
          <a:p>
            <a:pPr indent="-342900"/>
            <a:endParaRPr lang="ru-RU" sz="2800" dirty="0" smtClean="0"/>
          </a:p>
          <a:p>
            <a:pPr indent="-342900"/>
            <a:endParaRPr lang="ru-RU" sz="2800" dirty="0" smtClean="0"/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7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AE" sz="7200" dirty="0">
                <a:solidFill>
                  <a:srgbClr val="FF0000"/>
                </a:solidFill>
                <a:latin typeface="+mn-lt"/>
              </a:rPr>
              <a:t>الكتاب</a:t>
            </a:r>
            <a:endParaRPr lang="ru-RU" sz="7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23528" y="1203598"/>
            <a:ext cx="7834064" cy="34608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Аль-</a:t>
            </a:r>
            <a:r>
              <a:rPr lang="ru-RU" sz="3200" dirty="0" err="1" smtClean="0">
                <a:solidFill>
                  <a:srgbClr val="00B050"/>
                </a:solidFill>
              </a:rPr>
              <a:t>Китаб</a:t>
            </a:r>
            <a:r>
              <a:rPr lang="ru-RU" sz="3200" dirty="0" smtClean="0">
                <a:solidFill>
                  <a:srgbClr val="00B05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vi-VN" sz="3200" dirty="0"/>
              <a:t>А</a:t>
            </a:r>
            <a:r>
              <a:rPr lang="ru-RU" sz="3200" dirty="0" err="1"/>
              <a:t>бу</a:t>
            </a:r>
            <a:r>
              <a:rPr lang="vi-VN" sz="3200" dirty="0"/>
              <a:t> Бишр</a:t>
            </a:r>
            <a:r>
              <a:rPr lang="ru-RU" sz="3200" dirty="0"/>
              <a:t>а</a:t>
            </a:r>
            <a:r>
              <a:rPr lang="vi-VN" sz="3200" dirty="0"/>
              <a:t> Амр</a:t>
            </a:r>
            <a:r>
              <a:rPr lang="ru-RU" sz="3200" dirty="0"/>
              <a:t>и</a:t>
            </a:r>
            <a:r>
              <a:rPr lang="vi-VN" sz="3200" dirty="0"/>
              <a:t> ибн Ус</a:t>
            </a:r>
            <a:r>
              <a:rPr lang="ru-RU" sz="3200" dirty="0" err="1"/>
              <a:t>мана</a:t>
            </a:r>
            <a:r>
              <a:rPr lang="vi-VN" sz="3200" dirty="0"/>
              <a:t> аль-Ба</a:t>
            </a:r>
            <a:r>
              <a:rPr lang="ru-RU" sz="3200" dirty="0"/>
              <a:t>сри,</a:t>
            </a:r>
            <a:r>
              <a:rPr lang="vi-VN" sz="3200" dirty="0"/>
              <a:t> </a:t>
            </a:r>
            <a:r>
              <a:rPr lang="vi-VN" sz="3200" dirty="0" smtClean="0">
                <a:solidFill>
                  <a:srgbClr val="FF0000"/>
                </a:solidFill>
              </a:rPr>
              <a:t>Сиба</a:t>
            </a:r>
            <a:r>
              <a:rPr lang="ru-RU" sz="3200" dirty="0" smtClean="0">
                <a:solidFill>
                  <a:srgbClr val="FF0000"/>
                </a:solidFill>
              </a:rPr>
              <a:t>вей</a:t>
            </a:r>
            <a:r>
              <a:rPr lang="vi-VN" sz="3200" dirty="0" smtClean="0">
                <a:solidFill>
                  <a:srgbClr val="FF0000"/>
                </a:solidFill>
              </a:rPr>
              <a:t>хи</a:t>
            </a:r>
            <a:r>
              <a:rPr lang="vi-VN" sz="3200" dirty="0"/>
              <a:t> (</a:t>
            </a:r>
            <a:r>
              <a:rPr lang="ar-AE" sz="5400" dirty="0">
                <a:solidFill>
                  <a:srgbClr val="FF0000"/>
                </a:solidFill>
              </a:rPr>
              <a:t>سيبويه</a:t>
            </a:r>
            <a:r>
              <a:rPr lang="ar-AE" sz="3200" dirty="0"/>
              <a:t>‎‎</a:t>
            </a:r>
            <a:r>
              <a:rPr lang="ru-RU" sz="3200" dirty="0"/>
              <a:t>)</a:t>
            </a:r>
            <a:endParaRPr lang="ru-RU" sz="3200" dirty="0">
              <a:hlinkClick r:id="rId2"/>
            </a:endParaRPr>
          </a:p>
          <a:p>
            <a:pPr marL="0" indent="0">
              <a:buNone/>
            </a:pPr>
            <a:endParaRPr lang="ru-RU" sz="2800" dirty="0">
              <a:hlinkClick r:id="rId2"/>
            </a:endParaRPr>
          </a:p>
          <a:p>
            <a:pPr marL="0" indent="0" algn="ctr">
              <a:buNone/>
            </a:pPr>
            <a:r>
              <a:rPr lang="en-US" sz="2000" dirty="0">
                <a:hlinkClick r:id="rId3"/>
              </a:rPr>
              <a:t>http://sydney.edu.au/arts/research_projects/sibawiki/homepage</a:t>
            </a:r>
            <a:r>
              <a:rPr lang="en-US" sz="2000" dirty="0" smtClean="0">
                <a:hlinkClick r:id="rId3"/>
              </a:rPr>
              <a:t>/</a:t>
            </a:r>
            <a:r>
              <a:rPr lang="ru-RU" sz="2000" dirty="0" smtClean="0"/>
              <a:t> </a:t>
            </a: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9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Восхождение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r>
              <a:rPr lang="ru-RU" sz="2800" dirty="0"/>
              <a:t>13-14 века - школа </a:t>
            </a:r>
            <a:r>
              <a:rPr lang="ru-RU" sz="2800" dirty="0" err="1"/>
              <a:t>модистов</a:t>
            </a:r>
            <a:r>
              <a:rPr lang="ru-RU" sz="2800" dirty="0"/>
              <a:t>. </a:t>
            </a:r>
            <a:r>
              <a:rPr lang="ru-RU" sz="2800" dirty="0">
                <a:solidFill>
                  <a:srgbClr val="00B050"/>
                </a:solidFill>
              </a:rPr>
              <a:t>Томас Эрфуртский</a:t>
            </a:r>
            <a:r>
              <a:rPr lang="ru-RU" sz="2800" dirty="0"/>
              <a:t>.</a:t>
            </a:r>
          </a:p>
          <a:p>
            <a:r>
              <a:rPr lang="ru-RU" sz="2800" dirty="0" smtClean="0"/>
              <a:t>16 </a:t>
            </a:r>
            <a:r>
              <a:rPr lang="ru-RU" sz="2800" dirty="0"/>
              <a:t>век </a:t>
            </a:r>
            <a:r>
              <a:rPr lang="ru-RU" sz="2800" dirty="0">
                <a:solidFill>
                  <a:srgbClr val="00B050"/>
                </a:solidFill>
              </a:rPr>
              <a:t>Пьер де ла Раме</a:t>
            </a:r>
            <a:r>
              <a:rPr lang="ru-RU" sz="2800" dirty="0"/>
              <a:t> (</a:t>
            </a:r>
            <a:r>
              <a:rPr lang="ru-RU" sz="2800" dirty="0" err="1"/>
              <a:t>Рамус</a:t>
            </a:r>
            <a:r>
              <a:rPr lang="ru-RU" sz="2800" dirty="0" smtClean="0"/>
              <a:t>), понятийный аппарат </a:t>
            </a:r>
            <a:r>
              <a:rPr lang="ru-RU" sz="2800" dirty="0"/>
              <a:t>и </a:t>
            </a:r>
            <a:r>
              <a:rPr lang="ru-RU" sz="2800" dirty="0" smtClean="0"/>
              <a:t>терминология </a:t>
            </a:r>
            <a:r>
              <a:rPr lang="ru-RU" sz="2800" dirty="0"/>
              <a:t>синтаксиса.</a:t>
            </a:r>
          </a:p>
          <a:p>
            <a:r>
              <a:rPr lang="ru-RU" sz="2800" dirty="0" smtClean="0"/>
              <a:t>17 </a:t>
            </a:r>
            <a:r>
              <a:rPr lang="ru-RU" sz="2800" dirty="0"/>
              <a:t>век - грамматика Пор-Рояля (</a:t>
            </a:r>
            <a:r>
              <a:rPr lang="ru-RU" sz="2800" dirty="0">
                <a:solidFill>
                  <a:srgbClr val="00B050"/>
                </a:solidFill>
              </a:rPr>
              <a:t>Антуан </a:t>
            </a:r>
            <a:r>
              <a:rPr lang="ru-RU" sz="2800" dirty="0" err="1">
                <a:solidFill>
                  <a:srgbClr val="00B050"/>
                </a:solidFill>
              </a:rPr>
              <a:t>Арно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/>
              <a:t>и </a:t>
            </a:r>
            <a:r>
              <a:rPr lang="ru-RU" sz="2800" dirty="0">
                <a:solidFill>
                  <a:srgbClr val="00B050"/>
                </a:solidFill>
              </a:rPr>
              <a:t>Клод </a:t>
            </a:r>
            <a:r>
              <a:rPr lang="ru-RU" sz="2800" dirty="0" err="1">
                <a:solidFill>
                  <a:srgbClr val="00B050"/>
                </a:solidFill>
              </a:rPr>
              <a:t>Лансло</a:t>
            </a:r>
            <a:r>
              <a:rPr lang="ru-RU" sz="2800" dirty="0" smtClean="0"/>
              <a:t>).</a:t>
            </a:r>
            <a:endParaRPr lang="ru-RU" sz="2800" dirty="0"/>
          </a:p>
          <a:p>
            <a:r>
              <a:rPr lang="ru-RU" sz="2800" dirty="0" smtClean="0"/>
              <a:t>18 </a:t>
            </a:r>
            <a:r>
              <a:rPr lang="ru-RU" sz="2800" dirty="0"/>
              <a:t>век </a:t>
            </a:r>
            <a:r>
              <a:rPr lang="ru-RU" sz="2800" dirty="0" err="1">
                <a:solidFill>
                  <a:srgbClr val="00B050"/>
                </a:solidFill>
              </a:rPr>
              <a:t>Этьен</a:t>
            </a:r>
            <a:r>
              <a:rPr lang="ru-RU" sz="2800" dirty="0">
                <a:solidFill>
                  <a:srgbClr val="00B050"/>
                </a:solidFill>
              </a:rPr>
              <a:t> </a:t>
            </a:r>
            <a:r>
              <a:rPr lang="ru-RU" sz="2800" dirty="0" err="1">
                <a:solidFill>
                  <a:srgbClr val="00B050"/>
                </a:solidFill>
              </a:rPr>
              <a:t>Бонно</a:t>
            </a:r>
            <a:r>
              <a:rPr lang="ru-RU" sz="2800" dirty="0">
                <a:solidFill>
                  <a:srgbClr val="00B050"/>
                </a:solidFill>
              </a:rPr>
              <a:t> де </a:t>
            </a:r>
            <a:r>
              <a:rPr lang="ru-RU" sz="2800" dirty="0" err="1" smtClean="0">
                <a:solidFill>
                  <a:srgbClr val="00B050"/>
                </a:solidFill>
              </a:rPr>
              <a:t>Кондильяк</a:t>
            </a:r>
            <a:endParaRPr lang="ru-RU" sz="28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Новое время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r>
              <a:rPr lang="ru-RU" sz="2800" dirty="0"/>
              <a:t>В 1819 печатается первый том «Немецкой грамматики» </a:t>
            </a:r>
            <a:r>
              <a:rPr lang="ru-RU" sz="2800" b="1" dirty="0">
                <a:solidFill>
                  <a:srgbClr val="00B050"/>
                </a:solidFill>
              </a:rPr>
              <a:t>Якоба </a:t>
            </a:r>
            <a:r>
              <a:rPr lang="ru-RU" sz="2800" b="1" dirty="0" err="1">
                <a:solidFill>
                  <a:srgbClr val="00B050"/>
                </a:solidFill>
              </a:rPr>
              <a:t>Гримма</a:t>
            </a:r>
            <a:r>
              <a:rPr lang="ru-RU" sz="2800" dirty="0"/>
              <a:t> (1785—1863).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1820 году выходит  «Рассуждение о славянском языке» </a:t>
            </a:r>
            <a:r>
              <a:rPr lang="ru-RU" sz="2800" b="1" dirty="0">
                <a:solidFill>
                  <a:srgbClr val="00B050"/>
                </a:solidFill>
              </a:rPr>
              <a:t>Александра Христофоровича Востокова</a:t>
            </a:r>
            <a:r>
              <a:rPr lang="ru-RU" sz="2800" b="1" dirty="0"/>
              <a:t> </a:t>
            </a:r>
            <a:r>
              <a:rPr lang="ru-RU" sz="2800" dirty="0"/>
              <a:t>(1781-1864). </a:t>
            </a:r>
            <a:endParaRPr lang="ru-RU" sz="2800" dirty="0" smtClean="0"/>
          </a:p>
          <a:p>
            <a:r>
              <a:rPr lang="ru-RU" sz="2800" dirty="0" smtClean="0"/>
              <a:t>В </a:t>
            </a:r>
            <a:r>
              <a:rPr lang="ru-RU" sz="2800" dirty="0"/>
              <a:t>этих сочинениях впервые формировался сравнительно-исторический метод.</a:t>
            </a:r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6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Вершина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9582"/>
            <a:ext cx="2912983" cy="34563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5896" y="1059582"/>
            <a:ext cx="47525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Вильгельм фон Гумбольдт</a:t>
            </a:r>
          </a:p>
          <a:p>
            <a:r>
              <a:rPr lang="ru-RU" sz="2800" dirty="0" smtClean="0"/>
              <a:t>(</a:t>
            </a:r>
            <a:r>
              <a:rPr lang="ru-RU" sz="2800" dirty="0"/>
              <a:t>1767—1835</a:t>
            </a:r>
            <a:r>
              <a:rPr lang="ru-RU" sz="2800" dirty="0" smtClean="0"/>
              <a:t>)</a:t>
            </a:r>
          </a:p>
          <a:p>
            <a:endParaRPr lang="ru-RU" sz="2800" dirty="0"/>
          </a:p>
          <a:p>
            <a:r>
              <a:rPr lang="ru-RU" sz="2800" dirty="0" smtClean="0">
                <a:solidFill>
                  <a:srgbClr val="7030A0"/>
                </a:solidFill>
              </a:rPr>
              <a:t>… язык </a:t>
            </a:r>
            <a:r>
              <a:rPr lang="ru-RU" sz="2800" dirty="0">
                <a:solidFill>
                  <a:srgbClr val="7030A0"/>
                </a:solidFill>
              </a:rPr>
              <a:t>- живой дух, в симбиозе с духовным человечеством и </a:t>
            </a:r>
            <a:r>
              <a:rPr lang="ru-RU" sz="2800" dirty="0" smtClean="0">
                <a:solidFill>
                  <a:srgbClr val="7030A0"/>
                </a:solidFill>
              </a:rPr>
              <a:t>человеком</a:t>
            </a:r>
            <a:r>
              <a:rPr lang="ru-RU" sz="2800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2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Ветер перемен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03598"/>
            <a:ext cx="4968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Август </a:t>
            </a:r>
            <a:r>
              <a:rPr lang="ru-RU" sz="2800" b="1" dirty="0" err="1">
                <a:solidFill>
                  <a:srgbClr val="00B050"/>
                </a:solidFill>
              </a:rPr>
              <a:t>Шлейхер</a:t>
            </a:r>
            <a:r>
              <a:rPr lang="ru-RU" sz="2800" dirty="0"/>
              <a:t> (1821-1868)</a:t>
            </a:r>
            <a:endParaRPr lang="ru-RU" sz="2800" dirty="0" smtClean="0"/>
          </a:p>
          <a:p>
            <a:r>
              <a:rPr lang="ru-RU" sz="2800" dirty="0"/>
              <a:t>большой любитель ботаники, ученый и практик-садовод</a:t>
            </a:r>
          </a:p>
          <a:p>
            <a:endParaRPr lang="ru-RU" sz="2800" dirty="0"/>
          </a:p>
          <a:p>
            <a:r>
              <a:rPr lang="ru-RU" sz="2800" dirty="0">
                <a:solidFill>
                  <a:srgbClr val="7030A0"/>
                </a:solidFill>
              </a:rPr>
              <a:t>Язык есть организм природы</a:t>
            </a:r>
            <a:r>
              <a:rPr lang="ru-RU" sz="2800" dirty="0" smtClean="0"/>
              <a:t>.</a:t>
            </a:r>
          </a:p>
          <a:p>
            <a:endParaRPr lang="ru-RU" sz="2800" dirty="0"/>
          </a:p>
          <a:p>
            <a:r>
              <a:rPr lang="ru-RU" sz="2800" dirty="0" smtClean="0"/>
              <a:t>Басня «Овца и кони»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78881"/>
            <a:ext cx="2855507" cy="338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6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8423" y="101402"/>
            <a:ext cx="7620000" cy="85725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Вопрос …</a:t>
            </a:r>
            <a:endParaRPr lang="ru-RU" sz="4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419622"/>
            <a:ext cx="64087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ru-RU" sz="3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ru-RU" sz="3200" dirty="0"/>
              <a:t>Почему мы изучаем только </a:t>
            </a:r>
            <a:r>
              <a:rPr lang="ru-RU" sz="3200" dirty="0" smtClean="0"/>
              <a:t>основы, </a:t>
            </a:r>
            <a:r>
              <a:rPr lang="ru-RU" sz="3200" dirty="0"/>
              <a:t>если это часть нашей специальности, по сути? 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94702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6146" name="Picture 2" descr="C:\Users\kmp\Desktop\avstral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3518"/>
            <a:ext cx="7466979" cy="399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7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620000" cy="7200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Уоллес - Дарвину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552" y="843558"/>
            <a:ext cx="7560840" cy="4032448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ru-RU" sz="2800" dirty="0"/>
          </a:p>
        </p:txBody>
      </p:sp>
      <p:pic>
        <p:nvPicPr>
          <p:cNvPr id="2050" name="Picture 2" descr="C:\Users\kmp\Desktop\darvin-walles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15566"/>
            <a:ext cx="57150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85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620000" cy="72008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+mn-lt"/>
              </a:rPr>
              <a:t>Зачем обезьяне мозг философа?</a:t>
            </a:r>
            <a:endParaRPr lang="ru-RU" sz="4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539552" y="1131590"/>
            <a:ext cx="7560840" cy="3744416"/>
          </a:xfrm>
        </p:spPr>
        <p:txBody>
          <a:bodyPr>
            <a:noAutofit/>
          </a:bodyPr>
          <a:lstStyle/>
          <a:p>
            <a:r>
              <a:rPr lang="ru-RU" sz="2800" dirty="0" smtClean="0"/>
              <a:t>Как </a:t>
            </a:r>
            <a:r>
              <a:rPr lang="ru-RU" sz="2800" dirty="0"/>
              <a:t>же в таком случае мог один из органов получить развитие, столь превышающее потребности его обладателя? </a:t>
            </a:r>
            <a:endParaRPr lang="ru-RU" sz="2800" dirty="0" smtClean="0"/>
          </a:p>
          <a:p>
            <a:r>
              <a:rPr lang="ru-RU" sz="2800" dirty="0" smtClean="0"/>
              <a:t>Естественный </a:t>
            </a:r>
            <a:r>
              <a:rPr lang="ru-RU" sz="2800" dirty="0"/>
              <a:t>отбор наделил бы дикаря мозгом, едва превосходящим мозг обезьяны, тогда как на самом деле его мозг </a:t>
            </a:r>
            <a:r>
              <a:rPr lang="ru-RU" sz="2800" dirty="0" smtClean="0"/>
              <a:t>только</a:t>
            </a:r>
            <a:br>
              <a:rPr lang="ru-RU" sz="2800" dirty="0" smtClean="0"/>
            </a:br>
            <a:r>
              <a:rPr lang="ru-RU" sz="2800" dirty="0" smtClean="0"/>
              <a:t>чуть-чуть </a:t>
            </a:r>
            <a:r>
              <a:rPr lang="ru-RU" sz="2800" dirty="0"/>
              <a:t>менее развит, чем у рядового члена наших научных </a:t>
            </a:r>
            <a:r>
              <a:rPr lang="ru-RU" sz="2800" dirty="0" smtClean="0"/>
              <a:t>сообществ.</a:t>
            </a:r>
            <a:r>
              <a:rPr lang="ru-RU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0013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23478"/>
            <a:ext cx="7620000" cy="1728192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  <a:latin typeface="+mn-lt"/>
              </a:rPr>
              <a:t>D’où venons nous Que sommes nous Où allons </a:t>
            </a:r>
            <a:r>
              <a:rPr lang="fr-FR" dirty="0" smtClean="0">
                <a:solidFill>
                  <a:srgbClr val="FF0000"/>
                </a:solidFill>
                <a:latin typeface="+mn-lt"/>
              </a:rPr>
              <a:t>nous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179512" y="1923678"/>
            <a:ext cx="8208912" cy="3219822"/>
          </a:xfrm>
        </p:spPr>
        <p:txBody>
          <a:bodyPr>
            <a:noAutofit/>
          </a:bodyPr>
          <a:lstStyle/>
          <a:p>
            <a:pPr marL="114300" indent="0">
              <a:buNone/>
            </a:pPr>
            <a:endParaRPr lang="ru-RU" sz="2800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kmp\Desktop\gogen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6" y="2067694"/>
            <a:ext cx="771367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1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От организма к механизму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1203598"/>
            <a:ext cx="48245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Фердинанд </a:t>
            </a:r>
            <a:r>
              <a:rPr lang="ru-RU" sz="2800" b="1" dirty="0" err="1">
                <a:solidFill>
                  <a:srgbClr val="00B050"/>
                </a:solidFill>
              </a:rPr>
              <a:t>Монжин</a:t>
            </a:r>
            <a:r>
              <a:rPr lang="ru-RU" sz="2800" b="1" dirty="0">
                <a:solidFill>
                  <a:srgbClr val="00B050"/>
                </a:solidFill>
              </a:rPr>
              <a:t> де Соссюр </a:t>
            </a:r>
            <a:r>
              <a:rPr lang="ru-RU" sz="2800" dirty="0"/>
              <a:t>(1857-1913)</a:t>
            </a:r>
          </a:p>
          <a:p>
            <a:r>
              <a:rPr lang="ru-RU" sz="2800" dirty="0" smtClean="0"/>
              <a:t>«</a:t>
            </a:r>
            <a:r>
              <a:rPr lang="ru-RU" sz="2800" dirty="0" err="1"/>
              <a:t>Мемуар</a:t>
            </a:r>
            <a:r>
              <a:rPr lang="ru-RU" sz="2800" dirty="0"/>
              <a:t> о первоначальной системе гласных в </a:t>
            </a:r>
            <a:r>
              <a:rPr lang="ru-RU" sz="2800" dirty="0" err="1" smtClean="0"/>
              <a:t>индоевро-пейских</a:t>
            </a:r>
            <a:r>
              <a:rPr lang="ru-RU" sz="2800" dirty="0" smtClean="0"/>
              <a:t> </a:t>
            </a:r>
            <a:r>
              <a:rPr lang="ru-RU" sz="2800" dirty="0"/>
              <a:t>языках» (1879</a:t>
            </a:r>
            <a:r>
              <a:rPr lang="ru-RU" sz="2800" dirty="0" smtClean="0"/>
              <a:t>)</a:t>
            </a:r>
          </a:p>
          <a:p>
            <a:endParaRPr lang="ru-RU" sz="2800" dirty="0"/>
          </a:p>
          <a:p>
            <a:r>
              <a:rPr lang="ru-RU" sz="2800" dirty="0">
                <a:solidFill>
                  <a:srgbClr val="7030A0"/>
                </a:solidFill>
              </a:rPr>
              <a:t>...в языке нет ничего, кроме различий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03598"/>
            <a:ext cx="2964112" cy="35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131590"/>
            <a:ext cx="7681664" cy="3672408"/>
          </a:xfrm>
        </p:spPr>
        <p:txBody>
          <a:bodyPr>
            <a:normAutofit/>
          </a:bodyPr>
          <a:lstStyle/>
          <a:p>
            <a:endParaRPr lang="ru-RU" sz="2800" dirty="0"/>
          </a:p>
          <a:p>
            <a:endParaRPr lang="ru-RU" sz="2800" dirty="0" smtClean="0"/>
          </a:p>
          <a:p>
            <a:endParaRPr lang="ru-RU" sz="2800" dirty="0" smtClean="0"/>
          </a:p>
        </p:txBody>
      </p:sp>
      <p:pic>
        <p:nvPicPr>
          <p:cNvPr id="7170" name="Picture 2" descr="C:\Users\kmp\Desktop\harve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510"/>
            <a:ext cx="7091263" cy="417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9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Роботизация села!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203598"/>
            <a:ext cx="79928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24.04.2016 Министры сельского хозяйства </a:t>
            </a:r>
            <a:r>
              <a:rPr lang="ru-RU" sz="2800" dirty="0"/>
              <a:t>G7 обсудили </a:t>
            </a:r>
            <a:r>
              <a:rPr lang="ru-RU" sz="2800" dirty="0" smtClean="0"/>
              <a:t>его роботизацию.</a:t>
            </a:r>
          </a:p>
          <a:p>
            <a:endParaRPr lang="ru-RU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В Японии </a:t>
            </a:r>
            <a:r>
              <a:rPr lang="ru-RU" sz="2800" dirty="0" smtClean="0"/>
              <a:t>программа  замены </a:t>
            </a:r>
            <a:r>
              <a:rPr lang="ru-RU" sz="2800" dirty="0"/>
              <a:t>выходящих на пенсию фермеров </a:t>
            </a:r>
            <a:r>
              <a:rPr lang="ru-RU" sz="2800" dirty="0" smtClean="0"/>
              <a:t>роботами (20 типов).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В помощь фермерам  роботизированные </a:t>
            </a:r>
            <a:r>
              <a:rPr lang="ru-RU" sz="2800" dirty="0"/>
              <a:t>рюкзаки </a:t>
            </a:r>
            <a:r>
              <a:rPr lang="ru-RU" sz="2800" dirty="0" err="1"/>
              <a:t>Kubota</a:t>
            </a:r>
            <a:r>
              <a:rPr lang="ru-RU" sz="2800" dirty="0"/>
              <a:t> </a:t>
            </a:r>
            <a:r>
              <a:rPr lang="ru-RU" sz="2800" dirty="0" smtClean="0"/>
              <a:t>с </a:t>
            </a:r>
            <a:r>
              <a:rPr lang="ru-RU" sz="2800" dirty="0"/>
              <a:t>элементами </a:t>
            </a:r>
            <a:r>
              <a:rPr lang="ru-RU" sz="2800" dirty="0" err="1"/>
              <a:t>экзоскелета</a:t>
            </a:r>
            <a:r>
              <a:rPr lang="ru-RU" sz="2800" dirty="0" smtClean="0"/>
              <a:t> 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05979"/>
            <a:ext cx="7620000" cy="637579"/>
          </a:xfrm>
        </p:spPr>
        <p:txBody>
          <a:bodyPr/>
          <a:lstStyle/>
          <a:p>
            <a:pPr algn="ctr"/>
            <a:r>
              <a:rPr lang="ru-RU" smtClean="0">
                <a:solidFill>
                  <a:srgbClr val="FF0000"/>
                </a:solidFill>
                <a:latin typeface="+mn-lt"/>
              </a:rPr>
              <a:t>Молодая смена!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87574"/>
            <a:ext cx="79928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Средний </a:t>
            </a:r>
            <a:r>
              <a:rPr lang="ru-RU" sz="2800" dirty="0"/>
              <a:t>возраст </a:t>
            </a:r>
            <a:r>
              <a:rPr lang="ru-RU" sz="2800" dirty="0" smtClean="0"/>
              <a:t>фермеров: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800" dirty="0" smtClean="0"/>
              <a:t>в развитых странах 60 </a:t>
            </a:r>
            <a:r>
              <a:rPr lang="ru-RU" sz="2800" dirty="0"/>
              <a:t>лет, </a:t>
            </a:r>
            <a:endParaRPr lang="ru-RU" sz="28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800" dirty="0" smtClean="0"/>
              <a:t>в </a:t>
            </a:r>
            <a:r>
              <a:rPr lang="ru-RU" sz="2800" dirty="0"/>
              <a:t>Японии 67, </a:t>
            </a:r>
            <a:endParaRPr lang="ru-RU" sz="28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ru-RU" sz="2800" dirty="0" smtClean="0"/>
              <a:t>в </a:t>
            </a:r>
            <a:r>
              <a:rPr lang="ru-RU" sz="2800" dirty="0"/>
              <a:t>США - 57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За 20 лет </a:t>
            </a:r>
            <a:r>
              <a:rPr lang="ru-RU" sz="2800" dirty="0"/>
              <a:t>число фермеров </a:t>
            </a:r>
            <a:r>
              <a:rPr lang="ru-RU" sz="2800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старше 75 лет выросло на 30%,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/>
              <a:t> моложе 25 лет сократилось на 20%.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dirty="0" smtClean="0"/>
              <a:t>необрабатываемые </a:t>
            </a:r>
            <a:r>
              <a:rPr lang="ru-RU" sz="2800" dirty="0"/>
              <a:t>земли в Японии </a:t>
            </a:r>
            <a:r>
              <a:rPr lang="ru-RU" sz="2800" dirty="0" smtClean="0"/>
              <a:t>удвоились.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46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95486"/>
            <a:ext cx="7620000" cy="857250"/>
          </a:xfrm>
        </p:spPr>
        <p:txBody>
          <a:bodyPr/>
          <a:lstStyle/>
          <a:p>
            <a:pPr algn="ctr"/>
            <a:r>
              <a:rPr lang="fr-FR" sz="4000" dirty="0">
                <a:solidFill>
                  <a:srgbClr val="FF0000"/>
                </a:solidFill>
                <a:latin typeface="+mn-lt"/>
              </a:rPr>
              <a:t>Julien Offray de La </a:t>
            </a:r>
            <a:r>
              <a:rPr lang="fr-FR" sz="4000" dirty="0" smtClean="0">
                <a:solidFill>
                  <a:srgbClr val="FF0000"/>
                </a:solidFill>
                <a:latin typeface="+mn-lt"/>
              </a:rPr>
              <a:t>Mettri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395536" y="1059582"/>
            <a:ext cx="4392488" cy="3744416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ru-RU" sz="2800" dirty="0" smtClean="0"/>
              <a:t>1709</a:t>
            </a:r>
            <a:r>
              <a:rPr lang="en-US" sz="2800" dirty="0" smtClean="0"/>
              <a:t>-</a:t>
            </a:r>
            <a:r>
              <a:rPr lang="ru-RU" sz="2800" dirty="0" smtClean="0"/>
              <a:t>1751</a:t>
            </a:r>
            <a:endParaRPr lang="en-US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Человек-машина (1747), </a:t>
            </a:r>
            <a:endParaRPr lang="en-US" sz="2800" dirty="0" smtClean="0"/>
          </a:p>
          <a:p>
            <a:r>
              <a:rPr lang="ru-RU" sz="2800" dirty="0"/>
              <a:t>Животные - большее, чем </a:t>
            </a:r>
            <a:r>
              <a:rPr lang="ru-RU" sz="2800" dirty="0" smtClean="0"/>
              <a:t>машины </a:t>
            </a:r>
            <a:r>
              <a:rPr lang="ru-RU" sz="2800" dirty="0"/>
              <a:t>(1748), </a:t>
            </a:r>
          </a:p>
          <a:p>
            <a:r>
              <a:rPr lang="ru-RU" sz="2800" dirty="0" smtClean="0"/>
              <a:t>Человек-растение (1748)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9582"/>
            <a:ext cx="2994645" cy="373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А языка то и нет вовсе?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>
          <a:xfrm>
            <a:off x="683568" y="1203598"/>
            <a:ext cx="7474024" cy="3460874"/>
          </a:xfrm>
        </p:spPr>
        <p:txBody>
          <a:bodyPr>
            <a:noAutofit/>
          </a:bodyPr>
          <a:lstStyle/>
          <a:p>
            <a:pPr indent="-342900"/>
            <a:endParaRPr lang="ru-RU" dirty="0">
              <a:solidFill>
                <a:schemeClr val="tx2"/>
              </a:solidFill>
            </a:endParaRPr>
          </a:p>
          <a:p>
            <a:pPr indent="-342900"/>
            <a:endParaRPr lang="ru-RU" dirty="0" smtClean="0">
              <a:solidFill>
                <a:schemeClr val="tx2"/>
              </a:solidFill>
            </a:endParaRPr>
          </a:p>
          <a:p>
            <a:pPr indent="-342900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171228"/>
            <a:ext cx="43924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B050"/>
                </a:solidFill>
              </a:rPr>
              <a:t>Бодуэн</a:t>
            </a:r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r>
              <a:rPr lang="ru-RU" sz="2800" b="1" dirty="0">
                <a:solidFill>
                  <a:srgbClr val="00B050"/>
                </a:solidFill>
              </a:rPr>
              <a:t>де </a:t>
            </a:r>
            <a:r>
              <a:rPr lang="ru-RU" sz="2800" b="1" dirty="0" err="1">
                <a:solidFill>
                  <a:srgbClr val="00B050"/>
                </a:solidFill>
              </a:rPr>
              <a:t>Куртенэ</a:t>
            </a:r>
            <a:r>
              <a:rPr lang="ru-RU" sz="2800" b="1" dirty="0">
                <a:solidFill>
                  <a:srgbClr val="00B050"/>
                </a:solidFill>
              </a:rPr>
              <a:t>   Иван Александрович</a:t>
            </a:r>
            <a:r>
              <a:rPr lang="ru-RU" sz="2800" dirty="0"/>
              <a:t> (1845-1929</a:t>
            </a:r>
            <a:r>
              <a:rPr lang="ru-RU" sz="2800" dirty="0" smtClean="0"/>
              <a:t>)</a:t>
            </a:r>
          </a:p>
          <a:p>
            <a:endParaRPr lang="ru-RU" sz="2800" dirty="0"/>
          </a:p>
          <a:p>
            <a:pPr algn="just"/>
            <a:r>
              <a:rPr lang="ru-RU" sz="3200" dirty="0">
                <a:solidFill>
                  <a:srgbClr val="7030A0"/>
                </a:solidFill>
              </a:rPr>
              <a:t>...язык как физическое явление вообще не существует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71228"/>
            <a:ext cx="2826025" cy="335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1174</TotalTime>
  <Words>3560</Words>
  <Application>Microsoft Office PowerPoint</Application>
  <PresentationFormat>Экран (16:9)</PresentationFormat>
  <Paragraphs>802</Paragraphs>
  <Slides>140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140</vt:i4>
      </vt:variant>
    </vt:vector>
  </HeadingPairs>
  <TitlesOfParts>
    <vt:vector size="141" baseType="lpstr">
      <vt:lpstr>Соседство</vt:lpstr>
      <vt:lpstr>Однако, ОКЛ….</vt:lpstr>
      <vt:lpstr>другие имена…</vt:lpstr>
      <vt:lpstr>Наше все!</vt:lpstr>
      <vt:lpstr>МАОТ (ИИ)</vt:lpstr>
      <vt:lpstr>Важно каждому</vt:lpstr>
      <vt:lpstr>О допуске к экзамену</vt:lpstr>
      <vt:lpstr>В контексте…</vt:lpstr>
      <vt:lpstr>+ магистратура</vt:lpstr>
      <vt:lpstr>Вопрос …</vt:lpstr>
      <vt:lpstr>«Учительница первая моя»  Скромная молодая девушка с убранными волосами  и в строгом костюме....</vt:lpstr>
      <vt:lpstr>ИЮЛЬ 2017</vt:lpstr>
      <vt:lpstr>Ваша специальность!</vt:lpstr>
      <vt:lpstr>Специализация</vt:lpstr>
      <vt:lpstr>Из разговора</vt:lpstr>
      <vt:lpstr>Куб Неккера</vt:lpstr>
      <vt:lpstr>Иной взгляд</vt:lpstr>
      <vt:lpstr>Иной возраст</vt:lpstr>
      <vt:lpstr>О пользе курса</vt:lpstr>
      <vt:lpstr>Василий Осипович Ключевский</vt:lpstr>
      <vt:lpstr>Василий Осипович Ключевский</vt:lpstr>
      <vt:lpstr>Ключевой термин</vt:lpstr>
      <vt:lpstr>Томас Стернз Элиот</vt:lpstr>
      <vt:lpstr>Thomas Stearns Eliot</vt:lpstr>
      <vt:lpstr>Massive Open Online Course</vt:lpstr>
      <vt:lpstr>Дафна Колер</vt:lpstr>
      <vt:lpstr>Coursera для … (всех? желающих?)</vt:lpstr>
      <vt:lpstr>Coursera</vt:lpstr>
      <vt:lpstr>Статистика Coursera</vt:lpstr>
      <vt:lpstr>Техносфера + Coursera</vt:lpstr>
      <vt:lpstr>Технопарк Техносфера Технотрек</vt:lpstr>
      <vt:lpstr>Технопарк Техносфера Технотрек</vt:lpstr>
      <vt:lpstr>Технопарк Техносфера Технотрек</vt:lpstr>
      <vt:lpstr>Дафна Колер</vt:lpstr>
      <vt:lpstr>Дафна Колер</vt:lpstr>
      <vt:lpstr>Дафна Колер</vt:lpstr>
      <vt:lpstr>Дафна Колер</vt:lpstr>
      <vt:lpstr>Исследуя аудиторию Coursera</vt:lpstr>
      <vt:lpstr>Coursera для … (всех? желающих?)</vt:lpstr>
      <vt:lpstr>Татевосов Сергей Георгиевич</vt:lpstr>
      <vt:lpstr>Татевосов Сергей Георгиевич</vt:lpstr>
      <vt:lpstr>Татевосов Сергей Георгиевич</vt:lpstr>
      <vt:lpstr>3+ 2 = 5!</vt:lpstr>
      <vt:lpstr>Татевосов Сергей Георгиевич</vt:lpstr>
      <vt:lpstr>Татевосов Сергей Георгиевич</vt:lpstr>
      <vt:lpstr>Татевосов Сергей Георгиевич</vt:lpstr>
      <vt:lpstr>Проблемное поле АОТ</vt:lpstr>
      <vt:lpstr>Проблемное поле КЛ</vt:lpstr>
      <vt:lpstr>Ключевые  темы</vt:lpstr>
      <vt:lpstr>Основы компьютерной лингвистики</vt:lpstr>
      <vt:lpstr>Компьютерная лингвистика</vt:lpstr>
      <vt:lpstr>Компьютерная лингвистика</vt:lpstr>
      <vt:lpstr>Важно!</vt:lpstr>
      <vt:lpstr>Семейная история</vt:lpstr>
      <vt:lpstr>Благополучная бабушка</vt:lpstr>
      <vt:lpstr>Слепцы и слон</vt:lpstr>
      <vt:lpstr>Определить</vt:lpstr>
      <vt:lpstr>Каждому по слону!</vt:lpstr>
      <vt:lpstr>Компьютерная лингвистика</vt:lpstr>
      <vt:lpstr>Основы. №1</vt:lpstr>
      <vt:lpstr>Основы. №2</vt:lpstr>
      <vt:lpstr>Основы. №3</vt:lpstr>
      <vt:lpstr>Основа?  О, снова!</vt:lpstr>
      <vt:lpstr>Зачем? За что?</vt:lpstr>
      <vt:lpstr>Правильный вопрос</vt:lpstr>
      <vt:lpstr>Правильный ответ</vt:lpstr>
      <vt:lpstr>Новая Земля и новое Небо</vt:lpstr>
      <vt:lpstr>Компьютерная лингвистика</vt:lpstr>
      <vt:lpstr>Компьютерная лингвистика</vt:lpstr>
      <vt:lpstr>Узнать в себе компьютерного лингвиста</vt:lpstr>
      <vt:lpstr>Куда податься филологу  1?</vt:lpstr>
      <vt:lpstr>Куда податься филологу 2?</vt:lpstr>
      <vt:lpstr>Barbara Hall Partee</vt:lpstr>
      <vt:lpstr>Куда податься филологу 3?</vt:lpstr>
      <vt:lpstr>Прощай, филология….</vt:lpstr>
      <vt:lpstr>Владимир Селегей</vt:lpstr>
      <vt:lpstr>Новая специализация</vt:lpstr>
      <vt:lpstr>Языковедческие основы компьютерной лингвистики эволюция  представлений о языке</vt:lpstr>
      <vt:lpstr>Протагор (485-410 до Р.Х.)</vt:lpstr>
      <vt:lpstr>Языковедческие основы компьютерной лингвистики история развития человека в зеркале эволюции его представлений о языке</vt:lpstr>
      <vt:lpstr>В языковой стихии</vt:lpstr>
      <vt:lpstr>По ту сторону языка</vt:lpstr>
      <vt:lpstr>Истоки научной рефлексии</vt:lpstr>
      <vt:lpstr>Ganakastadhyayi</vt:lpstr>
      <vt:lpstr>Античные прозрения</vt:lpstr>
      <vt:lpstr>الكتاب</vt:lpstr>
      <vt:lpstr>Восхождение</vt:lpstr>
      <vt:lpstr>Новое время</vt:lpstr>
      <vt:lpstr>Вершина</vt:lpstr>
      <vt:lpstr>Ветер перемен</vt:lpstr>
      <vt:lpstr>Презентация PowerPoint</vt:lpstr>
      <vt:lpstr>Уоллес - Дарвину</vt:lpstr>
      <vt:lpstr>Зачем обезьяне мозг философа?</vt:lpstr>
      <vt:lpstr>D’où venons nous Que sommes nous Où allons nous</vt:lpstr>
      <vt:lpstr>От организма к механизму</vt:lpstr>
      <vt:lpstr>Презентация PowerPoint</vt:lpstr>
      <vt:lpstr>Роботизация села!</vt:lpstr>
      <vt:lpstr>Молодая смена!</vt:lpstr>
      <vt:lpstr>Julien Offray de La Mettri</vt:lpstr>
      <vt:lpstr>А языка то и нет вовсе?</vt:lpstr>
      <vt:lpstr>Презентация PowerPoint</vt:lpstr>
      <vt:lpstr>Язык, как привычка…</vt:lpstr>
      <vt:lpstr>Уроборос</vt:lpstr>
      <vt:lpstr>Беррес Фредерик Скиннер</vt:lpstr>
      <vt:lpstr>Вербальное поведение (1957)</vt:lpstr>
      <vt:lpstr>Хомкианская революция</vt:lpstr>
      <vt:lpstr>После хомкианских войн</vt:lpstr>
      <vt:lpstr>Дэниелл Эверетт</vt:lpstr>
      <vt:lpstr>Hi'aiti'ihi</vt:lpstr>
      <vt:lpstr>Опровержения</vt:lpstr>
      <vt:lpstr>Дэниелл Эверетт</vt:lpstr>
      <vt:lpstr>Дэниелл Эверетт</vt:lpstr>
      <vt:lpstr>Михаил Корбалис</vt:lpstr>
      <vt:lpstr>Michael Corballis</vt:lpstr>
      <vt:lpstr>Michael Corballis</vt:lpstr>
      <vt:lpstr>Не только чаем славна Кяхта</vt:lpstr>
      <vt:lpstr>Кяхтинский язык</vt:lpstr>
      <vt:lpstr>Шесть уровней владения РКИ</vt:lpstr>
      <vt:lpstr>Кретов Алексей Александрович</vt:lpstr>
      <vt:lpstr>Фрактальность языка</vt:lpstr>
      <vt:lpstr>Фрактальность и память</vt:lpstr>
      <vt:lpstr>Фрактальность и память</vt:lpstr>
      <vt:lpstr>Хомский прав?</vt:lpstr>
      <vt:lpstr>Горячий пирожок</vt:lpstr>
      <vt:lpstr>Colorless green ideas sleep furiously</vt:lpstr>
      <vt:lpstr>Лексика дура ….</vt:lpstr>
      <vt:lpstr>Лихачев Дмитрий Сергеевич</vt:lpstr>
      <vt:lpstr>Раздумья…</vt:lpstr>
      <vt:lpstr>Бармаглот….</vt:lpstr>
      <vt:lpstr>Загадочные  картинки</vt:lpstr>
      <vt:lpstr>Право ли авторское право?</vt:lpstr>
      <vt:lpstr>Модель</vt:lpstr>
      <vt:lpstr>Иерархия Хомского (1959)</vt:lpstr>
      <vt:lpstr>Такие грамматики</vt:lpstr>
      <vt:lpstr>Формальные языки</vt:lpstr>
      <vt:lpstr>Граничные дефиниции языка</vt:lpstr>
      <vt:lpstr>Шаг в сторону….</vt:lpstr>
      <vt:lpstr>Кибрик Андрей Александрович</vt:lpstr>
      <vt:lpstr>Мультимодальная лингвистика</vt:lpstr>
      <vt:lpstr>Ладно, краткий вывод</vt:lpstr>
      <vt:lpstr>В оный день….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ЗНАЧЕНИЕ РЕЧИ</dc:title>
  <dc:creator>kmp</dc:creator>
  <cp:lastModifiedBy>kmp</cp:lastModifiedBy>
  <cp:revision>302</cp:revision>
  <dcterms:created xsi:type="dcterms:W3CDTF">2013-10-29T05:54:02Z</dcterms:created>
  <dcterms:modified xsi:type="dcterms:W3CDTF">2017-09-08T14:38:43Z</dcterms:modified>
</cp:coreProperties>
</file>