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</p:sldMasterIdLst>
  <p:sldIdLst>
    <p:sldId id="423" r:id="rId2"/>
    <p:sldId id="424" r:id="rId3"/>
    <p:sldId id="487" r:id="rId4"/>
    <p:sldId id="427" r:id="rId5"/>
    <p:sldId id="426" r:id="rId6"/>
    <p:sldId id="428" r:id="rId7"/>
    <p:sldId id="429" r:id="rId8"/>
    <p:sldId id="357" r:id="rId9"/>
    <p:sldId id="387" r:id="rId10"/>
    <p:sldId id="399" r:id="rId11"/>
    <p:sldId id="358" r:id="rId12"/>
    <p:sldId id="482" r:id="rId13"/>
    <p:sldId id="481" r:id="rId14"/>
    <p:sldId id="388" r:id="rId15"/>
    <p:sldId id="359" r:id="rId16"/>
    <p:sldId id="360" r:id="rId17"/>
    <p:sldId id="361" r:id="rId18"/>
    <p:sldId id="362" r:id="rId19"/>
    <p:sldId id="400" r:id="rId20"/>
    <p:sldId id="401" r:id="rId21"/>
    <p:sldId id="430" r:id="rId22"/>
    <p:sldId id="431" r:id="rId23"/>
    <p:sldId id="468" r:id="rId24"/>
    <p:sldId id="469" r:id="rId25"/>
    <p:sldId id="470" r:id="rId26"/>
    <p:sldId id="471" r:id="rId27"/>
    <p:sldId id="472" r:id="rId28"/>
    <p:sldId id="486" r:id="rId29"/>
    <p:sldId id="479" r:id="rId30"/>
    <p:sldId id="480" r:id="rId31"/>
    <p:sldId id="475" r:id="rId32"/>
    <p:sldId id="476" r:id="rId33"/>
    <p:sldId id="477" r:id="rId34"/>
    <p:sldId id="478" r:id="rId35"/>
    <p:sldId id="434" r:id="rId36"/>
    <p:sldId id="402" r:id="rId37"/>
    <p:sldId id="363" r:id="rId38"/>
    <p:sldId id="364" r:id="rId39"/>
    <p:sldId id="483" r:id="rId40"/>
    <p:sldId id="380" r:id="rId41"/>
    <p:sldId id="381" r:id="rId42"/>
    <p:sldId id="365" r:id="rId43"/>
    <p:sldId id="450" r:id="rId44"/>
    <p:sldId id="451" r:id="rId45"/>
    <p:sldId id="452" r:id="rId46"/>
    <p:sldId id="453" r:id="rId47"/>
    <p:sldId id="454" r:id="rId48"/>
    <p:sldId id="455" r:id="rId49"/>
    <p:sldId id="456" r:id="rId50"/>
    <p:sldId id="457" r:id="rId51"/>
    <p:sldId id="458" r:id="rId52"/>
    <p:sldId id="459" r:id="rId53"/>
    <p:sldId id="460" r:id="rId54"/>
    <p:sldId id="461" r:id="rId55"/>
    <p:sldId id="462" r:id="rId56"/>
    <p:sldId id="463" r:id="rId57"/>
    <p:sldId id="464" r:id="rId58"/>
    <p:sldId id="465" r:id="rId59"/>
    <p:sldId id="466" r:id="rId60"/>
    <p:sldId id="484" r:id="rId61"/>
    <p:sldId id="485" r:id="rId62"/>
    <p:sldId id="467" r:id="rId63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90" y="-3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750"/>
            <a:ext cx="7543800" cy="1945481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29000"/>
            <a:ext cx="6461760" cy="8001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9/16/2017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9/16/2017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1752600" cy="4388644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9/16/2017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9/16/2017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4114801"/>
            <a:ext cx="7659687" cy="8763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889647"/>
            <a:ext cx="6135687" cy="122515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9/16/2017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52144"/>
            <a:ext cx="3657600" cy="34427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152144"/>
            <a:ext cx="3657600" cy="34427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9/16/2017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3657600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365760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151335"/>
            <a:ext cx="3657600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1631156"/>
            <a:ext cx="365760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9/16/2017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9/16/2017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9/16/2017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4121658"/>
            <a:ext cx="7772400" cy="44577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4572000"/>
            <a:ext cx="7772401" cy="4572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9/16/2017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285750"/>
            <a:ext cx="7772400" cy="370713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121458"/>
            <a:ext cx="7772400" cy="445970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4572000"/>
            <a:ext cx="7772400" cy="45948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9/16/2017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7620000" cy="3600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4114800"/>
            <a:ext cx="685800" cy="514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4236720"/>
            <a:ext cx="548640" cy="29718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882821" y="2990850"/>
            <a:ext cx="177546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56153" y="1188720"/>
            <a:ext cx="18287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9/16/2017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sydney.edu.au/arts/research_projects/sibawiki/homepage/" TargetMode="External"/><Relationship Id="rId2" Type="http://schemas.openxmlformats.org/officeDocument/2006/relationships/hyperlink" Target="https://archive.org/details/ashtadhyayitrans06paniuoft" TargetMode="Externa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ture.com/neuro/journal/v19/n1/full/nn.4186.html" TargetMode="Externa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archive.org/details/ashtadhyayitrans06paniuoft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+mn-lt"/>
              </a:rPr>
              <a:t>Слепцы и слон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395536" y="1131590"/>
            <a:ext cx="7681664" cy="3672408"/>
          </a:xfrm>
        </p:spPr>
        <p:txBody>
          <a:bodyPr>
            <a:normAutofit/>
          </a:bodyPr>
          <a:lstStyle/>
          <a:p>
            <a:endParaRPr lang="ru-RU" sz="3200" dirty="0" smtClean="0">
              <a:solidFill>
                <a:srgbClr val="00B050"/>
              </a:solidFill>
            </a:endParaRPr>
          </a:p>
          <a:p>
            <a:pPr marL="114300" indent="0">
              <a:buNone/>
            </a:pP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019174"/>
            <a:ext cx="4929336" cy="401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90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195487"/>
            <a:ext cx="8388424" cy="64807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+mn-lt"/>
              </a:rPr>
              <a:t>Исток европейской рефлексии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683568" y="1203598"/>
            <a:ext cx="7474024" cy="346087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800" dirty="0" smtClean="0"/>
          </a:p>
          <a:p>
            <a:pPr indent="-342900"/>
            <a:endParaRPr lang="ru-RU" sz="2800" dirty="0" smtClean="0"/>
          </a:p>
          <a:p>
            <a:pPr indent="-342900"/>
            <a:endParaRPr lang="ru-RU" sz="2800" dirty="0" smtClean="0"/>
          </a:p>
          <a:p>
            <a:pPr marL="0" indent="0">
              <a:buNone/>
            </a:pPr>
            <a:endParaRPr lang="ru-RU" dirty="0" smtClean="0">
              <a:solidFill>
                <a:schemeClr val="tx2"/>
              </a:solidFill>
            </a:endParaRPr>
          </a:p>
          <a:p>
            <a:pPr indent="-342900"/>
            <a:endParaRPr lang="ru-RU" dirty="0">
              <a:solidFill>
                <a:schemeClr val="tx2"/>
              </a:solidFill>
            </a:endParaRPr>
          </a:p>
          <a:p>
            <a:pPr indent="-342900"/>
            <a:endParaRPr lang="ru-RU" dirty="0" smtClean="0">
              <a:solidFill>
                <a:schemeClr val="tx2"/>
              </a:solidFill>
            </a:endParaRPr>
          </a:p>
          <a:p>
            <a:pPr indent="-342900"/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026" name="Picture 2" descr="D:\Загрузки\homer-he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832" y="995271"/>
            <a:ext cx="2353345" cy="3503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2240" y="995271"/>
            <a:ext cx="5400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>
                <a:solidFill>
                  <a:srgbClr val="00B050"/>
                </a:solidFill>
              </a:rPr>
              <a:t>Гоме́р</a:t>
            </a:r>
            <a:r>
              <a:rPr lang="ru-RU" sz="2800" dirty="0"/>
              <a:t> </a:t>
            </a:r>
            <a:r>
              <a:rPr lang="ru-RU" sz="2800" dirty="0" smtClean="0"/>
              <a:t>(VIII </a:t>
            </a:r>
            <a:r>
              <a:rPr lang="ru-RU" sz="2800" dirty="0"/>
              <a:t>век до </a:t>
            </a:r>
            <a:r>
              <a:rPr lang="ru-RU" sz="2800" dirty="0" smtClean="0"/>
              <a:t>Р.Х.) —древнегреческий поэт, </a:t>
            </a:r>
            <a:r>
              <a:rPr lang="ru-RU" sz="2800" dirty="0"/>
              <a:t>создатель </a:t>
            </a:r>
            <a:r>
              <a:rPr lang="ru-RU" sz="2800" dirty="0" smtClean="0">
                <a:solidFill>
                  <a:srgbClr val="FF0000"/>
                </a:solidFill>
              </a:rPr>
              <a:t>Илиады</a:t>
            </a:r>
            <a:r>
              <a:rPr lang="ru-RU" sz="2800" dirty="0" smtClean="0"/>
              <a:t> </a:t>
            </a:r>
            <a:r>
              <a:rPr lang="ru-RU" sz="2800" dirty="0"/>
              <a:t>(</a:t>
            </a:r>
            <a:r>
              <a:rPr lang="ru-RU" sz="2800" dirty="0" smtClean="0"/>
              <a:t>древнейшего европейского литературного произведения) </a:t>
            </a:r>
            <a:r>
              <a:rPr lang="ru-RU" sz="2800" dirty="0"/>
              <a:t>и </a:t>
            </a:r>
            <a:r>
              <a:rPr lang="ru-RU" sz="2800" dirty="0" smtClean="0">
                <a:solidFill>
                  <a:srgbClr val="FF0000"/>
                </a:solidFill>
              </a:rPr>
              <a:t>Одиссеи</a:t>
            </a:r>
            <a:r>
              <a:rPr lang="ru-RU" sz="2800" dirty="0" smtClean="0"/>
              <a:t>.</a:t>
            </a:r>
            <a:endParaRPr lang="ru-RU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FF0000"/>
                </a:solidFill>
              </a:rPr>
              <a:t>50%</a:t>
            </a:r>
            <a:r>
              <a:rPr lang="ru-RU" sz="2800" dirty="0" smtClean="0"/>
              <a:t> древнегреческих </a:t>
            </a:r>
            <a:r>
              <a:rPr lang="ru-RU" sz="2800" dirty="0"/>
              <a:t>литературных папирусов — отрывки из </a:t>
            </a:r>
            <a:r>
              <a:rPr lang="ru-RU" sz="2800" dirty="0" smtClean="0"/>
              <a:t>Гомера.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6772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+mn-lt"/>
              </a:rPr>
              <a:t>Платон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683568" y="1203598"/>
            <a:ext cx="7474024" cy="3460874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ru-RU" sz="2800" b="1" dirty="0" err="1" smtClean="0">
                <a:solidFill>
                  <a:srgbClr val="00B050"/>
                </a:solidFill>
              </a:rPr>
              <a:t>Аристокл</a:t>
            </a:r>
            <a:r>
              <a:rPr lang="ru-RU" sz="2800" dirty="0" smtClean="0"/>
              <a:t> </a:t>
            </a:r>
            <a:r>
              <a:rPr lang="ru-RU" sz="2800" dirty="0"/>
              <a:t>(428-347 </a:t>
            </a:r>
            <a:r>
              <a:rPr lang="ru-RU" sz="2800" dirty="0" smtClean="0"/>
              <a:t>до</a:t>
            </a:r>
            <a:r>
              <a:rPr lang="ru-RU" sz="2800" dirty="0"/>
              <a:t> </a:t>
            </a:r>
            <a:r>
              <a:rPr lang="ru-RU" sz="2800" dirty="0" smtClean="0"/>
              <a:t>Р.Х) - ученик </a:t>
            </a:r>
            <a:r>
              <a:rPr lang="ru-RU" sz="2800" dirty="0"/>
              <a:t>Сократа, учитель Аристотеля</a:t>
            </a:r>
            <a:r>
              <a:rPr lang="ru-RU" sz="2800" dirty="0" smtClean="0"/>
              <a:t>.</a:t>
            </a:r>
          </a:p>
          <a:p>
            <a:pPr marL="114300" indent="0">
              <a:buNone/>
            </a:pPr>
            <a:endParaRPr lang="ru-RU" sz="2800" dirty="0" smtClean="0"/>
          </a:p>
          <a:p>
            <a:pPr indent="-342900"/>
            <a:r>
              <a:rPr lang="ru-RU" sz="2800" dirty="0" smtClean="0"/>
              <a:t>«</a:t>
            </a:r>
            <a:r>
              <a:rPr lang="ru-RU" sz="2800" dirty="0" err="1">
                <a:solidFill>
                  <a:srgbClr val="FF0000"/>
                </a:solidFill>
              </a:rPr>
              <a:t>Кратил</a:t>
            </a:r>
            <a:r>
              <a:rPr lang="ru-RU" sz="2800" dirty="0" smtClean="0"/>
              <a:t>» </a:t>
            </a:r>
            <a:r>
              <a:rPr lang="ru-RU" sz="2800" dirty="0"/>
              <a:t>— диалог </a:t>
            </a:r>
            <a:r>
              <a:rPr lang="ru-RU" sz="2800" dirty="0" smtClean="0"/>
              <a:t>Платона о значении слов — </a:t>
            </a:r>
            <a:r>
              <a:rPr lang="ru-RU" sz="2800" dirty="0"/>
              <a:t>могут ли имена служить познанию </a:t>
            </a:r>
            <a:r>
              <a:rPr lang="ru-RU" sz="2800" dirty="0" smtClean="0"/>
              <a:t>вещей.</a:t>
            </a:r>
            <a:endParaRPr lang="ru-RU" sz="2800" dirty="0"/>
          </a:p>
          <a:p>
            <a:pPr indent="-342900"/>
            <a:endParaRPr lang="ru-RU" sz="2800" dirty="0" smtClean="0"/>
          </a:p>
          <a:p>
            <a:pPr indent="-342900"/>
            <a:endParaRPr lang="ru-RU" sz="2800" dirty="0" smtClean="0"/>
          </a:p>
          <a:p>
            <a:pPr marL="0" indent="0">
              <a:buNone/>
            </a:pPr>
            <a:endParaRPr lang="ru-RU" dirty="0" smtClean="0">
              <a:solidFill>
                <a:schemeClr val="tx2"/>
              </a:solidFill>
            </a:endParaRPr>
          </a:p>
          <a:p>
            <a:pPr indent="-342900"/>
            <a:endParaRPr lang="ru-RU" dirty="0">
              <a:solidFill>
                <a:schemeClr val="tx2"/>
              </a:solidFill>
            </a:endParaRPr>
          </a:p>
          <a:p>
            <a:pPr indent="-342900"/>
            <a:endParaRPr lang="ru-RU" dirty="0" smtClean="0">
              <a:solidFill>
                <a:schemeClr val="tx2"/>
              </a:solidFill>
            </a:endParaRPr>
          </a:p>
          <a:p>
            <a:pPr indent="-342900"/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86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+mn-lt"/>
              </a:rPr>
              <a:t>Античные Грамматисты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683568" y="1203598"/>
            <a:ext cx="7474024" cy="3460874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ru-RU" sz="2800" b="1" dirty="0" smtClean="0">
                <a:solidFill>
                  <a:srgbClr val="00B050"/>
                </a:solidFill>
              </a:rPr>
              <a:t>Марк </a:t>
            </a:r>
            <a:r>
              <a:rPr lang="ru-RU" sz="2800" b="1" dirty="0" err="1">
                <a:solidFill>
                  <a:srgbClr val="00B050"/>
                </a:solidFill>
              </a:rPr>
              <a:t>Теренций</a:t>
            </a:r>
            <a:r>
              <a:rPr lang="ru-RU" sz="2800" b="1" dirty="0">
                <a:solidFill>
                  <a:srgbClr val="00B050"/>
                </a:solidFill>
              </a:rPr>
              <a:t> </a:t>
            </a:r>
            <a:r>
              <a:rPr lang="ru-RU" sz="2800" b="1" dirty="0" err="1">
                <a:solidFill>
                  <a:srgbClr val="00B050"/>
                </a:solidFill>
              </a:rPr>
              <a:t>Варрон</a:t>
            </a:r>
            <a:r>
              <a:rPr lang="ru-RU" sz="2800" dirty="0"/>
              <a:t> (116—27) - первый грамматист Рима, приспособил греческие схемы описания к латинскому языку.</a:t>
            </a:r>
          </a:p>
          <a:p>
            <a:pPr marL="114300" indent="0">
              <a:buNone/>
            </a:pPr>
            <a:r>
              <a:rPr lang="ru-RU" sz="2800" dirty="0" smtClean="0"/>
              <a:t>Александрия </a:t>
            </a:r>
            <a:r>
              <a:rPr lang="ru-RU" sz="2800" dirty="0"/>
              <a:t>Птолемеев (</a:t>
            </a:r>
            <a:r>
              <a:rPr lang="ru-RU" sz="2800" dirty="0" err="1"/>
              <a:t>IIвек</a:t>
            </a:r>
            <a:r>
              <a:rPr lang="ru-RU" sz="2800" dirty="0"/>
              <a:t> от Р.Х</a:t>
            </a:r>
            <a:r>
              <a:rPr lang="ru-RU" sz="2800" dirty="0" smtClean="0"/>
              <a:t>):</a:t>
            </a:r>
          </a:p>
          <a:p>
            <a:r>
              <a:rPr lang="ru-RU" sz="2800" b="1" dirty="0" err="1" smtClean="0">
                <a:solidFill>
                  <a:srgbClr val="00B050"/>
                </a:solidFill>
              </a:rPr>
              <a:t>Аполлоний</a:t>
            </a:r>
            <a:r>
              <a:rPr lang="ru-RU" sz="2800" b="1" dirty="0" smtClean="0">
                <a:solidFill>
                  <a:srgbClr val="00B050"/>
                </a:solidFill>
              </a:rPr>
              <a:t> </a:t>
            </a:r>
            <a:r>
              <a:rPr lang="ru-RU" sz="2800" b="1" dirty="0" err="1">
                <a:solidFill>
                  <a:srgbClr val="00B050"/>
                </a:solidFill>
              </a:rPr>
              <a:t>Дискол</a:t>
            </a:r>
            <a:r>
              <a:rPr lang="ru-RU" sz="2800" b="1" dirty="0">
                <a:solidFill>
                  <a:srgbClr val="00B050"/>
                </a:solidFill>
              </a:rPr>
              <a:t>  </a:t>
            </a:r>
            <a:r>
              <a:rPr lang="ru-RU" sz="2800" dirty="0"/>
              <a:t>(«Синтаксис</a:t>
            </a:r>
            <a:r>
              <a:rPr lang="ru-RU" sz="2800" dirty="0" smtClean="0"/>
              <a:t>»),</a:t>
            </a:r>
          </a:p>
          <a:p>
            <a:r>
              <a:rPr lang="ru-RU" sz="2800" b="1" dirty="0" smtClean="0">
                <a:solidFill>
                  <a:srgbClr val="00B050"/>
                </a:solidFill>
              </a:rPr>
              <a:t>Дионисий </a:t>
            </a:r>
            <a:r>
              <a:rPr lang="ru-RU" sz="2800" b="1" dirty="0">
                <a:solidFill>
                  <a:srgbClr val="00B050"/>
                </a:solidFill>
              </a:rPr>
              <a:t>Фракийский </a:t>
            </a:r>
            <a:r>
              <a:rPr lang="ru-RU" sz="2800" dirty="0"/>
              <a:t>(Грамматика)</a:t>
            </a:r>
            <a:endParaRPr lang="ru-RU" sz="2800" dirty="0" smtClean="0"/>
          </a:p>
          <a:p>
            <a:pPr indent="-342900"/>
            <a:endParaRPr lang="ru-RU" sz="2800" dirty="0" smtClean="0"/>
          </a:p>
          <a:p>
            <a:pPr indent="-342900"/>
            <a:endParaRPr lang="ru-RU" sz="2800" dirty="0" smtClean="0"/>
          </a:p>
          <a:p>
            <a:pPr indent="-342900"/>
            <a:endParaRPr lang="ru-RU" sz="2800" dirty="0" smtClean="0"/>
          </a:p>
          <a:p>
            <a:pPr marL="0" indent="0">
              <a:buNone/>
            </a:pPr>
            <a:endParaRPr lang="ru-RU" dirty="0" smtClean="0">
              <a:solidFill>
                <a:schemeClr val="tx2"/>
              </a:solidFill>
            </a:endParaRPr>
          </a:p>
          <a:p>
            <a:pPr indent="-342900"/>
            <a:endParaRPr lang="ru-RU" dirty="0">
              <a:solidFill>
                <a:schemeClr val="tx2"/>
              </a:solidFill>
            </a:endParaRPr>
          </a:p>
          <a:p>
            <a:pPr indent="-342900"/>
            <a:endParaRPr lang="ru-RU" dirty="0" smtClean="0">
              <a:solidFill>
                <a:schemeClr val="tx2"/>
              </a:solidFill>
            </a:endParaRPr>
          </a:p>
          <a:p>
            <a:pPr indent="-342900"/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95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+mn-lt"/>
              </a:rPr>
              <a:t>1000-летние образцы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683568" y="1203598"/>
            <a:ext cx="7474024" cy="3460874"/>
          </a:xfrm>
        </p:spPr>
        <p:txBody>
          <a:bodyPr>
            <a:noAutofit/>
          </a:bodyPr>
          <a:lstStyle/>
          <a:p>
            <a:endParaRPr lang="ru-RU" sz="2800" b="1" dirty="0" smtClean="0">
              <a:solidFill>
                <a:srgbClr val="00B050"/>
              </a:solidFill>
            </a:endParaRPr>
          </a:p>
          <a:p>
            <a:endParaRPr lang="ru-RU" sz="2800" b="1" dirty="0" smtClean="0">
              <a:solidFill>
                <a:srgbClr val="00B050"/>
              </a:solidFill>
            </a:endParaRPr>
          </a:p>
          <a:p>
            <a:r>
              <a:rPr lang="ru-RU" sz="2800" b="1" dirty="0" err="1" smtClean="0">
                <a:solidFill>
                  <a:srgbClr val="00B050"/>
                </a:solidFill>
              </a:rPr>
              <a:t>Донат</a:t>
            </a:r>
            <a:r>
              <a:rPr lang="ru-RU" sz="2800" dirty="0"/>
              <a:t> (III—IV века</a:t>
            </a:r>
            <a:r>
              <a:rPr lang="ru-RU" sz="2800" dirty="0" smtClean="0"/>
              <a:t>) </a:t>
            </a:r>
            <a:r>
              <a:rPr lang="ru-RU" sz="2800" dirty="0"/>
              <a:t> </a:t>
            </a:r>
            <a:endParaRPr lang="ru-RU" sz="2800" dirty="0" smtClean="0"/>
          </a:p>
          <a:p>
            <a:r>
              <a:rPr lang="ru-RU" sz="2800" b="1" dirty="0" err="1" smtClean="0">
                <a:solidFill>
                  <a:srgbClr val="00B050"/>
                </a:solidFill>
              </a:rPr>
              <a:t>Присциан</a:t>
            </a:r>
            <a:r>
              <a:rPr lang="ru-RU" sz="2800" dirty="0"/>
              <a:t> (VI век</a:t>
            </a:r>
            <a:r>
              <a:rPr lang="ru-RU" sz="2800" dirty="0" smtClean="0"/>
              <a:t>). </a:t>
            </a:r>
          </a:p>
          <a:p>
            <a:pPr indent="-342900"/>
            <a:endParaRPr lang="ru-RU" sz="2800" dirty="0" smtClean="0"/>
          </a:p>
          <a:p>
            <a:pPr indent="-342900"/>
            <a:endParaRPr lang="ru-RU" sz="2800" dirty="0" smtClean="0"/>
          </a:p>
          <a:p>
            <a:pPr indent="-342900"/>
            <a:endParaRPr lang="ru-RU" sz="2800" dirty="0" smtClean="0"/>
          </a:p>
          <a:p>
            <a:pPr marL="0" indent="0">
              <a:buNone/>
            </a:pPr>
            <a:endParaRPr lang="ru-RU" dirty="0" smtClean="0">
              <a:solidFill>
                <a:schemeClr val="tx2"/>
              </a:solidFill>
            </a:endParaRPr>
          </a:p>
          <a:p>
            <a:pPr indent="-342900"/>
            <a:endParaRPr lang="ru-RU" dirty="0">
              <a:solidFill>
                <a:schemeClr val="tx2"/>
              </a:solidFill>
            </a:endParaRPr>
          </a:p>
          <a:p>
            <a:pPr indent="-342900"/>
            <a:endParaRPr lang="ru-RU" dirty="0" smtClean="0">
              <a:solidFill>
                <a:schemeClr val="tx2"/>
              </a:solidFill>
            </a:endParaRPr>
          </a:p>
          <a:p>
            <a:pPr indent="-342900"/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08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AE" sz="7200" dirty="0">
                <a:solidFill>
                  <a:srgbClr val="FF0000"/>
                </a:solidFill>
                <a:latin typeface="+mn-lt"/>
              </a:rPr>
              <a:t>الكتاب</a:t>
            </a:r>
            <a:endParaRPr lang="ru-RU" sz="7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323528" y="1203598"/>
            <a:ext cx="7834064" cy="346087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dirty="0" smtClean="0">
                <a:solidFill>
                  <a:srgbClr val="00B050"/>
                </a:solidFill>
              </a:rPr>
              <a:t>Аль-</a:t>
            </a:r>
            <a:r>
              <a:rPr lang="ru-RU" sz="3200" dirty="0" err="1" smtClean="0">
                <a:solidFill>
                  <a:srgbClr val="00B050"/>
                </a:solidFill>
              </a:rPr>
              <a:t>Китаб</a:t>
            </a:r>
            <a:r>
              <a:rPr lang="ru-RU" sz="3200" dirty="0" smtClean="0">
                <a:solidFill>
                  <a:srgbClr val="00B05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vi-VN" sz="3200" dirty="0"/>
              <a:t>А</a:t>
            </a:r>
            <a:r>
              <a:rPr lang="ru-RU" sz="3200" dirty="0" err="1"/>
              <a:t>бу</a:t>
            </a:r>
            <a:r>
              <a:rPr lang="vi-VN" sz="3200" dirty="0"/>
              <a:t> Бишр</a:t>
            </a:r>
            <a:r>
              <a:rPr lang="ru-RU" sz="3200" dirty="0"/>
              <a:t>а</a:t>
            </a:r>
            <a:r>
              <a:rPr lang="vi-VN" sz="3200" dirty="0"/>
              <a:t> Амр</a:t>
            </a:r>
            <a:r>
              <a:rPr lang="ru-RU" sz="3200" dirty="0"/>
              <a:t>и</a:t>
            </a:r>
            <a:r>
              <a:rPr lang="vi-VN" sz="3200" dirty="0"/>
              <a:t> ибн Ус</a:t>
            </a:r>
            <a:r>
              <a:rPr lang="ru-RU" sz="3200" dirty="0" err="1"/>
              <a:t>мана</a:t>
            </a:r>
            <a:r>
              <a:rPr lang="vi-VN" sz="3200" dirty="0"/>
              <a:t> аль-Ба</a:t>
            </a:r>
            <a:r>
              <a:rPr lang="ru-RU" sz="3200" dirty="0"/>
              <a:t>сри,</a:t>
            </a:r>
            <a:r>
              <a:rPr lang="vi-VN" sz="3200" dirty="0"/>
              <a:t> </a:t>
            </a:r>
            <a:r>
              <a:rPr lang="vi-VN" sz="3200" dirty="0" smtClean="0">
                <a:solidFill>
                  <a:srgbClr val="FF0000"/>
                </a:solidFill>
              </a:rPr>
              <a:t>Сиба</a:t>
            </a:r>
            <a:r>
              <a:rPr lang="ru-RU" sz="3200" dirty="0" smtClean="0">
                <a:solidFill>
                  <a:srgbClr val="FF0000"/>
                </a:solidFill>
              </a:rPr>
              <a:t>вей</a:t>
            </a:r>
            <a:r>
              <a:rPr lang="vi-VN" sz="3200" dirty="0" smtClean="0">
                <a:solidFill>
                  <a:srgbClr val="FF0000"/>
                </a:solidFill>
              </a:rPr>
              <a:t>хи</a:t>
            </a:r>
            <a:r>
              <a:rPr lang="vi-VN" sz="3200" dirty="0"/>
              <a:t> (</a:t>
            </a:r>
            <a:r>
              <a:rPr lang="ar-AE" sz="5400" dirty="0">
                <a:solidFill>
                  <a:srgbClr val="FF0000"/>
                </a:solidFill>
              </a:rPr>
              <a:t>سيبويه</a:t>
            </a:r>
            <a:r>
              <a:rPr lang="ar-AE" sz="3200" dirty="0"/>
              <a:t>‎‎</a:t>
            </a:r>
            <a:r>
              <a:rPr lang="ru-RU" sz="3200" dirty="0"/>
              <a:t>)</a:t>
            </a:r>
            <a:endParaRPr lang="ru-RU" sz="3200" dirty="0">
              <a:hlinkClick r:id="rId2"/>
            </a:endParaRPr>
          </a:p>
          <a:p>
            <a:pPr marL="0" indent="0">
              <a:buNone/>
            </a:pPr>
            <a:endParaRPr lang="ru-RU" sz="2800" dirty="0">
              <a:hlinkClick r:id="rId2"/>
            </a:endParaRPr>
          </a:p>
          <a:p>
            <a:pPr marL="0" indent="0" algn="ctr">
              <a:buNone/>
            </a:pPr>
            <a:r>
              <a:rPr lang="en-US" sz="2000" dirty="0">
                <a:hlinkClick r:id="rId3"/>
              </a:rPr>
              <a:t>http://sydney.edu.au/arts/research_projects/sibawiki/homepage</a:t>
            </a:r>
            <a:r>
              <a:rPr lang="en-US" sz="2000" dirty="0" smtClean="0">
                <a:hlinkClick r:id="rId3"/>
              </a:rPr>
              <a:t>/</a:t>
            </a:r>
            <a:r>
              <a:rPr lang="ru-RU" sz="2000" dirty="0" smtClean="0"/>
              <a:t> </a:t>
            </a:r>
          </a:p>
          <a:p>
            <a:pPr marL="0" indent="0">
              <a:buNone/>
            </a:pPr>
            <a:endParaRPr lang="ru-RU" dirty="0" smtClean="0">
              <a:solidFill>
                <a:schemeClr val="tx2"/>
              </a:solidFill>
            </a:endParaRPr>
          </a:p>
          <a:p>
            <a:pPr indent="-342900"/>
            <a:endParaRPr lang="ru-RU" dirty="0">
              <a:solidFill>
                <a:schemeClr val="tx2"/>
              </a:solidFill>
            </a:endParaRPr>
          </a:p>
          <a:p>
            <a:pPr indent="-342900"/>
            <a:endParaRPr lang="ru-RU" dirty="0" smtClean="0">
              <a:solidFill>
                <a:schemeClr val="tx2"/>
              </a:solidFill>
            </a:endParaRPr>
          </a:p>
          <a:p>
            <a:pPr indent="-342900"/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68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+mn-lt"/>
              </a:rPr>
              <a:t>Восхождение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683568" y="1203598"/>
            <a:ext cx="7474024" cy="3460874"/>
          </a:xfrm>
        </p:spPr>
        <p:txBody>
          <a:bodyPr>
            <a:noAutofit/>
          </a:bodyPr>
          <a:lstStyle/>
          <a:p>
            <a:r>
              <a:rPr lang="ru-RU" sz="2800" dirty="0"/>
              <a:t>13-14 века - школа </a:t>
            </a:r>
            <a:r>
              <a:rPr lang="ru-RU" sz="2800" dirty="0" err="1"/>
              <a:t>модистов</a:t>
            </a:r>
            <a:r>
              <a:rPr lang="ru-RU" sz="2800" dirty="0"/>
              <a:t>. </a:t>
            </a:r>
            <a:r>
              <a:rPr lang="ru-RU" sz="2800" dirty="0">
                <a:solidFill>
                  <a:srgbClr val="00B050"/>
                </a:solidFill>
              </a:rPr>
              <a:t>Томас Эрфуртский</a:t>
            </a:r>
            <a:r>
              <a:rPr lang="ru-RU" sz="2800" dirty="0"/>
              <a:t>.</a:t>
            </a:r>
          </a:p>
          <a:p>
            <a:r>
              <a:rPr lang="ru-RU" sz="2800" dirty="0" smtClean="0"/>
              <a:t>16 </a:t>
            </a:r>
            <a:r>
              <a:rPr lang="ru-RU" sz="2800" dirty="0"/>
              <a:t>век </a:t>
            </a:r>
            <a:r>
              <a:rPr lang="ru-RU" sz="2800" dirty="0">
                <a:solidFill>
                  <a:srgbClr val="00B050"/>
                </a:solidFill>
              </a:rPr>
              <a:t>Пьер де ла Раме</a:t>
            </a:r>
            <a:r>
              <a:rPr lang="ru-RU" sz="2800" dirty="0"/>
              <a:t> (</a:t>
            </a:r>
            <a:r>
              <a:rPr lang="ru-RU" sz="2800" dirty="0" err="1"/>
              <a:t>Рамус</a:t>
            </a:r>
            <a:r>
              <a:rPr lang="ru-RU" sz="2800" dirty="0" smtClean="0"/>
              <a:t>), понятийный аппарат </a:t>
            </a:r>
            <a:r>
              <a:rPr lang="ru-RU" sz="2800" dirty="0"/>
              <a:t>и </a:t>
            </a:r>
            <a:r>
              <a:rPr lang="ru-RU" sz="2800" dirty="0" smtClean="0"/>
              <a:t>терминология </a:t>
            </a:r>
            <a:r>
              <a:rPr lang="ru-RU" sz="2800" dirty="0"/>
              <a:t>синтаксиса.</a:t>
            </a:r>
          </a:p>
          <a:p>
            <a:r>
              <a:rPr lang="ru-RU" sz="2800" dirty="0" smtClean="0"/>
              <a:t>17 </a:t>
            </a:r>
            <a:r>
              <a:rPr lang="ru-RU" sz="2800" dirty="0"/>
              <a:t>век - грамматика Пор-Рояля (</a:t>
            </a:r>
            <a:r>
              <a:rPr lang="ru-RU" sz="2800" dirty="0">
                <a:solidFill>
                  <a:srgbClr val="00B050"/>
                </a:solidFill>
              </a:rPr>
              <a:t>Антуан </a:t>
            </a:r>
            <a:r>
              <a:rPr lang="ru-RU" sz="2800" dirty="0" err="1">
                <a:solidFill>
                  <a:srgbClr val="00B050"/>
                </a:solidFill>
              </a:rPr>
              <a:t>Арно</a:t>
            </a:r>
            <a:r>
              <a:rPr lang="ru-RU" sz="2800" dirty="0">
                <a:solidFill>
                  <a:srgbClr val="00B050"/>
                </a:solidFill>
              </a:rPr>
              <a:t> </a:t>
            </a:r>
            <a:r>
              <a:rPr lang="ru-RU" sz="2800" dirty="0"/>
              <a:t>и </a:t>
            </a:r>
            <a:r>
              <a:rPr lang="ru-RU" sz="2800" dirty="0">
                <a:solidFill>
                  <a:srgbClr val="00B050"/>
                </a:solidFill>
              </a:rPr>
              <a:t>Клод </a:t>
            </a:r>
            <a:r>
              <a:rPr lang="ru-RU" sz="2800" dirty="0" err="1">
                <a:solidFill>
                  <a:srgbClr val="00B050"/>
                </a:solidFill>
              </a:rPr>
              <a:t>Лансло</a:t>
            </a:r>
            <a:r>
              <a:rPr lang="ru-RU" sz="2800" dirty="0" smtClean="0"/>
              <a:t>).</a:t>
            </a:r>
            <a:endParaRPr lang="ru-RU" sz="2800" dirty="0"/>
          </a:p>
          <a:p>
            <a:r>
              <a:rPr lang="ru-RU" sz="2800" dirty="0" smtClean="0"/>
              <a:t>18 </a:t>
            </a:r>
            <a:r>
              <a:rPr lang="ru-RU" sz="2800" dirty="0"/>
              <a:t>век </a:t>
            </a:r>
            <a:r>
              <a:rPr lang="ru-RU" sz="2800" dirty="0" err="1">
                <a:solidFill>
                  <a:srgbClr val="00B050"/>
                </a:solidFill>
              </a:rPr>
              <a:t>Этьен</a:t>
            </a:r>
            <a:r>
              <a:rPr lang="ru-RU" sz="2800" dirty="0">
                <a:solidFill>
                  <a:srgbClr val="00B050"/>
                </a:solidFill>
              </a:rPr>
              <a:t> </a:t>
            </a:r>
            <a:r>
              <a:rPr lang="ru-RU" sz="2800" dirty="0" err="1">
                <a:solidFill>
                  <a:srgbClr val="00B050"/>
                </a:solidFill>
              </a:rPr>
              <a:t>Бонно</a:t>
            </a:r>
            <a:r>
              <a:rPr lang="ru-RU" sz="2800" dirty="0">
                <a:solidFill>
                  <a:srgbClr val="00B050"/>
                </a:solidFill>
              </a:rPr>
              <a:t> де </a:t>
            </a:r>
            <a:r>
              <a:rPr lang="ru-RU" sz="2800" dirty="0" err="1" smtClean="0">
                <a:solidFill>
                  <a:srgbClr val="00B050"/>
                </a:solidFill>
              </a:rPr>
              <a:t>Кондильяк</a:t>
            </a:r>
            <a:endParaRPr lang="ru-RU" sz="28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tx2"/>
              </a:solidFill>
            </a:endParaRPr>
          </a:p>
          <a:p>
            <a:pPr indent="-342900"/>
            <a:endParaRPr lang="ru-RU" dirty="0">
              <a:solidFill>
                <a:schemeClr val="tx2"/>
              </a:solidFill>
            </a:endParaRPr>
          </a:p>
          <a:p>
            <a:pPr indent="-342900"/>
            <a:endParaRPr lang="ru-RU" dirty="0" smtClean="0">
              <a:solidFill>
                <a:schemeClr val="tx2"/>
              </a:solidFill>
            </a:endParaRPr>
          </a:p>
          <a:p>
            <a:pPr indent="-342900"/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17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+mn-lt"/>
              </a:rPr>
              <a:t>Новое время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683568" y="1203598"/>
            <a:ext cx="7474024" cy="3460874"/>
          </a:xfrm>
        </p:spPr>
        <p:txBody>
          <a:bodyPr>
            <a:noAutofit/>
          </a:bodyPr>
          <a:lstStyle/>
          <a:p>
            <a:r>
              <a:rPr lang="ru-RU" sz="2800" dirty="0"/>
              <a:t>В 1819 печатается первый том «Немецкой грамматики» </a:t>
            </a:r>
            <a:r>
              <a:rPr lang="ru-RU" sz="2800" b="1" dirty="0">
                <a:solidFill>
                  <a:srgbClr val="00B050"/>
                </a:solidFill>
              </a:rPr>
              <a:t>Якоба </a:t>
            </a:r>
            <a:r>
              <a:rPr lang="ru-RU" sz="2800" b="1" dirty="0" err="1">
                <a:solidFill>
                  <a:srgbClr val="00B050"/>
                </a:solidFill>
              </a:rPr>
              <a:t>Гримма</a:t>
            </a:r>
            <a:r>
              <a:rPr lang="ru-RU" sz="2800" dirty="0"/>
              <a:t> (1785—1863). </a:t>
            </a:r>
            <a:endParaRPr lang="ru-RU" sz="2800" dirty="0" smtClean="0"/>
          </a:p>
          <a:p>
            <a:r>
              <a:rPr lang="ru-RU" sz="2800" dirty="0" smtClean="0"/>
              <a:t>В </a:t>
            </a:r>
            <a:r>
              <a:rPr lang="ru-RU" sz="2800" dirty="0"/>
              <a:t>1820 году выходит  «Рассуждение о славянском языке» </a:t>
            </a:r>
            <a:r>
              <a:rPr lang="ru-RU" sz="2800" b="1" dirty="0">
                <a:solidFill>
                  <a:srgbClr val="00B050"/>
                </a:solidFill>
              </a:rPr>
              <a:t>Александра Христофоровича Востокова</a:t>
            </a:r>
            <a:r>
              <a:rPr lang="ru-RU" sz="2800" b="1" dirty="0"/>
              <a:t> </a:t>
            </a:r>
            <a:r>
              <a:rPr lang="ru-RU" sz="2800" dirty="0"/>
              <a:t>(1781-1864). </a:t>
            </a:r>
            <a:endParaRPr lang="ru-RU" sz="2800" dirty="0" smtClean="0"/>
          </a:p>
          <a:p>
            <a:r>
              <a:rPr lang="ru-RU" sz="2800" dirty="0" smtClean="0"/>
              <a:t>В </a:t>
            </a:r>
            <a:r>
              <a:rPr lang="ru-RU" sz="2800" dirty="0"/>
              <a:t>этих сочинениях впервые формировался сравнительно-исторический метод.</a:t>
            </a:r>
            <a:endParaRPr lang="ru-RU" dirty="0" smtClean="0">
              <a:solidFill>
                <a:schemeClr val="tx2"/>
              </a:solidFill>
            </a:endParaRPr>
          </a:p>
          <a:p>
            <a:pPr indent="-342900"/>
            <a:endParaRPr lang="ru-RU" dirty="0">
              <a:solidFill>
                <a:schemeClr val="tx2"/>
              </a:solidFill>
            </a:endParaRPr>
          </a:p>
          <a:p>
            <a:pPr indent="-342900"/>
            <a:endParaRPr lang="ru-RU" dirty="0" smtClean="0">
              <a:solidFill>
                <a:schemeClr val="tx2"/>
              </a:solidFill>
            </a:endParaRPr>
          </a:p>
          <a:p>
            <a:pPr indent="-342900"/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6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+mn-lt"/>
              </a:rPr>
              <a:t>Вершина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683568" y="1203598"/>
            <a:ext cx="7474024" cy="3460874"/>
          </a:xfrm>
        </p:spPr>
        <p:txBody>
          <a:bodyPr>
            <a:noAutofit/>
          </a:bodyPr>
          <a:lstStyle/>
          <a:p>
            <a:pPr indent="-342900"/>
            <a:endParaRPr lang="ru-RU" dirty="0">
              <a:solidFill>
                <a:schemeClr val="tx2"/>
              </a:solidFill>
            </a:endParaRPr>
          </a:p>
          <a:p>
            <a:pPr indent="-342900"/>
            <a:endParaRPr lang="ru-RU" dirty="0" smtClean="0">
              <a:solidFill>
                <a:schemeClr val="tx2"/>
              </a:solidFill>
            </a:endParaRPr>
          </a:p>
          <a:p>
            <a:pPr indent="-342900"/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59582"/>
            <a:ext cx="2912983" cy="34563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35896" y="1059582"/>
            <a:ext cx="475252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 smtClean="0">
              <a:solidFill>
                <a:srgbClr val="00B050"/>
              </a:solidFill>
            </a:endParaRPr>
          </a:p>
          <a:p>
            <a:r>
              <a:rPr lang="ru-RU" sz="2800" b="1" dirty="0" smtClean="0">
                <a:solidFill>
                  <a:srgbClr val="00B050"/>
                </a:solidFill>
              </a:rPr>
              <a:t>Вильгельм фон Гумбольдт</a:t>
            </a:r>
          </a:p>
          <a:p>
            <a:r>
              <a:rPr lang="ru-RU" sz="2800" dirty="0" smtClean="0"/>
              <a:t>(</a:t>
            </a:r>
            <a:r>
              <a:rPr lang="ru-RU" sz="2800" dirty="0"/>
              <a:t>1767—1835</a:t>
            </a:r>
            <a:r>
              <a:rPr lang="ru-RU" sz="2800" dirty="0" smtClean="0"/>
              <a:t>)</a:t>
            </a:r>
          </a:p>
          <a:p>
            <a:endParaRPr lang="ru-RU" sz="2800" dirty="0"/>
          </a:p>
          <a:p>
            <a:r>
              <a:rPr lang="ru-RU" sz="2800" dirty="0" smtClean="0">
                <a:solidFill>
                  <a:srgbClr val="7030A0"/>
                </a:solidFill>
              </a:rPr>
              <a:t>… язык </a:t>
            </a:r>
            <a:r>
              <a:rPr lang="ru-RU" sz="2800" dirty="0">
                <a:solidFill>
                  <a:srgbClr val="7030A0"/>
                </a:solidFill>
              </a:rPr>
              <a:t>- живой дух, в симбиозе с духовным человечеством и </a:t>
            </a:r>
            <a:r>
              <a:rPr lang="ru-RU" sz="2800" dirty="0" smtClean="0">
                <a:solidFill>
                  <a:srgbClr val="7030A0"/>
                </a:solidFill>
              </a:rPr>
              <a:t>человеком</a:t>
            </a:r>
            <a:r>
              <a:rPr lang="ru-RU" sz="2800" dirty="0" smtClean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327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+mn-lt"/>
              </a:rPr>
              <a:t>Ветер перемен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683568" y="1203598"/>
            <a:ext cx="7474024" cy="3460874"/>
          </a:xfrm>
        </p:spPr>
        <p:txBody>
          <a:bodyPr>
            <a:noAutofit/>
          </a:bodyPr>
          <a:lstStyle/>
          <a:p>
            <a:pPr indent="-342900"/>
            <a:endParaRPr lang="ru-RU" dirty="0">
              <a:solidFill>
                <a:schemeClr val="tx2"/>
              </a:solidFill>
            </a:endParaRPr>
          </a:p>
          <a:p>
            <a:pPr indent="-342900"/>
            <a:endParaRPr lang="ru-RU" dirty="0" smtClean="0">
              <a:solidFill>
                <a:schemeClr val="tx2"/>
              </a:solidFill>
            </a:endParaRPr>
          </a:p>
          <a:p>
            <a:pPr indent="-342900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203598"/>
            <a:ext cx="47525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Август </a:t>
            </a:r>
            <a:r>
              <a:rPr lang="ru-RU" sz="2800" b="1" dirty="0" err="1">
                <a:solidFill>
                  <a:srgbClr val="00B050"/>
                </a:solidFill>
              </a:rPr>
              <a:t>Шлейхер</a:t>
            </a:r>
            <a:r>
              <a:rPr lang="ru-RU" sz="2800" dirty="0"/>
              <a:t> (1821-1868)</a:t>
            </a:r>
            <a:endParaRPr lang="ru-RU" sz="2800" dirty="0" smtClean="0"/>
          </a:p>
          <a:p>
            <a:r>
              <a:rPr lang="ru-RU" sz="2800" dirty="0"/>
              <a:t>большой любитель ботаники, ученый и </a:t>
            </a:r>
            <a:r>
              <a:rPr lang="ru-RU" sz="2800" dirty="0" smtClean="0"/>
              <a:t>практик-садовод, поклонник Дарвина</a:t>
            </a:r>
            <a:endParaRPr lang="ru-RU" sz="2800" dirty="0"/>
          </a:p>
          <a:p>
            <a:endParaRPr lang="ru-RU" sz="2800" dirty="0"/>
          </a:p>
          <a:p>
            <a:r>
              <a:rPr lang="ru-RU" sz="2800" dirty="0">
                <a:solidFill>
                  <a:srgbClr val="7030A0"/>
                </a:solidFill>
              </a:rPr>
              <a:t>Язык есть организм природы</a:t>
            </a:r>
            <a:r>
              <a:rPr lang="ru-RU" sz="2800" dirty="0" smtClean="0"/>
              <a:t>.</a:t>
            </a:r>
          </a:p>
          <a:p>
            <a:endParaRPr lang="ru-RU" sz="2800" dirty="0"/>
          </a:p>
          <a:p>
            <a:r>
              <a:rPr lang="ru-RU" sz="2800" dirty="0" smtClean="0"/>
              <a:t>Басня «Овца и кони»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616" y="1203598"/>
            <a:ext cx="2855507" cy="338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74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+mn-lt"/>
              </a:rPr>
              <a:t>Язык есть организм природы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683568" y="1203598"/>
            <a:ext cx="7474024" cy="3460874"/>
          </a:xfrm>
        </p:spPr>
        <p:txBody>
          <a:bodyPr>
            <a:noAutofit/>
          </a:bodyPr>
          <a:lstStyle/>
          <a:p>
            <a:pPr indent="-342900"/>
            <a:endParaRPr lang="ru-RU" dirty="0">
              <a:solidFill>
                <a:schemeClr val="tx2"/>
              </a:solidFill>
            </a:endParaRPr>
          </a:p>
          <a:p>
            <a:pPr indent="-342900"/>
            <a:endParaRPr lang="ru-RU" dirty="0" smtClean="0">
              <a:solidFill>
                <a:schemeClr val="tx2"/>
              </a:solidFill>
            </a:endParaRPr>
          </a:p>
          <a:p>
            <a:pPr indent="-342900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203598"/>
            <a:ext cx="78488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Языкознание - естественная наука, язык такой </a:t>
            </a:r>
            <a:r>
              <a:rPr lang="ru-RU" sz="2800" dirty="0"/>
              <a:t>же </a:t>
            </a:r>
            <a:r>
              <a:rPr lang="ru-RU" sz="2800" dirty="0" smtClean="0"/>
              <a:t>организм, как растение </a:t>
            </a:r>
            <a:r>
              <a:rPr lang="ru-RU" sz="2800" dirty="0"/>
              <a:t>или </a:t>
            </a:r>
            <a:r>
              <a:rPr lang="ru-RU" sz="2800" dirty="0" smtClean="0"/>
              <a:t>животное…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Язык подчиняется теории </a:t>
            </a:r>
            <a:r>
              <a:rPr lang="ru-RU" sz="2800" dirty="0"/>
              <a:t>происхождения видов Дарвина </a:t>
            </a:r>
            <a:r>
              <a:rPr lang="ru-RU" sz="2800" dirty="0" smtClean="0"/>
              <a:t>(</a:t>
            </a:r>
            <a:r>
              <a:rPr lang="ru-RU" sz="2800" dirty="0"/>
              <a:t>языковые «семьи», генеалогическое «древо</a:t>
            </a:r>
            <a:r>
              <a:rPr lang="ru-RU" sz="2800" dirty="0" smtClean="0"/>
              <a:t>»)…</a:t>
            </a:r>
          </a:p>
          <a:p>
            <a:endParaRPr lang="ru-RU" sz="2800" dirty="0" smtClean="0"/>
          </a:p>
          <a:p>
            <a:r>
              <a:rPr lang="ru-RU" sz="2800" dirty="0" smtClean="0"/>
              <a:t>Догматизм</a:t>
            </a:r>
            <a:r>
              <a:rPr lang="ru-RU" sz="2800" dirty="0"/>
              <a:t>, </a:t>
            </a:r>
            <a:r>
              <a:rPr lang="ru-RU" sz="2800" dirty="0" smtClean="0"/>
              <a:t>механичность </a:t>
            </a:r>
            <a:r>
              <a:rPr lang="ru-RU" sz="2800" dirty="0"/>
              <a:t>и </a:t>
            </a:r>
            <a:r>
              <a:rPr lang="ru-RU" sz="2800" dirty="0" smtClean="0"/>
              <a:t>педантизм… деревянные рубрики..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9967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+mn-lt"/>
              </a:rPr>
              <a:t>«Ученый спор»</a:t>
            </a:r>
            <a:endParaRPr lang="ru-RU" sz="4000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395536" y="1131590"/>
            <a:ext cx="7681664" cy="367240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ru-RU" sz="3200" dirty="0" smtClean="0"/>
          </a:p>
          <a:p>
            <a:pPr marL="114300" indent="0">
              <a:buNone/>
            </a:pPr>
            <a:endParaRPr lang="ru-RU" sz="3200" dirty="0" smtClean="0"/>
          </a:p>
          <a:p>
            <a:pPr marL="114300" indent="0">
              <a:buNone/>
            </a:pP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915566"/>
            <a:ext cx="75608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/>
              <a:t>древнеиндийская притча.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/>
              <a:t>версии в </a:t>
            </a:r>
            <a:r>
              <a:rPr lang="ru-RU" sz="3200" dirty="0" err="1"/>
              <a:t>джайнской</a:t>
            </a:r>
            <a:r>
              <a:rPr lang="ru-RU" sz="3200" dirty="0"/>
              <a:t>, буддистской, индуистской и </a:t>
            </a:r>
            <a:r>
              <a:rPr lang="ru-RU" sz="3200" dirty="0" err="1"/>
              <a:t>суфийской</a:t>
            </a:r>
            <a:r>
              <a:rPr lang="ru-RU" sz="3200" dirty="0"/>
              <a:t> культурах.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00B050"/>
                </a:solidFill>
              </a:rPr>
              <a:t>Джон </a:t>
            </a:r>
            <a:r>
              <a:rPr lang="ru-RU" sz="3200" dirty="0">
                <a:solidFill>
                  <a:srgbClr val="00B050"/>
                </a:solidFill>
              </a:rPr>
              <a:t>Годфри Сакс </a:t>
            </a:r>
            <a:r>
              <a:rPr lang="ru-RU" sz="3200" dirty="0"/>
              <a:t>(1816—1887) облёк притчу в стихотворную </a:t>
            </a:r>
            <a:r>
              <a:rPr lang="ru-RU" sz="3200" dirty="0" smtClean="0"/>
              <a:t>форму.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00B050"/>
                </a:solidFill>
              </a:rPr>
              <a:t>С.Я. Маршак</a:t>
            </a:r>
            <a:r>
              <a:rPr lang="ru-RU" sz="3200" dirty="0" smtClean="0"/>
              <a:t>, под названием «Учёный </a:t>
            </a:r>
            <a:r>
              <a:rPr lang="ru-RU" sz="3200" dirty="0"/>
              <a:t>спор» </a:t>
            </a:r>
            <a:r>
              <a:rPr lang="ru-RU" sz="3200" dirty="0" smtClean="0"/>
              <a:t>перевел на русский язык (1940).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80061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+mn-lt"/>
              </a:rPr>
              <a:t>Живой и мертвый язык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683568" y="1203598"/>
            <a:ext cx="7474024" cy="3460874"/>
          </a:xfrm>
        </p:spPr>
        <p:txBody>
          <a:bodyPr>
            <a:noAutofit/>
          </a:bodyPr>
          <a:lstStyle/>
          <a:p>
            <a:pPr indent="-342900"/>
            <a:endParaRPr lang="ru-RU" dirty="0">
              <a:solidFill>
                <a:schemeClr val="tx2"/>
              </a:solidFill>
            </a:endParaRPr>
          </a:p>
          <a:p>
            <a:pPr indent="-342900"/>
            <a:endParaRPr lang="ru-RU" dirty="0" smtClean="0">
              <a:solidFill>
                <a:schemeClr val="tx2"/>
              </a:solidFill>
            </a:endParaRPr>
          </a:p>
          <a:p>
            <a:pPr indent="-342900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203598"/>
            <a:ext cx="78488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Вместе </a:t>
            </a:r>
            <a:r>
              <a:rPr lang="ru-RU" sz="2800" dirty="0"/>
              <a:t>с </a:t>
            </a:r>
            <a:r>
              <a:rPr lang="ru-RU" sz="2800" dirty="0" smtClean="0"/>
              <a:t>флексией, </a:t>
            </a:r>
            <a:r>
              <a:rPr lang="ru-RU" sz="2800" dirty="0"/>
              <a:t>языки утрачивают богатство форм и способность к развитию; </a:t>
            </a:r>
            <a:endParaRPr lang="ru-RU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"</a:t>
            </a:r>
            <a:r>
              <a:rPr lang="ru-RU" sz="2800" dirty="0"/>
              <a:t>историческое время" </a:t>
            </a:r>
            <a:r>
              <a:rPr lang="ru-RU" sz="2800" dirty="0" smtClean="0"/>
              <a:t>(после </a:t>
            </a:r>
            <a:r>
              <a:rPr lang="ru-RU" sz="2800" dirty="0"/>
              <a:t>начала письма) — это период распада языка, </a:t>
            </a:r>
            <a:endParaRPr lang="ru-RU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история </a:t>
            </a:r>
            <a:r>
              <a:rPr lang="ru-RU" sz="2800" dirty="0"/>
              <a:t>— враг </a:t>
            </a:r>
            <a:r>
              <a:rPr lang="ru-RU" sz="2800" dirty="0" smtClean="0"/>
              <a:t>языка.</a:t>
            </a:r>
          </a:p>
          <a:p>
            <a:pPr marL="457200" indent="-457200">
              <a:buFont typeface="Arial" pitchFamily="34" charset="0"/>
              <a:buChar char="•"/>
            </a:pPr>
            <a:endParaRPr lang="ru-RU" sz="2800" dirty="0" smtClean="0"/>
          </a:p>
          <a:p>
            <a:pPr algn="r"/>
            <a:r>
              <a:rPr lang="en-US" sz="2800" dirty="0" smtClean="0">
                <a:solidFill>
                  <a:srgbClr val="00B050"/>
                </a:solidFill>
              </a:rPr>
              <a:t>August </a:t>
            </a:r>
            <a:r>
              <a:rPr lang="en-US" sz="2800" dirty="0">
                <a:solidFill>
                  <a:srgbClr val="00B050"/>
                </a:solidFill>
              </a:rPr>
              <a:t>Schleicher</a:t>
            </a:r>
            <a:endParaRPr lang="ru-RU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97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395536" y="1131590"/>
            <a:ext cx="7681664" cy="3672408"/>
          </a:xfrm>
        </p:spPr>
        <p:txBody>
          <a:bodyPr>
            <a:normAutofit/>
          </a:bodyPr>
          <a:lstStyle/>
          <a:p>
            <a:endParaRPr lang="ru-RU" sz="2800" dirty="0"/>
          </a:p>
          <a:p>
            <a:endParaRPr lang="ru-RU" sz="2800" dirty="0" smtClean="0"/>
          </a:p>
          <a:p>
            <a:endParaRPr lang="ru-RU" sz="2800" dirty="0" smtClean="0"/>
          </a:p>
        </p:txBody>
      </p:sp>
      <p:pic>
        <p:nvPicPr>
          <p:cNvPr id="6146" name="Picture 2" descr="C:\Users\kmp\Desktop\avstral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83518"/>
            <a:ext cx="7466979" cy="399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89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395536" y="1131590"/>
            <a:ext cx="7681664" cy="3672408"/>
          </a:xfrm>
        </p:spPr>
        <p:txBody>
          <a:bodyPr>
            <a:normAutofit/>
          </a:bodyPr>
          <a:lstStyle/>
          <a:p>
            <a:endParaRPr lang="ru-RU" sz="2800" dirty="0"/>
          </a:p>
          <a:p>
            <a:endParaRPr lang="ru-RU" sz="2800" dirty="0" smtClean="0"/>
          </a:p>
          <a:p>
            <a:endParaRPr lang="ru-RU" sz="2800" dirty="0" smtClean="0"/>
          </a:p>
        </p:txBody>
      </p:sp>
      <p:pic>
        <p:nvPicPr>
          <p:cNvPr id="7170" name="Picture 2" descr="C:\Users\kmp\Desktop\harves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11510"/>
            <a:ext cx="7091263" cy="417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8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395536" y="1131590"/>
            <a:ext cx="7681664" cy="3672408"/>
          </a:xfrm>
        </p:spPr>
        <p:txBody>
          <a:bodyPr>
            <a:normAutofit/>
          </a:bodyPr>
          <a:lstStyle/>
          <a:p>
            <a:endParaRPr lang="ru-RU" sz="2800" dirty="0"/>
          </a:p>
          <a:p>
            <a:endParaRPr lang="ru-RU" sz="2800" dirty="0" smtClean="0"/>
          </a:p>
          <a:p>
            <a:endParaRPr lang="ru-RU" sz="2800" dirty="0" smtClean="0"/>
          </a:p>
        </p:txBody>
      </p:sp>
      <p:pic>
        <p:nvPicPr>
          <p:cNvPr id="1026" name="Picture 2" descr="C:\Users\kmp\Desktop\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11508"/>
            <a:ext cx="5904656" cy="440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3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395536" y="1131590"/>
            <a:ext cx="7681664" cy="3672408"/>
          </a:xfrm>
        </p:spPr>
        <p:txBody>
          <a:bodyPr>
            <a:normAutofit/>
          </a:bodyPr>
          <a:lstStyle/>
          <a:p>
            <a:endParaRPr lang="ru-RU" sz="2800" dirty="0"/>
          </a:p>
          <a:p>
            <a:endParaRPr lang="ru-RU" sz="2800" dirty="0" smtClean="0"/>
          </a:p>
          <a:p>
            <a:endParaRPr lang="ru-RU" sz="2800" dirty="0" smtClean="0"/>
          </a:p>
        </p:txBody>
      </p:sp>
      <p:pic>
        <p:nvPicPr>
          <p:cNvPr id="4098" name="Picture 2" descr="C:\Users\kmp\Desktop\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82386"/>
            <a:ext cx="4743450" cy="503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20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395536" y="1131590"/>
            <a:ext cx="7681664" cy="3672408"/>
          </a:xfrm>
        </p:spPr>
        <p:txBody>
          <a:bodyPr>
            <a:normAutofit/>
          </a:bodyPr>
          <a:lstStyle/>
          <a:p>
            <a:endParaRPr lang="ru-RU" sz="2800" dirty="0"/>
          </a:p>
          <a:p>
            <a:endParaRPr lang="ru-RU" sz="2800" dirty="0" smtClean="0"/>
          </a:p>
          <a:p>
            <a:endParaRPr lang="ru-RU" sz="2800" dirty="0" smtClean="0"/>
          </a:p>
        </p:txBody>
      </p:sp>
      <p:pic>
        <p:nvPicPr>
          <p:cNvPr id="2050" name="Picture 2" descr="C:\Users\kmp\Desktop\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1480"/>
            <a:ext cx="6019428" cy="456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30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395536" y="1131590"/>
            <a:ext cx="7681664" cy="3672408"/>
          </a:xfrm>
        </p:spPr>
        <p:txBody>
          <a:bodyPr>
            <a:normAutofit/>
          </a:bodyPr>
          <a:lstStyle/>
          <a:p>
            <a:endParaRPr lang="ru-RU" sz="2800" dirty="0"/>
          </a:p>
          <a:p>
            <a:endParaRPr lang="ru-RU" sz="2800" dirty="0" smtClean="0"/>
          </a:p>
          <a:p>
            <a:endParaRPr lang="ru-RU" sz="2800" dirty="0" smtClean="0"/>
          </a:p>
        </p:txBody>
      </p:sp>
      <p:pic>
        <p:nvPicPr>
          <p:cNvPr id="3074" name="Picture 2" descr="C:\Users\kmp\Desktop\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5486"/>
            <a:ext cx="5909270" cy="473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1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395536" y="1131590"/>
            <a:ext cx="7681664" cy="3672408"/>
          </a:xfrm>
        </p:spPr>
        <p:txBody>
          <a:bodyPr>
            <a:normAutofit/>
          </a:bodyPr>
          <a:lstStyle/>
          <a:p>
            <a:endParaRPr lang="ru-RU" sz="2800" dirty="0"/>
          </a:p>
          <a:p>
            <a:endParaRPr lang="ru-RU" sz="2800" dirty="0" smtClean="0"/>
          </a:p>
          <a:p>
            <a:endParaRPr lang="ru-RU" sz="2800" dirty="0" smtClean="0"/>
          </a:p>
        </p:txBody>
      </p:sp>
      <p:pic>
        <p:nvPicPr>
          <p:cNvPr id="5122" name="Picture 2" descr="C:\Users\kmp\Desktop\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1100"/>
            <a:ext cx="3581746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kmp\Desktop\6f5f437884d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53062"/>
            <a:ext cx="3071944" cy="4720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27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+mn-lt"/>
              </a:rPr>
              <a:t>Василий Осипович Ключевский</a:t>
            </a:r>
            <a:endParaRPr lang="ru-RU" sz="4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467544" y="1059582"/>
            <a:ext cx="7609656" cy="3535040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ru-RU" dirty="0"/>
              <a:t>После 2З февраля 1889 г.</a:t>
            </a:r>
          </a:p>
          <a:p>
            <a:pPr marL="114300" indent="0">
              <a:buNone/>
            </a:pPr>
            <a:r>
              <a:rPr lang="ru-RU" dirty="0" smtClean="0"/>
              <a:t>Прежде </a:t>
            </a:r>
            <a:r>
              <a:rPr lang="ru-RU" dirty="0"/>
              <a:t>любили хорошее тело своей Оли, потому что оно Олино, ныне любят Олю, потому что у ней хорошее тело. </a:t>
            </a:r>
            <a:endParaRPr lang="ru-RU" dirty="0" smtClean="0"/>
          </a:p>
          <a:p>
            <a:pPr marL="114300" indent="0">
              <a:buNone/>
            </a:pPr>
            <a:r>
              <a:rPr lang="ru-RU" dirty="0"/>
              <a:t>Прежде в женщине видели живой источник счастья, для которого забывали физическое наслаждение, ныне видят в ней физиологический прибор для физического наслаждения, ради которого пренебрегают счастьем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098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+mn-lt"/>
              </a:rPr>
              <a:t>Роботизация села!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683568" y="1203598"/>
            <a:ext cx="7474024" cy="3460874"/>
          </a:xfrm>
        </p:spPr>
        <p:txBody>
          <a:bodyPr>
            <a:noAutofit/>
          </a:bodyPr>
          <a:lstStyle/>
          <a:p>
            <a:pPr indent="-342900"/>
            <a:endParaRPr lang="ru-RU" dirty="0">
              <a:solidFill>
                <a:schemeClr val="tx2"/>
              </a:solidFill>
            </a:endParaRPr>
          </a:p>
          <a:p>
            <a:pPr indent="-342900"/>
            <a:endParaRPr lang="ru-RU" dirty="0" smtClean="0">
              <a:solidFill>
                <a:schemeClr val="tx2"/>
              </a:solidFill>
            </a:endParaRPr>
          </a:p>
          <a:p>
            <a:pPr indent="-342900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203598"/>
            <a:ext cx="799288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24.04.2016 Министры сельского хозяйства </a:t>
            </a:r>
            <a:r>
              <a:rPr lang="ru-RU" sz="2800" dirty="0"/>
              <a:t>G7 обсудили </a:t>
            </a:r>
            <a:r>
              <a:rPr lang="ru-RU" sz="2800" dirty="0" smtClean="0"/>
              <a:t>его роботизацию.</a:t>
            </a:r>
          </a:p>
          <a:p>
            <a:endParaRPr lang="ru-RU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/>
              <a:t>В Японии </a:t>
            </a:r>
            <a:r>
              <a:rPr lang="ru-RU" sz="2800" dirty="0" smtClean="0"/>
              <a:t>программа  замены </a:t>
            </a:r>
            <a:r>
              <a:rPr lang="ru-RU" sz="2800" dirty="0"/>
              <a:t>выходящих на пенсию фермеров </a:t>
            </a:r>
            <a:r>
              <a:rPr lang="ru-RU" sz="2800" dirty="0" smtClean="0"/>
              <a:t>роботами (20 типов).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В помощь фермерам  роботизированные </a:t>
            </a:r>
            <a:r>
              <a:rPr lang="ru-RU" sz="2800" dirty="0"/>
              <a:t>рюкзаки </a:t>
            </a:r>
            <a:r>
              <a:rPr lang="ru-RU" sz="2800" dirty="0" err="1"/>
              <a:t>Kubota</a:t>
            </a:r>
            <a:r>
              <a:rPr lang="ru-RU" sz="2800" dirty="0"/>
              <a:t> </a:t>
            </a:r>
            <a:r>
              <a:rPr lang="ru-RU" sz="2800" dirty="0" smtClean="0"/>
              <a:t>с </a:t>
            </a:r>
            <a:r>
              <a:rPr lang="ru-RU" sz="2800" dirty="0"/>
              <a:t>элементами </a:t>
            </a:r>
            <a:r>
              <a:rPr lang="ru-RU" sz="2800" dirty="0" err="1"/>
              <a:t>экзоскелета</a:t>
            </a:r>
            <a:r>
              <a:rPr lang="ru-RU" sz="2800" dirty="0" smtClean="0"/>
              <a:t> </a:t>
            </a:r>
            <a:endParaRPr lang="ru-RU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37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+mn-lt"/>
              </a:rPr>
              <a:t>Два Александра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4644008" y="1131590"/>
            <a:ext cx="3433192" cy="3672408"/>
          </a:xfrm>
        </p:spPr>
        <p:txBody>
          <a:bodyPr>
            <a:normAutofit/>
          </a:bodyPr>
          <a:lstStyle/>
          <a:p>
            <a:endParaRPr lang="ru-RU" sz="3200" dirty="0" smtClean="0">
              <a:solidFill>
                <a:srgbClr val="00B050"/>
              </a:solidFill>
            </a:endParaRPr>
          </a:p>
          <a:p>
            <a:pPr marL="114300" indent="0">
              <a:buNone/>
            </a:pPr>
            <a:endParaRPr lang="ru-RU" dirty="0"/>
          </a:p>
        </p:txBody>
      </p:sp>
      <p:pic>
        <p:nvPicPr>
          <p:cNvPr id="1026" name="Picture 2" descr="C:\Users\kmp\Desktop\А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276886"/>
            <a:ext cx="3670214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kmp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79168"/>
            <a:ext cx="2759868" cy="349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24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05979"/>
            <a:ext cx="7620000" cy="637579"/>
          </a:xfrm>
        </p:spPr>
        <p:txBody>
          <a:bodyPr/>
          <a:lstStyle/>
          <a:p>
            <a:pPr algn="ctr"/>
            <a:r>
              <a:rPr lang="ru-RU" smtClean="0">
                <a:solidFill>
                  <a:srgbClr val="FF0000"/>
                </a:solidFill>
                <a:latin typeface="+mn-lt"/>
              </a:rPr>
              <a:t>Молодая смена!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683568" y="1203598"/>
            <a:ext cx="7474024" cy="3460874"/>
          </a:xfrm>
        </p:spPr>
        <p:txBody>
          <a:bodyPr>
            <a:noAutofit/>
          </a:bodyPr>
          <a:lstStyle/>
          <a:p>
            <a:pPr indent="-342900"/>
            <a:endParaRPr lang="ru-RU" dirty="0">
              <a:solidFill>
                <a:schemeClr val="tx2"/>
              </a:solidFill>
            </a:endParaRPr>
          </a:p>
          <a:p>
            <a:pPr indent="-342900"/>
            <a:endParaRPr lang="ru-RU" dirty="0" smtClean="0">
              <a:solidFill>
                <a:schemeClr val="tx2"/>
              </a:solidFill>
            </a:endParaRPr>
          </a:p>
          <a:p>
            <a:pPr indent="-342900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987574"/>
            <a:ext cx="79928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Средний </a:t>
            </a:r>
            <a:r>
              <a:rPr lang="ru-RU" sz="2800" dirty="0"/>
              <a:t>возраст </a:t>
            </a:r>
            <a:r>
              <a:rPr lang="ru-RU" sz="2800" dirty="0" smtClean="0"/>
              <a:t>фермеров: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ru-RU" sz="2800" dirty="0" smtClean="0"/>
              <a:t>в развитых странах 60 </a:t>
            </a:r>
            <a:r>
              <a:rPr lang="ru-RU" sz="2800" dirty="0"/>
              <a:t>лет, </a:t>
            </a:r>
            <a:endParaRPr lang="ru-RU" sz="2800" dirty="0" smtClean="0"/>
          </a:p>
          <a:p>
            <a:pPr marL="1257300" lvl="2" indent="-342900">
              <a:buFont typeface="Arial" pitchFamily="34" charset="0"/>
              <a:buChar char="•"/>
            </a:pPr>
            <a:r>
              <a:rPr lang="ru-RU" sz="2800" dirty="0" smtClean="0"/>
              <a:t>в </a:t>
            </a:r>
            <a:r>
              <a:rPr lang="ru-RU" sz="2800" dirty="0"/>
              <a:t>Японии 67, </a:t>
            </a:r>
            <a:endParaRPr lang="ru-RU" sz="2800" dirty="0" smtClean="0"/>
          </a:p>
          <a:p>
            <a:pPr marL="1257300" lvl="2" indent="-342900">
              <a:buFont typeface="Arial" pitchFamily="34" charset="0"/>
              <a:buChar char="•"/>
            </a:pPr>
            <a:r>
              <a:rPr lang="ru-RU" sz="2800" dirty="0" smtClean="0"/>
              <a:t>в </a:t>
            </a:r>
            <a:r>
              <a:rPr lang="ru-RU" sz="2800" dirty="0"/>
              <a:t>США - 57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За 20 лет </a:t>
            </a:r>
            <a:r>
              <a:rPr lang="ru-RU" sz="2800" dirty="0"/>
              <a:t>число фермеров </a:t>
            </a:r>
            <a:r>
              <a:rPr lang="ru-RU" sz="2800" dirty="0" smtClean="0"/>
              <a:t>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/>
              <a:t>старше 75 лет выросло на 30%,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/>
              <a:t> моложе 25 лет сократилось на 20%.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необрабатываемые </a:t>
            </a:r>
            <a:r>
              <a:rPr lang="ru-RU" sz="2800" dirty="0"/>
              <a:t>земли в Японии </a:t>
            </a:r>
            <a:r>
              <a:rPr lang="ru-RU" sz="2800" dirty="0" smtClean="0"/>
              <a:t>удвоились.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1201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395536" y="1131590"/>
            <a:ext cx="7681664" cy="3672408"/>
          </a:xfrm>
        </p:spPr>
        <p:txBody>
          <a:bodyPr>
            <a:normAutofit/>
          </a:bodyPr>
          <a:lstStyle/>
          <a:p>
            <a:endParaRPr lang="ru-RU" sz="2800" dirty="0"/>
          </a:p>
          <a:p>
            <a:endParaRPr lang="ru-RU" sz="2800" dirty="0" smtClean="0"/>
          </a:p>
          <a:p>
            <a:endParaRPr lang="ru-RU" sz="2800" dirty="0" smtClean="0"/>
          </a:p>
        </p:txBody>
      </p:sp>
      <p:pic>
        <p:nvPicPr>
          <p:cNvPr id="8194" name="Picture 2" descr="C:\Users\kmp\Desktop\sbor-olivok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5763"/>
            <a:ext cx="6911330" cy="441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91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395536" y="1131590"/>
            <a:ext cx="7681664" cy="3672408"/>
          </a:xfrm>
        </p:spPr>
        <p:txBody>
          <a:bodyPr>
            <a:normAutofit/>
          </a:bodyPr>
          <a:lstStyle/>
          <a:p>
            <a:endParaRPr lang="ru-RU" sz="2800" dirty="0"/>
          </a:p>
          <a:p>
            <a:endParaRPr lang="ru-RU" sz="2800" dirty="0" smtClean="0"/>
          </a:p>
          <a:p>
            <a:endParaRPr lang="ru-RU" sz="2800" dirty="0" smtClean="0"/>
          </a:p>
        </p:txBody>
      </p:sp>
      <p:pic>
        <p:nvPicPr>
          <p:cNvPr id="10242" name="Picture 2" descr="C:\Users\kmp\Desktop\yablo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08520"/>
            <a:ext cx="6438015" cy="386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09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395536" y="1131590"/>
            <a:ext cx="7681664" cy="3672408"/>
          </a:xfrm>
        </p:spPr>
        <p:txBody>
          <a:bodyPr>
            <a:normAutofit/>
          </a:bodyPr>
          <a:lstStyle/>
          <a:p>
            <a:endParaRPr lang="ru-RU" sz="2800" dirty="0"/>
          </a:p>
          <a:p>
            <a:endParaRPr lang="ru-RU" sz="2800" dirty="0" smtClean="0"/>
          </a:p>
          <a:p>
            <a:endParaRPr lang="ru-RU" sz="2800" dirty="0" smtClean="0"/>
          </a:p>
        </p:txBody>
      </p:sp>
      <p:pic>
        <p:nvPicPr>
          <p:cNvPr id="1026" name="Picture 2" descr="C:\Users\kmp\Desktop\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5484"/>
            <a:ext cx="6226641" cy="4663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91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395536" y="1131590"/>
            <a:ext cx="7681664" cy="3672408"/>
          </a:xfrm>
        </p:spPr>
        <p:txBody>
          <a:bodyPr>
            <a:normAutofit/>
          </a:bodyPr>
          <a:lstStyle/>
          <a:p>
            <a:endParaRPr lang="ru-RU" sz="2800" dirty="0"/>
          </a:p>
          <a:p>
            <a:endParaRPr lang="ru-RU" sz="2800" dirty="0" smtClean="0"/>
          </a:p>
          <a:p>
            <a:endParaRPr lang="ru-RU" sz="2800" dirty="0" smtClean="0"/>
          </a:p>
        </p:txBody>
      </p:sp>
      <p:pic>
        <p:nvPicPr>
          <p:cNvPr id="9218" name="Picture 2" descr="C:\Users\kmp\Desktop\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370"/>
            <a:ext cx="6667500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56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7620000" cy="857250"/>
          </a:xfrm>
        </p:spPr>
        <p:txBody>
          <a:bodyPr/>
          <a:lstStyle/>
          <a:p>
            <a:pPr algn="ctr"/>
            <a:r>
              <a:rPr lang="fr-FR" sz="4000" dirty="0">
                <a:solidFill>
                  <a:srgbClr val="FF0000"/>
                </a:solidFill>
                <a:latin typeface="+mn-lt"/>
              </a:rPr>
              <a:t>Julien Offray de La </a:t>
            </a:r>
            <a:r>
              <a:rPr lang="fr-FR" sz="4000" dirty="0" smtClean="0">
                <a:solidFill>
                  <a:srgbClr val="FF0000"/>
                </a:solidFill>
                <a:latin typeface="+mn-lt"/>
              </a:rPr>
              <a:t>Mettri</a:t>
            </a:r>
            <a:endParaRPr lang="ru-RU" sz="4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395536" y="1059582"/>
            <a:ext cx="4392488" cy="3744416"/>
          </a:xfrm>
        </p:spPr>
        <p:txBody>
          <a:bodyPr>
            <a:noAutofit/>
          </a:bodyPr>
          <a:lstStyle/>
          <a:p>
            <a:pPr marL="114300" indent="0" algn="ctr">
              <a:buNone/>
            </a:pPr>
            <a:r>
              <a:rPr lang="ru-RU" sz="2800" dirty="0" smtClean="0"/>
              <a:t>1709</a:t>
            </a:r>
            <a:r>
              <a:rPr lang="en-US" sz="2800" dirty="0" smtClean="0"/>
              <a:t>-</a:t>
            </a:r>
            <a:r>
              <a:rPr lang="ru-RU" sz="2800" dirty="0" smtClean="0"/>
              <a:t>1751</a:t>
            </a:r>
            <a:endParaRPr lang="en-US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Человек-машина (1747), </a:t>
            </a:r>
            <a:endParaRPr lang="en-US" sz="2800" dirty="0" smtClean="0"/>
          </a:p>
          <a:p>
            <a:r>
              <a:rPr lang="ru-RU" sz="2800" dirty="0"/>
              <a:t>Животные - большее, чем </a:t>
            </a:r>
            <a:r>
              <a:rPr lang="ru-RU" sz="2800" dirty="0" smtClean="0"/>
              <a:t>машины </a:t>
            </a:r>
            <a:r>
              <a:rPr lang="ru-RU" sz="2800" dirty="0"/>
              <a:t>(1748), </a:t>
            </a:r>
          </a:p>
          <a:p>
            <a:r>
              <a:rPr lang="ru-RU" sz="2800" dirty="0" smtClean="0"/>
              <a:t>Человек-растение (1748)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059582"/>
            <a:ext cx="2994645" cy="373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85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7504" y="205979"/>
            <a:ext cx="8280920" cy="857250"/>
          </a:xfrm>
        </p:spPr>
        <p:txBody>
          <a:bodyPr/>
          <a:lstStyle/>
          <a:p>
            <a:pPr algn="ctr"/>
            <a:r>
              <a:rPr lang="ru-RU" sz="4200" dirty="0" smtClean="0">
                <a:solidFill>
                  <a:srgbClr val="FF0000"/>
                </a:solidFill>
                <a:latin typeface="+mn-lt"/>
              </a:rPr>
              <a:t>Основа языков программирования</a:t>
            </a:r>
            <a:endParaRPr lang="ru-RU" sz="4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683568" y="1203598"/>
            <a:ext cx="7474024" cy="3460874"/>
          </a:xfrm>
        </p:spPr>
        <p:txBody>
          <a:bodyPr>
            <a:noAutofit/>
          </a:bodyPr>
          <a:lstStyle/>
          <a:p>
            <a:pPr indent="-342900"/>
            <a:endParaRPr lang="ru-RU" dirty="0">
              <a:solidFill>
                <a:schemeClr val="tx2"/>
              </a:solidFill>
            </a:endParaRPr>
          </a:p>
          <a:p>
            <a:pPr indent="-342900"/>
            <a:endParaRPr lang="ru-RU" dirty="0" smtClean="0">
              <a:solidFill>
                <a:schemeClr val="tx2"/>
              </a:solidFill>
            </a:endParaRPr>
          </a:p>
          <a:p>
            <a:pPr indent="-342900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203598"/>
            <a:ext cx="784887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/>
              <a:t>в языке славян еще сохраняются старые падежные и глагольные флексии...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/>
              <a:t>чем западнее расположен германский язык, тем меньше у него сохранилось старых форм; английский совсем утратил падежи...</a:t>
            </a:r>
            <a:endParaRPr lang="ru-RU" sz="2800" dirty="0" smtClean="0"/>
          </a:p>
          <a:p>
            <a:pPr algn="r"/>
            <a:r>
              <a:rPr lang="en-US" sz="2800" dirty="0" smtClean="0">
                <a:solidFill>
                  <a:srgbClr val="00B050"/>
                </a:solidFill>
              </a:rPr>
              <a:t>August </a:t>
            </a:r>
            <a:r>
              <a:rPr lang="en-US" sz="2800" dirty="0">
                <a:solidFill>
                  <a:srgbClr val="00B050"/>
                </a:solidFill>
              </a:rPr>
              <a:t>Schleicher</a:t>
            </a:r>
            <a:endParaRPr lang="ru-RU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17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+mn-lt"/>
              </a:rPr>
              <a:t>От организма к механизму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683568" y="1203598"/>
            <a:ext cx="7474024" cy="3460874"/>
          </a:xfrm>
        </p:spPr>
        <p:txBody>
          <a:bodyPr>
            <a:noAutofit/>
          </a:bodyPr>
          <a:lstStyle/>
          <a:p>
            <a:pPr indent="-342900"/>
            <a:endParaRPr lang="ru-RU" dirty="0">
              <a:solidFill>
                <a:schemeClr val="tx2"/>
              </a:solidFill>
            </a:endParaRPr>
          </a:p>
          <a:p>
            <a:pPr indent="-342900"/>
            <a:endParaRPr lang="ru-RU" dirty="0" smtClean="0">
              <a:solidFill>
                <a:schemeClr val="tx2"/>
              </a:solidFill>
            </a:endParaRPr>
          </a:p>
          <a:p>
            <a:pPr indent="-342900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9872" y="1203598"/>
            <a:ext cx="48245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Фердинанд </a:t>
            </a:r>
            <a:r>
              <a:rPr lang="ru-RU" sz="2800" b="1" dirty="0" err="1">
                <a:solidFill>
                  <a:srgbClr val="00B050"/>
                </a:solidFill>
              </a:rPr>
              <a:t>Монжин</a:t>
            </a:r>
            <a:r>
              <a:rPr lang="ru-RU" sz="2800" b="1" dirty="0">
                <a:solidFill>
                  <a:srgbClr val="00B050"/>
                </a:solidFill>
              </a:rPr>
              <a:t> де Соссюр </a:t>
            </a:r>
            <a:r>
              <a:rPr lang="ru-RU" sz="2800" dirty="0"/>
              <a:t>(1857-1913)</a:t>
            </a:r>
          </a:p>
          <a:p>
            <a:r>
              <a:rPr lang="ru-RU" sz="2800" dirty="0" smtClean="0"/>
              <a:t>«</a:t>
            </a:r>
            <a:r>
              <a:rPr lang="ru-RU" sz="2800" dirty="0" err="1"/>
              <a:t>Мемуар</a:t>
            </a:r>
            <a:r>
              <a:rPr lang="ru-RU" sz="2800" dirty="0"/>
              <a:t> о первоначальной системе гласных в </a:t>
            </a:r>
            <a:r>
              <a:rPr lang="ru-RU" sz="2800" dirty="0" err="1" smtClean="0"/>
              <a:t>индоевро-пейских</a:t>
            </a:r>
            <a:r>
              <a:rPr lang="ru-RU" sz="2800" dirty="0" smtClean="0"/>
              <a:t> </a:t>
            </a:r>
            <a:r>
              <a:rPr lang="ru-RU" sz="2800" dirty="0"/>
              <a:t>языках» (1879</a:t>
            </a:r>
            <a:r>
              <a:rPr lang="ru-RU" sz="2800" dirty="0" smtClean="0"/>
              <a:t>)</a:t>
            </a:r>
          </a:p>
          <a:p>
            <a:endParaRPr lang="ru-RU" sz="2800" dirty="0"/>
          </a:p>
          <a:p>
            <a:r>
              <a:rPr lang="ru-RU" sz="2800" dirty="0">
                <a:solidFill>
                  <a:srgbClr val="7030A0"/>
                </a:solidFill>
              </a:rPr>
              <a:t>...в языке нет ничего, кроме различий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03598"/>
            <a:ext cx="2964112" cy="351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79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+mn-lt"/>
              </a:rPr>
              <a:t>Лексика дура ….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683568" y="1203598"/>
            <a:ext cx="7474024" cy="3460874"/>
          </a:xfrm>
        </p:spPr>
        <p:txBody>
          <a:bodyPr>
            <a:noAutofit/>
          </a:bodyPr>
          <a:lstStyle/>
          <a:p>
            <a:pPr indent="-342900"/>
            <a:endParaRPr lang="ru-RU" dirty="0">
              <a:solidFill>
                <a:schemeClr val="tx2"/>
              </a:solidFill>
            </a:endParaRPr>
          </a:p>
          <a:p>
            <a:pPr indent="-342900"/>
            <a:endParaRPr lang="ru-RU" dirty="0" smtClean="0">
              <a:solidFill>
                <a:schemeClr val="tx2"/>
              </a:solidFill>
            </a:endParaRPr>
          </a:p>
          <a:p>
            <a:pPr indent="-342900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171228"/>
            <a:ext cx="439248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rgbClr val="00B050"/>
                </a:solidFill>
              </a:rPr>
              <a:t>Бодуэн</a:t>
            </a:r>
            <a:r>
              <a:rPr lang="ru-RU" sz="2800" b="1" dirty="0" smtClean="0">
                <a:solidFill>
                  <a:srgbClr val="00B050"/>
                </a:solidFill>
              </a:rPr>
              <a:t> </a:t>
            </a:r>
            <a:r>
              <a:rPr lang="ru-RU" sz="2800" b="1" dirty="0">
                <a:solidFill>
                  <a:srgbClr val="00B050"/>
                </a:solidFill>
              </a:rPr>
              <a:t>де </a:t>
            </a:r>
            <a:r>
              <a:rPr lang="ru-RU" sz="2800" b="1" dirty="0" err="1">
                <a:solidFill>
                  <a:srgbClr val="00B050"/>
                </a:solidFill>
              </a:rPr>
              <a:t>Куртенэ</a:t>
            </a:r>
            <a:r>
              <a:rPr lang="ru-RU" sz="2800" b="1" dirty="0">
                <a:solidFill>
                  <a:srgbClr val="00B050"/>
                </a:solidFill>
              </a:rPr>
              <a:t>   Иван Александрович</a:t>
            </a:r>
            <a:r>
              <a:rPr lang="ru-RU" sz="2800" dirty="0"/>
              <a:t> (1845-1929</a:t>
            </a:r>
            <a:r>
              <a:rPr lang="ru-RU" sz="2800" dirty="0" smtClean="0"/>
              <a:t>)</a:t>
            </a:r>
          </a:p>
          <a:p>
            <a:endParaRPr lang="ru-RU" sz="2800" dirty="0"/>
          </a:p>
          <a:p>
            <a:pPr algn="just"/>
            <a:r>
              <a:rPr lang="ru-RU" sz="3200" dirty="0">
                <a:solidFill>
                  <a:srgbClr val="7030A0"/>
                </a:solidFill>
              </a:rPr>
              <a:t>...язык как физическое явление вообще не существует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171228"/>
            <a:ext cx="2826025" cy="335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47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+mn-lt"/>
              </a:rPr>
              <a:t>Граничные дефиниции языка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683568" y="1203598"/>
            <a:ext cx="7474024" cy="3460874"/>
          </a:xfrm>
        </p:spPr>
        <p:txBody>
          <a:bodyPr>
            <a:noAutofit/>
          </a:bodyPr>
          <a:lstStyle/>
          <a:p>
            <a:pPr indent="-342900"/>
            <a:endParaRPr lang="ru-RU" dirty="0">
              <a:solidFill>
                <a:schemeClr val="tx2"/>
              </a:solidFill>
            </a:endParaRPr>
          </a:p>
          <a:p>
            <a:pPr indent="-342900"/>
            <a:endParaRPr lang="ru-RU" dirty="0" smtClean="0">
              <a:solidFill>
                <a:schemeClr val="tx2"/>
              </a:solidFill>
            </a:endParaRPr>
          </a:p>
          <a:p>
            <a:pPr indent="-342900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4262" y="1158425"/>
            <a:ext cx="741682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 smtClean="0">
              <a:solidFill>
                <a:srgbClr val="7030A0"/>
              </a:solidFill>
            </a:endParaRPr>
          </a:p>
          <a:p>
            <a:r>
              <a:rPr lang="ru-RU" sz="2800" dirty="0" smtClean="0">
                <a:solidFill>
                  <a:srgbClr val="00B050"/>
                </a:solidFill>
              </a:rPr>
              <a:t>ЯЗЫК —живой </a:t>
            </a:r>
            <a:r>
              <a:rPr lang="ru-RU" sz="2800" dirty="0">
                <a:solidFill>
                  <a:srgbClr val="00B050"/>
                </a:solidFill>
              </a:rPr>
              <a:t>дух, в симбиозе с духовным человечеством и человеком.</a:t>
            </a:r>
          </a:p>
          <a:p>
            <a:r>
              <a:rPr lang="ru-RU" sz="2800" dirty="0" smtClean="0"/>
              <a:t>   </a:t>
            </a:r>
            <a:endParaRPr lang="ru-RU" sz="2800" dirty="0"/>
          </a:p>
          <a:p>
            <a:r>
              <a:rPr lang="ru-RU" sz="2800" smtClean="0">
                <a:solidFill>
                  <a:srgbClr val="7030A0"/>
                </a:solidFill>
              </a:rPr>
              <a:t>ЯЗЫК — как </a:t>
            </a:r>
            <a:r>
              <a:rPr lang="ru-RU" sz="2800" dirty="0">
                <a:solidFill>
                  <a:srgbClr val="7030A0"/>
                </a:solidFill>
              </a:rPr>
              <a:t>физическое </a:t>
            </a:r>
            <a:r>
              <a:rPr lang="ru-RU" sz="2800" dirty="0" smtClean="0">
                <a:solidFill>
                  <a:srgbClr val="7030A0"/>
                </a:solidFill>
              </a:rPr>
              <a:t>явление, </a:t>
            </a:r>
            <a:r>
              <a:rPr lang="ru-RU" sz="2800" dirty="0">
                <a:solidFill>
                  <a:srgbClr val="7030A0"/>
                </a:solidFill>
              </a:rPr>
              <a:t>вообще не существует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7723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05978"/>
            <a:ext cx="7620000" cy="3877939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+mn-lt"/>
              </a:rPr>
              <a:t>Языковедческие основы компьютерной лингвистики</a:t>
            </a:r>
            <a:br>
              <a:rPr lang="ru-RU" dirty="0" smtClean="0">
                <a:solidFill>
                  <a:srgbClr val="FF0000"/>
                </a:solidFill>
                <a:latin typeface="+mn-lt"/>
              </a:rPr>
            </a:br>
            <a:r>
              <a:rPr lang="ru-RU" dirty="0" smtClean="0">
                <a:solidFill>
                  <a:srgbClr val="7030A0"/>
                </a:solidFill>
                <a:latin typeface="+mn-lt"/>
              </a:rPr>
              <a:t>история развития человека</a:t>
            </a:r>
            <a:br>
              <a:rPr lang="ru-RU" dirty="0" smtClean="0">
                <a:solidFill>
                  <a:srgbClr val="7030A0"/>
                </a:solidFill>
                <a:latin typeface="+mn-lt"/>
              </a:rPr>
            </a:br>
            <a:r>
              <a:rPr lang="ru-RU" dirty="0" smtClean="0">
                <a:solidFill>
                  <a:srgbClr val="7030A0"/>
                </a:solidFill>
                <a:latin typeface="+mn-lt"/>
              </a:rPr>
              <a:t>в зеркале эволюции</a:t>
            </a:r>
            <a:br>
              <a:rPr lang="ru-RU" dirty="0" smtClean="0">
                <a:solidFill>
                  <a:srgbClr val="7030A0"/>
                </a:solidFill>
                <a:latin typeface="+mn-lt"/>
              </a:rPr>
            </a:br>
            <a:r>
              <a:rPr lang="ru-RU" dirty="0" smtClean="0">
                <a:solidFill>
                  <a:srgbClr val="7030A0"/>
                </a:solidFill>
                <a:latin typeface="+mn-lt"/>
              </a:rPr>
              <a:t>его представлений о языке</a:t>
            </a:r>
            <a:endParaRPr lang="ru-RU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84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>
                <a:solidFill>
                  <a:srgbClr val="FF0000"/>
                </a:solidFill>
                <a:latin typeface="+mn-lt"/>
              </a:rPr>
              <a:t>Беррес</a:t>
            </a:r>
            <a:r>
              <a:rPr lang="ru-RU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dirty="0">
                <a:solidFill>
                  <a:srgbClr val="FF0000"/>
                </a:solidFill>
                <a:latin typeface="+mn-lt"/>
              </a:rPr>
              <a:t>Фредерик </a:t>
            </a:r>
            <a:r>
              <a:rPr lang="ru-RU" dirty="0" smtClean="0">
                <a:solidFill>
                  <a:srgbClr val="FF0000"/>
                </a:solidFill>
                <a:latin typeface="+mn-lt"/>
              </a:rPr>
              <a:t>Скиннер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683568" y="1203598"/>
            <a:ext cx="7474024" cy="3460874"/>
          </a:xfrm>
        </p:spPr>
        <p:txBody>
          <a:bodyPr>
            <a:noAutofit/>
          </a:bodyPr>
          <a:lstStyle/>
          <a:p>
            <a:pPr indent="-342900"/>
            <a:endParaRPr lang="ru-RU" dirty="0">
              <a:solidFill>
                <a:schemeClr val="tx2"/>
              </a:solidFill>
            </a:endParaRPr>
          </a:p>
          <a:p>
            <a:pPr indent="-342900"/>
            <a:endParaRPr lang="ru-RU" dirty="0" smtClean="0">
              <a:solidFill>
                <a:schemeClr val="tx2"/>
              </a:solidFill>
            </a:endParaRPr>
          </a:p>
          <a:p>
            <a:pPr indent="-342900"/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59582"/>
            <a:ext cx="2457436" cy="34404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43808" y="1059582"/>
            <a:ext cx="54634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1904-1990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/>
              <a:t>изобретатель, саксофонист,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гипотеза (1918) об </a:t>
            </a:r>
            <a:r>
              <a:rPr lang="ru-RU" sz="2800" dirty="0"/>
              <a:t>авторстве шекспировских пьес (</a:t>
            </a:r>
            <a:r>
              <a:rPr lang="ru-RU" sz="2800" dirty="0" smtClean="0"/>
              <a:t>Ф. </a:t>
            </a:r>
            <a:r>
              <a:rPr lang="ru-RU" sz="2800" dirty="0"/>
              <a:t>Бэкон), </a:t>
            </a:r>
            <a:r>
              <a:rPr lang="ru-RU" sz="2800" dirty="0" smtClean="0"/>
              <a:t>читатель Джойса и Пруста…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Бихевиоризм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err="1" smtClean="0"/>
              <a:t>оперантное</a:t>
            </a:r>
            <a:r>
              <a:rPr lang="ru-RU" sz="2800" dirty="0" smtClean="0"/>
              <a:t> обучение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социальная инженерия</a:t>
            </a:r>
          </a:p>
        </p:txBody>
      </p:sp>
    </p:spTree>
    <p:extLst>
      <p:ext uri="{BB962C8B-B14F-4D97-AF65-F5344CB8AC3E}">
        <p14:creationId xmlns:p14="http://schemas.microsoft.com/office/powerpoint/2010/main" val="152045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>
                <a:solidFill>
                  <a:srgbClr val="FF0000"/>
                </a:solidFill>
                <a:latin typeface="+mn-lt"/>
              </a:rPr>
              <a:t>Вербальное поведение (1957)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683568" y="1203598"/>
            <a:ext cx="7474024" cy="3460874"/>
          </a:xfrm>
        </p:spPr>
        <p:txBody>
          <a:bodyPr>
            <a:noAutofit/>
          </a:bodyPr>
          <a:lstStyle/>
          <a:p>
            <a:pPr indent="-342900"/>
            <a:endParaRPr lang="ru-RU" dirty="0">
              <a:solidFill>
                <a:schemeClr val="tx2"/>
              </a:solidFill>
            </a:endParaRPr>
          </a:p>
          <a:p>
            <a:pPr indent="-342900"/>
            <a:endParaRPr lang="ru-RU" dirty="0" smtClean="0">
              <a:solidFill>
                <a:schemeClr val="tx2"/>
              </a:solidFill>
            </a:endParaRPr>
          </a:p>
          <a:p>
            <a:pPr indent="-342900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131590"/>
            <a:ext cx="76546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попытка </a:t>
            </a:r>
            <a:r>
              <a:rPr lang="ru-RU" sz="2800" dirty="0"/>
              <a:t>объяснить сущность языка без использования </a:t>
            </a:r>
            <a:r>
              <a:rPr lang="ru-RU" sz="2800" dirty="0" smtClean="0"/>
              <a:t>понятий идеи</a:t>
            </a:r>
            <a:r>
              <a:rPr lang="ru-RU" sz="2800" dirty="0"/>
              <a:t>, значения, </a:t>
            </a:r>
            <a:r>
              <a:rPr lang="ru-RU" sz="2800" dirty="0" smtClean="0"/>
              <a:t>грамматики, допуская </a:t>
            </a:r>
            <a:r>
              <a:rPr lang="ru-RU" sz="2800" dirty="0"/>
              <a:t>то, что никто не владеет английским языком. </a:t>
            </a:r>
            <a:endParaRPr lang="ru-RU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«овладение </a:t>
            </a:r>
            <a:r>
              <a:rPr lang="ru-RU" sz="2800" dirty="0"/>
              <a:t>речью происходит по общим законам образования </a:t>
            </a:r>
            <a:r>
              <a:rPr lang="ru-RU" sz="2800" dirty="0" err="1"/>
              <a:t>оперантных</a:t>
            </a:r>
            <a:r>
              <a:rPr lang="ru-RU" sz="2800" dirty="0"/>
              <a:t> условных </a:t>
            </a:r>
            <a:r>
              <a:rPr lang="ru-RU" sz="2800" dirty="0" smtClean="0"/>
              <a:t>рефлексов»</a:t>
            </a:r>
            <a:endParaRPr lang="ru-RU" sz="2800" dirty="0" smtClean="0">
              <a:solidFill>
                <a:srgbClr val="FF0000"/>
              </a:solidFill>
            </a:endParaRPr>
          </a:p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стимул – реакция – подкрепление</a:t>
            </a:r>
          </a:p>
          <a:p>
            <a:pPr algn="ctr"/>
            <a:r>
              <a:rPr lang="ru-RU" sz="2800" smtClean="0">
                <a:solidFill>
                  <a:srgbClr val="FF0000"/>
                </a:solidFill>
              </a:rPr>
              <a:t>Контроль</a:t>
            </a: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83228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>
                <a:solidFill>
                  <a:srgbClr val="FF0000"/>
                </a:solidFill>
                <a:latin typeface="+mn-lt"/>
              </a:rPr>
              <a:t>Хомкианская</a:t>
            </a:r>
            <a:r>
              <a:rPr lang="ru-RU" dirty="0" smtClean="0">
                <a:solidFill>
                  <a:srgbClr val="FF0000"/>
                </a:solidFill>
                <a:latin typeface="+mn-lt"/>
              </a:rPr>
              <a:t> революция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683568" y="1203598"/>
            <a:ext cx="7474024" cy="3460874"/>
          </a:xfrm>
        </p:spPr>
        <p:txBody>
          <a:bodyPr>
            <a:noAutofit/>
          </a:bodyPr>
          <a:lstStyle/>
          <a:p>
            <a:pPr indent="-342900"/>
            <a:endParaRPr lang="ru-RU" dirty="0">
              <a:solidFill>
                <a:schemeClr val="tx2"/>
              </a:solidFill>
            </a:endParaRPr>
          </a:p>
          <a:p>
            <a:pPr indent="-342900"/>
            <a:endParaRPr lang="ru-RU" dirty="0" smtClean="0">
              <a:solidFill>
                <a:schemeClr val="tx2"/>
              </a:solidFill>
            </a:endParaRPr>
          </a:p>
          <a:p>
            <a:pPr indent="-342900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5856" y="1347614"/>
            <a:ext cx="475252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00B050"/>
                </a:solidFill>
              </a:rPr>
              <a:t>Avram</a:t>
            </a:r>
            <a:r>
              <a:rPr lang="ru-RU" sz="2800" b="1" dirty="0" smtClean="0">
                <a:solidFill>
                  <a:srgbClr val="00B050"/>
                </a:solidFill>
              </a:rPr>
              <a:t> </a:t>
            </a:r>
            <a:r>
              <a:rPr lang="ru-RU" sz="2800" b="1" dirty="0" err="1">
                <a:solidFill>
                  <a:srgbClr val="00B050"/>
                </a:solidFill>
              </a:rPr>
              <a:t>Noam</a:t>
            </a:r>
            <a:r>
              <a:rPr lang="ru-RU" sz="2800" b="1" dirty="0">
                <a:solidFill>
                  <a:srgbClr val="00B050"/>
                </a:solidFill>
              </a:rPr>
              <a:t> </a:t>
            </a:r>
            <a:r>
              <a:rPr lang="ru-RU" sz="2800" b="1" dirty="0" err="1" smtClean="0">
                <a:solidFill>
                  <a:srgbClr val="00B050"/>
                </a:solidFill>
              </a:rPr>
              <a:t>Chomsky</a:t>
            </a:r>
            <a:endParaRPr lang="ru-RU" sz="2800" b="1" dirty="0" smtClean="0">
              <a:solidFill>
                <a:srgbClr val="00B050"/>
              </a:solidFill>
            </a:endParaRPr>
          </a:p>
          <a:p>
            <a:pPr algn="ctr"/>
            <a:endParaRPr lang="ru-RU" sz="2800" b="1" dirty="0" smtClean="0">
              <a:solidFill>
                <a:srgbClr val="00B05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Трансформационный анализ 1955</a:t>
            </a:r>
            <a:endParaRPr lang="ru-RU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Синтаксические структуры 1957</a:t>
            </a:r>
            <a:endParaRPr lang="ru-RU" sz="2800" dirty="0">
              <a:solidFill>
                <a:srgbClr val="7030A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Язык </a:t>
            </a:r>
            <a:r>
              <a:rPr lang="ru-RU" sz="2800" dirty="0"/>
              <a:t>и </a:t>
            </a:r>
            <a:r>
              <a:rPr lang="ru-RU" sz="2800" dirty="0" smtClean="0"/>
              <a:t>мышление 1968</a:t>
            </a: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92172"/>
            <a:ext cx="2419970" cy="32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41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05979"/>
            <a:ext cx="7620000" cy="70958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+mn-lt"/>
              </a:rPr>
              <a:t>Хомский прав?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683568" y="1203598"/>
            <a:ext cx="7474024" cy="3460874"/>
          </a:xfrm>
        </p:spPr>
        <p:txBody>
          <a:bodyPr>
            <a:noAutofit/>
          </a:bodyPr>
          <a:lstStyle/>
          <a:p>
            <a:pPr indent="-342900"/>
            <a:endParaRPr lang="ru-RU" dirty="0">
              <a:solidFill>
                <a:schemeClr val="tx2"/>
              </a:solidFill>
            </a:endParaRPr>
          </a:p>
          <a:p>
            <a:pPr indent="-342900"/>
            <a:endParaRPr lang="ru-RU" dirty="0" smtClean="0">
              <a:solidFill>
                <a:schemeClr val="tx2"/>
              </a:solidFill>
            </a:endParaRPr>
          </a:p>
          <a:p>
            <a:pPr indent="-342900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987574"/>
            <a:ext cx="809835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Научная статья </a:t>
            </a:r>
            <a:r>
              <a:rPr lang="ru-RU" sz="2800" dirty="0" err="1" smtClean="0"/>
              <a:t>нейробиологов</a:t>
            </a:r>
            <a:r>
              <a:rPr lang="ru-RU" sz="2800" dirty="0" smtClean="0"/>
              <a:t> </a:t>
            </a:r>
            <a:r>
              <a:rPr lang="ru-RU" sz="2800" dirty="0"/>
              <a:t>из Нью-Йоркского университета, Пекинского университета и Общества Макса Планка: </a:t>
            </a:r>
            <a:r>
              <a:rPr lang="en-US" sz="2800" dirty="0" err="1" smtClean="0"/>
              <a:t>Nai</a:t>
            </a:r>
            <a:r>
              <a:rPr lang="en-US" sz="2800" dirty="0" smtClean="0"/>
              <a:t> Ding,</a:t>
            </a:r>
            <a:r>
              <a:rPr lang="ru-RU" sz="2800" dirty="0" smtClean="0"/>
              <a:t> </a:t>
            </a:r>
            <a:r>
              <a:rPr lang="en-US" sz="2800" dirty="0" smtClean="0"/>
              <a:t>Lucia </a:t>
            </a:r>
            <a:r>
              <a:rPr lang="en-US" sz="2800" dirty="0" err="1"/>
              <a:t>Melloni</a:t>
            </a:r>
            <a:r>
              <a:rPr lang="en-US" sz="2800" dirty="0"/>
              <a:t>, Hang Zhang, </a:t>
            </a:r>
            <a:r>
              <a:rPr lang="en-US" sz="2800" dirty="0" smtClean="0"/>
              <a:t>Xing </a:t>
            </a:r>
            <a:r>
              <a:rPr lang="en-US" sz="2800" dirty="0" err="1"/>
              <a:t>Tian</a:t>
            </a:r>
            <a:r>
              <a:rPr lang="en-US" sz="2800" dirty="0"/>
              <a:t> &amp; David </a:t>
            </a:r>
            <a:r>
              <a:rPr lang="en-US" sz="2800" dirty="0" err="1"/>
              <a:t>Poeppel</a:t>
            </a:r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/>
              <a:t>с </a:t>
            </a:r>
            <a:r>
              <a:rPr lang="ru-RU" sz="2800" dirty="0" smtClean="0"/>
              <a:t>экспериментальными доказательствами врожденности языковых структур: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err="1"/>
              <a:t>энцефалографическими</a:t>
            </a:r>
            <a:r>
              <a:rPr lang="ru-RU" sz="2800" dirty="0"/>
              <a:t> и </a:t>
            </a:r>
            <a:r>
              <a:rPr lang="ru-RU" sz="2800" dirty="0" err="1" smtClean="0"/>
              <a:t>электрокортикографическими</a:t>
            </a:r>
            <a:endParaRPr lang="ru-RU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на материале английского и китайского языков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7397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05979"/>
            <a:ext cx="7620000" cy="70958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+mn-lt"/>
              </a:rPr>
              <a:t>Подтверждение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683568" y="1203598"/>
            <a:ext cx="7474024" cy="3460874"/>
          </a:xfrm>
        </p:spPr>
        <p:txBody>
          <a:bodyPr>
            <a:noAutofit/>
          </a:bodyPr>
          <a:lstStyle/>
          <a:p>
            <a:pPr indent="-342900"/>
            <a:endParaRPr lang="ru-RU" dirty="0">
              <a:solidFill>
                <a:schemeClr val="tx2"/>
              </a:solidFill>
            </a:endParaRPr>
          </a:p>
          <a:p>
            <a:pPr indent="-342900"/>
            <a:endParaRPr lang="ru-RU" dirty="0" smtClean="0">
              <a:solidFill>
                <a:schemeClr val="tx2"/>
              </a:solidFill>
            </a:endParaRPr>
          </a:p>
          <a:p>
            <a:pPr indent="-342900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4983" y="987574"/>
            <a:ext cx="799288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в </a:t>
            </a:r>
            <a:r>
              <a:rPr lang="en-US" sz="2800" dirty="0"/>
              <a:t>Nature Neuroscience</a:t>
            </a:r>
            <a:r>
              <a:rPr lang="ru-RU" sz="2800" dirty="0"/>
              <a:t>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/>
              <a:t>Поступила 12 августа 2015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/>
              <a:t>Принята к публикации 3 ноября 2015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/>
              <a:t>Опубликована на сайте 07 </a:t>
            </a:r>
            <a:r>
              <a:rPr lang="ru-RU" sz="2800" dirty="0" smtClean="0"/>
              <a:t>декабря статья:</a:t>
            </a:r>
          </a:p>
          <a:p>
            <a:endParaRPr lang="ru-RU" sz="2800" dirty="0" smtClean="0"/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Cortical </a:t>
            </a:r>
            <a:r>
              <a:rPr lang="en-US" sz="2800" dirty="0">
                <a:solidFill>
                  <a:srgbClr val="FF0000"/>
                </a:solidFill>
              </a:rPr>
              <a:t>tracking of hierarchical linguistic structures in connected </a:t>
            </a:r>
            <a:r>
              <a:rPr lang="en-US" sz="2800" dirty="0" smtClean="0">
                <a:solidFill>
                  <a:srgbClr val="FF0000"/>
                </a:solidFill>
              </a:rPr>
              <a:t>speech</a:t>
            </a:r>
            <a:endParaRPr lang="ru-RU" sz="2800" dirty="0" smtClean="0">
              <a:solidFill>
                <a:srgbClr val="FF0000"/>
              </a:solidFill>
            </a:endParaRPr>
          </a:p>
          <a:p>
            <a:pPr algn="ctr"/>
            <a:endParaRPr lang="ru-RU" sz="2800" dirty="0" smtClean="0">
              <a:solidFill>
                <a:srgbClr val="FF0000"/>
              </a:solidFill>
            </a:endParaRPr>
          </a:p>
          <a:p>
            <a:pPr algn="ctr"/>
            <a:r>
              <a:rPr lang="en-US" sz="2000" dirty="0" smtClean="0">
                <a:hlinkClick r:id="rId2"/>
              </a:rPr>
              <a:t>http</a:t>
            </a:r>
            <a:r>
              <a:rPr lang="en-US" sz="2000" dirty="0">
                <a:hlinkClick r:id="rId2"/>
              </a:rPr>
              <a:t>://</a:t>
            </a:r>
            <a:r>
              <a:rPr lang="en-US" sz="2000" dirty="0" smtClean="0">
                <a:hlinkClick r:id="rId2"/>
              </a:rPr>
              <a:t>www.nature.com/neuro/journal/v19/n1/full/nn.4186.html</a:t>
            </a:r>
            <a:r>
              <a:rPr lang="ru-RU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9183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err="1">
                <a:solidFill>
                  <a:srgbClr val="FF0000"/>
                </a:solidFill>
                <a:latin typeface="+mn-lt"/>
              </a:rPr>
              <a:t>Colorless</a:t>
            </a:r>
            <a:r>
              <a:rPr lang="ru-RU" sz="4000" dirty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4000" dirty="0" err="1">
                <a:solidFill>
                  <a:srgbClr val="FF0000"/>
                </a:solidFill>
                <a:latin typeface="+mn-lt"/>
              </a:rPr>
              <a:t>green</a:t>
            </a:r>
            <a:r>
              <a:rPr lang="ru-RU" sz="4000" dirty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4000" dirty="0" err="1">
                <a:solidFill>
                  <a:srgbClr val="FF0000"/>
                </a:solidFill>
                <a:latin typeface="+mn-lt"/>
              </a:rPr>
              <a:t>ideas</a:t>
            </a:r>
            <a:r>
              <a:rPr lang="ru-RU" sz="4000" dirty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4000" dirty="0" err="1">
                <a:solidFill>
                  <a:srgbClr val="FF0000"/>
                </a:solidFill>
                <a:latin typeface="+mn-lt"/>
              </a:rPr>
              <a:t>sleep</a:t>
            </a:r>
            <a:r>
              <a:rPr lang="ru-RU" sz="4000" dirty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4000" dirty="0" err="1">
                <a:solidFill>
                  <a:srgbClr val="FF0000"/>
                </a:solidFill>
                <a:latin typeface="+mn-lt"/>
              </a:rPr>
              <a:t>furiously</a:t>
            </a:r>
            <a:endParaRPr lang="ru-RU" sz="4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683568" y="1203598"/>
            <a:ext cx="7474024" cy="3460874"/>
          </a:xfrm>
        </p:spPr>
        <p:txBody>
          <a:bodyPr>
            <a:noAutofit/>
          </a:bodyPr>
          <a:lstStyle/>
          <a:p>
            <a:pPr indent="-342900"/>
            <a:endParaRPr lang="ru-RU" dirty="0">
              <a:solidFill>
                <a:schemeClr val="tx2"/>
              </a:solidFill>
            </a:endParaRPr>
          </a:p>
          <a:p>
            <a:pPr indent="-342900"/>
            <a:endParaRPr lang="ru-RU" dirty="0" smtClean="0">
              <a:solidFill>
                <a:schemeClr val="tx2"/>
              </a:solidFill>
            </a:endParaRPr>
          </a:p>
          <a:p>
            <a:pPr indent="-342900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137149"/>
            <a:ext cx="734481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Хомский Н.А. на примере фразы </a:t>
            </a:r>
            <a:r>
              <a:rPr lang="ru-RU" sz="2800" dirty="0" smtClean="0">
                <a:solidFill>
                  <a:srgbClr val="00B050"/>
                </a:solidFill>
              </a:rPr>
              <a:t>Бесцветные </a:t>
            </a:r>
            <a:r>
              <a:rPr lang="ru-RU" sz="2800" dirty="0">
                <a:solidFill>
                  <a:srgbClr val="00B050"/>
                </a:solidFill>
              </a:rPr>
              <a:t>зеленые идеи спят </a:t>
            </a:r>
            <a:r>
              <a:rPr lang="ru-RU" sz="2800" dirty="0" smtClean="0">
                <a:solidFill>
                  <a:srgbClr val="00B050"/>
                </a:solidFill>
              </a:rPr>
              <a:t>яростно </a:t>
            </a:r>
            <a:r>
              <a:rPr lang="ru-RU" sz="2800" dirty="0"/>
              <a:t>показал, что фраза, которая на первый взгляд лишена всякого смысла, но построенная в соответствии с правилами грамматики, все равно воспринимается человеком как семантически значимая. </a:t>
            </a: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324205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+mn-lt"/>
              </a:rPr>
              <a:t>Лексика дура ….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683568" y="1203598"/>
            <a:ext cx="7474024" cy="3460874"/>
          </a:xfrm>
        </p:spPr>
        <p:txBody>
          <a:bodyPr>
            <a:noAutofit/>
          </a:bodyPr>
          <a:lstStyle/>
          <a:p>
            <a:pPr indent="-342900"/>
            <a:endParaRPr lang="ru-RU" dirty="0">
              <a:solidFill>
                <a:schemeClr val="tx2"/>
              </a:solidFill>
            </a:endParaRPr>
          </a:p>
          <a:p>
            <a:pPr indent="-342900"/>
            <a:endParaRPr lang="ru-RU" dirty="0" smtClean="0">
              <a:solidFill>
                <a:schemeClr val="tx2"/>
              </a:solidFill>
            </a:endParaRPr>
          </a:p>
          <a:p>
            <a:pPr indent="-342900"/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8194" name="Picture 2" descr="C:\Users\kmp\Desktop\0aujsDxkR3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26229"/>
            <a:ext cx="2857500" cy="368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1153848"/>
            <a:ext cx="50405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7030A0"/>
                </a:solidFill>
                <a:latin typeface="Calibri" pitchFamily="34" charset="0"/>
              </a:rPr>
              <a:t>Гло́кая </a:t>
            </a:r>
            <a:r>
              <a:rPr lang="vi-VN" sz="2800" dirty="0" smtClean="0">
                <a:solidFill>
                  <a:srgbClr val="7030A0"/>
                </a:solidFill>
                <a:latin typeface="Calibri" pitchFamily="34" charset="0"/>
              </a:rPr>
              <a:t>ку́здра</a:t>
            </a:r>
            <a:endParaRPr lang="ru-RU" sz="2800" dirty="0" smtClean="0">
              <a:solidFill>
                <a:srgbClr val="7030A0"/>
              </a:solidFill>
              <a:latin typeface="Calibri" pitchFamily="34" charset="0"/>
            </a:endParaRPr>
          </a:p>
          <a:p>
            <a:r>
              <a:rPr lang="vi-VN" sz="2800" dirty="0" smtClean="0">
                <a:solidFill>
                  <a:srgbClr val="7030A0"/>
                </a:solidFill>
                <a:latin typeface="Calibri" pitchFamily="34" charset="0"/>
              </a:rPr>
              <a:t>ште́ко </a:t>
            </a:r>
            <a:r>
              <a:rPr lang="vi-VN" sz="2800" dirty="0">
                <a:solidFill>
                  <a:srgbClr val="7030A0"/>
                </a:solidFill>
                <a:latin typeface="Calibri" pitchFamily="34" charset="0"/>
              </a:rPr>
              <a:t>будлану́ла </a:t>
            </a:r>
            <a:r>
              <a:rPr lang="vi-VN" sz="2800" dirty="0" smtClean="0">
                <a:solidFill>
                  <a:srgbClr val="7030A0"/>
                </a:solidFill>
                <a:latin typeface="Calibri" pitchFamily="34" charset="0"/>
              </a:rPr>
              <a:t>бо́кра</a:t>
            </a:r>
            <a:endParaRPr lang="ru-RU" sz="2800" dirty="0" smtClean="0">
              <a:solidFill>
                <a:srgbClr val="7030A0"/>
              </a:solidFill>
              <a:latin typeface="Calibri" pitchFamily="34" charset="0"/>
            </a:endParaRPr>
          </a:p>
          <a:p>
            <a:r>
              <a:rPr lang="vi-VN" sz="2800" dirty="0" smtClean="0">
                <a:solidFill>
                  <a:srgbClr val="7030A0"/>
                </a:solidFill>
                <a:latin typeface="Calibri" pitchFamily="34" charset="0"/>
              </a:rPr>
              <a:t>и </a:t>
            </a:r>
            <a:r>
              <a:rPr lang="vi-VN" sz="2800" dirty="0">
                <a:solidFill>
                  <a:srgbClr val="7030A0"/>
                </a:solidFill>
                <a:latin typeface="Calibri" pitchFamily="34" charset="0"/>
              </a:rPr>
              <a:t>курдя́чит </a:t>
            </a:r>
            <a:r>
              <a:rPr lang="vi-VN" sz="2800" dirty="0" smtClean="0">
                <a:solidFill>
                  <a:srgbClr val="7030A0"/>
                </a:solidFill>
                <a:latin typeface="Calibri" pitchFamily="34" charset="0"/>
              </a:rPr>
              <a:t>бокрёнка</a:t>
            </a:r>
            <a:endParaRPr lang="ru-RU" sz="2800" dirty="0" smtClean="0">
              <a:solidFill>
                <a:srgbClr val="7030A0"/>
              </a:solidFill>
              <a:latin typeface="Calibri" pitchFamily="34" charset="0"/>
            </a:endParaRPr>
          </a:p>
          <a:p>
            <a:pPr lvl="1"/>
            <a:r>
              <a:rPr lang="ru-RU" sz="2800" dirty="0">
                <a:solidFill>
                  <a:srgbClr val="00B050"/>
                </a:solidFill>
                <a:latin typeface="Calibri" pitchFamily="34" charset="0"/>
              </a:rPr>
              <a:t>Люсьен </a:t>
            </a:r>
            <a:r>
              <a:rPr lang="ru-RU" sz="2800" dirty="0" err="1" smtClean="0">
                <a:solidFill>
                  <a:srgbClr val="00B050"/>
                </a:solidFill>
                <a:latin typeface="Calibri" pitchFamily="34" charset="0"/>
              </a:rPr>
              <a:t>Теньер</a:t>
            </a:r>
            <a:r>
              <a:rPr lang="ru-RU" sz="2800" dirty="0" smtClean="0">
                <a:latin typeface="Calibri" pitchFamily="34" charset="0"/>
              </a:rPr>
              <a:t>:</a:t>
            </a:r>
          </a:p>
          <a:p>
            <a:pPr lvl="1"/>
            <a:r>
              <a:rPr lang="en-US" sz="2800" dirty="0" smtClean="0">
                <a:latin typeface="Calibri" pitchFamily="34" charset="0"/>
              </a:rPr>
              <a:t>Le </a:t>
            </a:r>
            <a:r>
              <a:rPr lang="en-US" sz="2800" dirty="0">
                <a:latin typeface="Calibri" pitchFamily="34" charset="0"/>
              </a:rPr>
              <a:t>silence </a:t>
            </a:r>
            <a:r>
              <a:rPr lang="en-US" sz="2800" dirty="0" err="1">
                <a:latin typeface="Calibri" pitchFamily="34" charset="0"/>
              </a:rPr>
              <a:t>vertébral</a:t>
            </a:r>
            <a:r>
              <a:rPr lang="en-US" sz="2800" dirty="0">
                <a:latin typeface="Calibri" pitchFamily="34" charset="0"/>
              </a:rPr>
              <a:t> indispose la voile </a:t>
            </a:r>
            <a:r>
              <a:rPr lang="en-US" sz="2800" dirty="0" err="1">
                <a:latin typeface="Calibri" pitchFamily="34" charset="0"/>
              </a:rPr>
              <a:t>licite</a:t>
            </a:r>
            <a:r>
              <a:rPr lang="en-US" sz="2800" dirty="0" smtClean="0">
                <a:latin typeface="Calibri" pitchFamily="34" charset="0"/>
              </a:rPr>
              <a:t>»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>
                <a:latin typeface="Calibri" pitchFamily="34" charset="0"/>
              </a:rPr>
              <a:t>(</a:t>
            </a:r>
            <a:r>
              <a:rPr lang="ru-RU" sz="2800" dirty="0">
                <a:latin typeface="Calibri" pitchFamily="34" charset="0"/>
              </a:rPr>
              <a:t>Позвоночное молчание вызывает недомогание у законного </a:t>
            </a:r>
            <a:r>
              <a:rPr lang="ru-RU" sz="2800" dirty="0" smtClean="0">
                <a:latin typeface="Calibri" pitchFamily="34" charset="0"/>
              </a:rPr>
              <a:t>паруса). </a:t>
            </a:r>
            <a:endParaRPr lang="ru-RU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13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+mn-lt"/>
              </a:rPr>
              <a:t>Лихачев Дмитрий Сергеевич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683568" y="1203598"/>
            <a:ext cx="7474024" cy="3460874"/>
          </a:xfrm>
        </p:spPr>
        <p:txBody>
          <a:bodyPr>
            <a:noAutofit/>
          </a:bodyPr>
          <a:lstStyle/>
          <a:p>
            <a:pPr indent="-342900"/>
            <a:endParaRPr lang="ru-RU" dirty="0">
              <a:solidFill>
                <a:schemeClr val="tx2"/>
              </a:solidFill>
            </a:endParaRPr>
          </a:p>
          <a:p>
            <a:pPr indent="-342900"/>
            <a:endParaRPr lang="ru-RU" dirty="0" smtClean="0">
              <a:solidFill>
                <a:schemeClr val="tx2"/>
              </a:solidFill>
            </a:endParaRPr>
          </a:p>
          <a:p>
            <a:pPr indent="-342900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95936" y="1275606"/>
            <a:ext cx="394378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>
              <a:latin typeface="Calibri" pitchFamily="34" charset="0"/>
            </a:endParaRPr>
          </a:p>
          <a:p>
            <a:endParaRPr lang="ru-RU" sz="2800" dirty="0">
              <a:latin typeface="Calibri" pitchFamily="34" charset="0"/>
            </a:endParaRPr>
          </a:p>
          <a:p>
            <a:pPr algn="ctr"/>
            <a:r>
              <a:rPr lang="ru-RU" sz="2800" dirty="0" smtClean="0">
                <a:latin typeface="Calibri" pitchFamily="34" charset="0"/>
              </a:rPr>
              <a:t>Ум, честь и совесть советской эпохи</a:t>
            </a:r>
          </a:p>
          <a:p>
            <a:endParaRPr lang="ru-RU" sz="2800" dirty="0">
              <a:latin typeface="Calibri" pitchFamily="34" charset="0"/>
            </a:endParaRPr>
          </a:p>
          <a:p>
            <a:pPr algn="ctr"/>
            <a:r>
              <a:rPr lang="ru-RU" sz="2800" dirty="0" smtClean="0">
                <a:latin typeface="Calibri" pitchFamily="34" charset="0"/>
              </a:rPr>
              <a:t>1906-1999</a:t>
            </a:r>
          </a:p>
          <a:p>
            <a:endParaRPr lang="ru-RU" sz="2800" dirty="0">
              <a:latin typeface="Calibri" pitchFamily="34" charset="0"/>
            </a:endParaRPr>
          </a:p>
        </p:txBody>
      </p:sp>
      <p:pic>
        <p:nvPicPr>
          <p:cNvPr id="3074" name="Picture 2" descr="C:\Users\kmp\Desktop\260px-Dmitry_Lihache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80" y="1059581"/>
            <a:ext cx="2717199" cy="386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97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05979"/>
            <a:ext cx="7620000" cy="78159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+mn-lt"/>
              </a:rPr>
              <a:t>Раздумья…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683568" y="1203598"/>
            <a:ext cx="7474024" cy="3460874"/>
          </a:xfrm>
        </p:spPr>
        <p:txBody>
          <a:bodyPr>
            <a:noAutofit/>
          </a:bodyPr>
          <a:lstStyle/>
          <a:p>
            <a:pPr indent="-342900"/>
            <a:endParaRPr lang="ru-RU" dirty="0">
              <a:solidFill>
                <a:schemeClr val="tx2"/>
              </a:solidFill>
            </a:endParaRPr>
          </a:p>
          <a:p>
            <a:pPr indent="-342900"/>
            <a:endParaRPr lang="ru-RU" dirty="0" smtClean="0">
              <a:solidFill>
                <a:schemeClr val="tx2"/>
              </a:solidFill>
            </a:endParaRPr>
          </a:p>
          <a:p>
            <a:pPr indent="-342900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987574"/>
            <a:ext cx="81369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800" dirty="0">
                <a:latin typeface="Calibri" pitchFamily="34" charset="0"/>
              </a:rPr>
              <a:t>В 1926 году я </a:t>
            </a:r>
            <a:r>
              <a:rPr lang="ru-RU" sz="2800" dirty="0" err="1">
                <a:latin typeface="Calibri" pitchFamily="34" charset="0"/>
              </a:rPr>
              <a:t>зaнимaлся</a:t>
            </a:r>
            <a:r>
              <a:rPr lang="ru-RU" sz="2800" dirty="0">
                <a:latin typeface="Calibri" pitchFamily="34" charset="0"/>
              </a:rPr>
              <a:t> </a:t>
            </a:r>
            <a:r>
              <a:rPr lang="ru-RU" sz="2800" dirty="0" smtClean="0">
                <a:latin typeface="Calibri" pitchFamily="34" charset="0"/>
              </a:rPr>
              <a:t>в </a:t>
            </a:r>
            <a:r>
              <a:rPr lang="ru-RU" sz="2800" dirty="0" err="1">
                <a:latin typeface="Calibri" pitchFamily="34" charset="0"/>
              </a:rPr>
              <a:t>семинaрии</a:t>
            </a:r>
            <a:r>
              <a:rPr lang="ru-RU" sz="2800" dirty="0">
                <a:latin typeface="Calibri" pitchFamily="34" charset="0"/>
              </a:rPr>
              <a:t> по Пушкину у </a:t>
            </a:r>
            <a:r>
              <a:rPr lang="ru-RU" sz="2800" dirty="0" smtClean="0">
                <a:latin typeface="Calibri" pitchFamily="34" charset="0"/>
              </a:rPr>
              <a:t>Льва Владимировича Щербы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err="1" smtClean="0">
                <a:latin typeface="Calibri" pitchFamily="34" charset="0"/>
              </a:rPr>
              <a:t>Зa</a:t>
            </a:r>
            <a:r>
              <a:rPr lang="ru-RU" sz="2800" dirty="0" smtClean="0">
                <a:latin typeface="Calibri" pitchFamily="34" charset="0"/>
              </a:rPr>
              <a:t> год мы прошли только несколько строк из "Медного </a:t>
            </a:r>
            <a:r>
              <a:rPr lang="ru-RU" sz="2800" dirty="0" err="1" smtClean="0">
                <a:latin typeface="Calibri" pitchFamily="34" charset="0"/>
              </a:rPr>
              <a:t>всaдникa</a:t>
            </a:r>
            <a:r>
              <a:rPr lang="ru-RU" sz="2800" dirty="0" smtClean="0">
                <a:latin typeface="Calibri" pitchFamily="34" charset="0"/>
              </a:rPr>
              <a:t>".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>
                <a:latin typeface="Calibri" pitchFamily="34" charset="0"/>
              </a:rPr>
              <a:t>В </a:t>
            </a:r>
            <a:r>
              <a:rPr lang="ru-RU" sz="2800" dirty="0" err="1">
                <a:latin typeface="Calibri" pitchFamily="34" charset="0"/>
              </a:rPr>
              <a:t>нaшем</a:t>
            </a:r>
            <a:r>
              <a:rPr lang="ru-RU" sz="2800" dirty="0">
                <a:latin typeface="Calibri" pitchFamily="34" charset="0"/>
              </a:rPr>
              <a:t> </a:t>
            </a:r>
            <a:r>
              <a:rPr lang="ru-RU" sz="2800" dirty="0" err="1">
                <a:latin typeface="Calibri" pitchFamily="34" charset="0"/>
              </a:rPr>
              <a:t>рaспоряжении</a:t>
            </a:r>
            <a:r>
              <a:rPr lang="ru-RU" sz="2800" dirty="0">
                <a:latin typeface="Calibri" pitchFamily="34" charset="0"/>
              </a:rPr>
              <a:t> были всевозможные </a:t>
            </a:r>
            <a:r>
              <a:rPr lang="ru-RU" sz="2800" dirty="0" err="1">
                <a:latin typeface="Calibri" pitchFamily="34" charset="0"/>
              </a:rPr>
              <a:t>словaри</a:t>
            </a:r>
            <a:r>
              <a:rPr lang="ru-RU" sz="2800" dirty="0">
                <a:latin typeface="Calibri" pitchFamily="34" charset="0"/>
              </a:rPr>
              <a:t> и </a:t>
            </a:r>
            <a:r>
              <a:rPr lang="ru-RU" sz="2800" dirty="0" err="1">
                <a:latin typeface="Calibri" pitchFamily="34" charset="0"/>
              </a:rPr>
              <a:t>грaммaтики</a:t>
            </a:r>
            <a:r>
              <a:rPr lang="ru-RU" sz="2800" dirty="0">
                <a:latin typeface="Calibri" pitchFamily="34" charset="0"/>
              </a:rPr>
              <a:t>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>
                <a:latin typeface="Calibri" pitchFamily="34" charset="0"/>
              </a:rPr>
              <a:t>Мы </a:t>
            </a:r>
            <a:r>
              <a:rPr lang="ru-RU" sz="2800" dirty="0" err="1">
                <a:latin typeface="Calibri" pitchFamily="34" charset="0"/>
              </a:rPr>
              <a:t>доискивaлись</a:t>
            </a:r>
            <a:r>
              <a:rPr lang="ru-RU" sz="2800" dirty="0">
                <a:latin typeface="Calibri" pitchFamily="34" charset="0"/>
              </a:rPr>
              <a:t> филологически точного </a:t>
            </a:r>
            <a:r>
              <a:rPr lang="ru-RU" sz="2800" dirty="0" err="1">
                <a:latin typeface="Calibri" pitchFamily="34" charset="0"/>
              </a:rPr>
              <a:t>понимaния</a:t>
            </a:r>
            <a:r>
              <a:rPr lang="ru-RU" sz="2800" dirty="0">
                <a:latin typeface="Calibri" pitchFamily="34" charset="0"/>
              </a:rPr>
              <a:t> </a:t>
            </a:r>
            <a:r>
              <a:rPr lang="ru-RU" sz="2800" dirty="0" err="1">
                <a:latin typeface="Calibri" pitchFamily="34" charset="0"/>
              </a:rPr>
              <a:t>текстa</a:t>
            </a:r>
            <a:r>
              <a:rPr lang="ru-RU" sz="2800" dirty="0">
                <a:latin typeface="Calibri" pitchFamily="34" charset="0"/>
              </a:rPr>
              <a:t>, углублялись в историю изучения </a:t>
            </a:r>
            <a:r>
              <a:rPr lang="ru-RU" sz="2800" dirty="0" err="1">
                <a:latin typeface="Calibri" pitchFamily="34" charset="0"/>
              </a:rPr>
              <a:t>знaчений</a:t>
            </a:r>
            <a:r>
              <a:rPr lang="ru-RU" sz="2800" dirty="0">
                <a:latin typeface="Calibri" pitchFamily="34" charset="0"/>
              </a:rPr>
              <a:t> </a:t>
            </a:r>
            <a:r>
              <a:rPr lang="ru-RU" sz="2800" dirty="0" err="1">
                <a:latin typeface="Calibri" pitchFamily="34" charset="0"/>
              </a:rPr>
              <a:t>кaждого</a:t>
            </a:r>
            <a:r>
              <a:rPr lang="ru-RU" sz="2800" dirty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словa</a:t>
            </a:r>
            <a:r>
              <a:rPr lang="ru-RU" sz="2800" dirty="0" smtClean="0">
                <a:latin typeface="Calibri" pitchFamily="34" charset="0"/>
              </a:rPr>
              <a:t>…</a:t>
            </a:r>
            <a:endParaRPr lang="ru-RU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35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>
                <a:solidFill>
                  <a:srgbClr val="FF0000"/>
                </a:solidFill>
                <a:latin typeface="+mn-lt"/>
              </a:rPr>
              <a:t>Бармаглот</a:t>
            </a:r>
            <a:r>
              <a:rPr lang="ru-RU" dirty="0" smtClean="0">
                <a:solidFill>
                  <a:srgbClr val="FF0000"/>
                </a:solidFill>
                <a:latin typeface="+mn-lt"/>
              </a:rPr>
              <a:t>….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683568" y="1203598"/>
            <a:ext cx="7474024" cy="3460874"/>
          </a:xfrm>
        </p:spPr>
        <p:txBody>
          <a:bodyPr>
            <a:noAutofit/>
          </a:bodyPr>
          <a:lstStyle/>
          <a:p>
            <a:pPr indent="-342900"/>
            <a:endParaRPr lang="ru-RU" dirty="0">
              <a:solidFill>
                <a:schemeClr val="tx2"/>
              </a:solidFill>
            </a:endParaRPr>
          </a:p>
          <a:p>
            <a:pPr indent="-342900"/>
            <a:endParaRPr lang="ru-RU" dirty="0" smtClean="0">
              <a:solidFill>
                <a:schemeClr val="tx2"/>
              </a:solidFill>
            </a:endParaRPr>
          </a:p>
          <a:p>
            <a:pPr indent="-342900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53848"/>
            <a:ext cx="79928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7030A0"/>
                </a:solidFill>
                <a:latin typeface="Calibri" pitchFamily="34" charset="0"/>
              </a:rPr>
              <a:t>Twas brillig, and the slithy toves</a:t>
            </a:r>
          </a:p>
          <a:p>
            <a:r>
              <a:rPr lang="vi-VN" sz="2800" dirty="0">
                <a:solidFill>
                  <a:srgbClr val="7030A0"/>
                </a:solidFill>
                <a:latin typeface="Calibri" pitchFamily="34" charset="0"/>
              </a:rPr>
              <a:t>Did gyre and gimble in the wabe;</a:t>
            </a:r>
          </a:p>
          <a:p>
            <a:r>
              <a:rPr lang="vi-VN" sz="2800" dirty="0">
                <a:solidFill>
                  <a:srgbClr val="7030A0"/>
                </a:solidFill>
                <a:latin typeface="Calibri" pitchFamily="34" charset="0"/>
              </a:rPr>
              <a:t>All mimsy were the borogoves,</a:t>
            </a:r>
          </a:p>
          <a:p>
            <a:r>
              <a:rPr lang="vi-VN" sz="2800" dirty="0">
                <a:solidFill>
                  <a:srgbClr val="7030A0"/>
                </a:solidFill>
                <a:latin typeface="Calibri" pitchFamily="34" charset="0"/>
              </a:rPr>
              <a:t>And the mome raths outgrabe.</a:t>
            </a:r>
          </a:p>
          <a:p>
            <a:pPr algn="r"/>
            <a:r>
              <a:rPr lang="ru-RU" sz="2800" dirty="0" err="1" smtClean="0">
                <a:solidFill>
                  <a:srgbClr val="00B050"/>
                </a:solidFill>
                <a:latin typeface="Calibri" pitchFamily="34" charset="0"/>
              </a:rPr>
              <a:t>Варкалось</a:t>
            </a:r>
            <a:r>
              <a:rPr lang="ru-RU" sz="2800" dirty="0">
                <a:solidFill>
                  <a:srgbClr val="00B050"/>
                </a:solidFill>
                <a:latin typeface="Calibri" pitchFamily="34" charset="0"/>
              </a:rPr>
              <a:t>. </a:t>
            </a:r>
            <a:r>
              <a:rPr lang="ru-RU" sz="2800" dirty="0" err="1">
                <a:solidFill>
                  <a:srgbClr val="00B050"/>
                </a:solidFill>
                <a:latin typeface="Calibri" pitchFamily="34" charset="0"/>
              </a:rPr>
              <a:t>Хливкие</a:t>
            </a:r>
            <a:r>
              <a:rPr lang="ru-RU" sz="2800" dirty="0">
                <a:solidFill>
                  <a:srgbClr val="00B050"/>
                </a:solidFill>
                <a:latin typeface="Calibri" pitchFamily="34" charset="0"/>
              </a:rPr>
              <a:t> </a:t>
            </a:r>
            <a:r>
              <a:rPr lang="ru-RU" sz="2800" dirty="0" err="1">
                <a:solidFill>
                  <a:srgbClr val="00B050"/>
                </a:solidFill>
                <a:latin typeface="Calibri" pitchFamily="34" charset="0"/>
              </a:rPr>
              <a:t>шорьки</a:t>
            </a:r>
            <a:endParaRPr lang="ru-RU" sz="2800" dirty="0">
              <a:solidFill>
                <a:srgbClr val="00B050"/>
              </a:solidFill>
              <a:latin typeface="Calibri" pitchFamily="34" charset="0"/>
            </a:endParaRPr>
          </a:p>
          <a:p>
            <a:pPr algn="r"/>
            <a:r>
              <a:rPr lang="ru-RU" sz="2800" dirty="0">
                <a:solidFill>
                  <a:srgbClr val="00B050"/>
                </a:solidFill>
                <a:latin typeface="Calibri" pitchFamily="34" charset="0"/>
              </a:rPr>
              <a:t>Пырялись по </a:t>
            </a:r>
            <a:r>
              <a:rPr lang="ru-RU" sz="2800" dirty="0" err="1">
                <a:solidFill>
                  <a:srgbClr val="00B050"/>
                </a:solidFill>
                <a:latin typeface="Calibri" pitchFamily="34" charset="0"/>
              </a:rPr>
              <a:t>наве</a:t>
            </a:r>
            <a:r>
              <a:rPr lang="ru-RU" sz="2800" dirty="0">
                <a:solidFill>
                  <a:srgbClr val="00B050"/>
                </a:solidFill>
                <a:latin typeface="Calibri" pitchFamily="34" charset="0"/>
              </a:rPr>
              <a:t>,</a:t>
            </a:r>
          </a:p>
          <a:p>
            <a:pPr algn="r"/>
            <a:r>
              <a:rPr lang="ru-RU" sz="2800" dirty="0">
                <a:solidFill>
                  <a:srgbClr val="00B050"/>
                </a:solidFill>
                <a:latin typeface="Calibri" pitchFamily="34" charset="0"/>
              </a:rPr>
              <a:t>И </a:t>
            </a:r>
            <a:r>
              <a:rPr lang="ru-RU" sz="2800" dirty="0" err="1">
                <a:solidFill>
                  <a:srgbClr val="00B050"/>
                </a:solidFill>
                <a:latin typeface="Calibri" pitchFamily="34" charset="0"/>
              </a:rPr>
              <a:t>хрюкотали</a:t>
            </a:r>
            <a:r>
              <a:rPr lang="ru-RU" sz="2800" dirty="0">
                <a:solidFill>
                  <a:srgbClr val="00B050"/>
                </a:solidFill>
                <a:latin typeface="Calibri" pitchFamily="34" charset="0"/>
              </a:rPr>
              <a:t> </a:t>
            </a:r>
            <a:r>
              <a:rPr lang="ru-RU" sz="2800" dirty="0" err="1">
                <a:solidFill>
                  <a:srgbClr val="00B050"/>
                </a:solidFill>
                <a:latin typeface="Calibri" pitchFamily="34" charset="0"/>
              </a:rPr>
              <a:t>зелюки</a:t>
            </a:r>
            <a:r>
              <a:rPr lang="ru-RU" sz="2800" dirty="0">
                <a:solidFill>
                  <a:srgbClr val="00B050"/>
                </a:solidFill>
                <a:latin typeface="Calibri" pitchFamily="34" charset="0"/>
              </a:rPr>
              <a:t>,</a:t>
            </a:r>
          </a:p>
          <a:p>
            <a:pPr algn="r"/>
            <a:r>
              <a:rPr lang="ru-RU" sz="2800" dirty="0">
                <a:solidFill>
                  <a:srgbClr val="00B050"/>
                </a:solidFill>
                <a:latin typeface="Calibri" pitchFamily="34" charset="0"/>
              </a:rPr>
              <a:t>Как </a:t>
            </a:r>
            <a:r>
              <a:rPr lang="ru-RU" sz="2800" dirty="0" err="1">
                <a:solidFill>
                  <a:srgbClr val="00B050"/>
                </a:solidFill>
                <a:latin typeface="Calibri" pitchFamily="34" charset="0"/>
              </a:rPr>
              <a:t>мюмзики</a:t>
            </a:r>
            <a:r>
              <a:rPr lang="ru-RU" sz="2800" dirty="0">
                <a:solidFill>
                  <a:srgbClr val="00B050"/>
                </a:solidFill>
                <a:latin typeface="Calibri" pitchFamily="34" charset="0"/>
              </a:rPr>
              <a:t> в </a:t>
            </a:r>
            <a:r>
              <a:rPr lang="ru-RU" sz="2800" dirty="0" err="1">
                <a:solidFill>
                  <a:srgbClr val="00B050"/>
                </a:solidFill>
                <a:latin typeface="Calibri" pitchFamily="34" charset="0"/>
              </a:rPr>
              <a:t>мове</a:t>
            </a:r>
            <a:r>
              <a:rPr lang="ru-RU" sz="2800" dirty="0" smtClean="0">
                <a:solidFill>
                  <a:srgbClr val="00B050"/>
                </a:solidFill>
                <a:latin typeface="Calibri" pitchFamily="34" charset="0"/>
              </a:rPr>
              <a:t>.</a:t>
            </a:r>
            <a:endParaRPr lang="ru-RU" sz="2800" dirty="0">
              <a:solidFill>
                <a:srgbClr val="00B05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20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05979"/>
            <a:ext cx="7620000" cy="70958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+mn-lt"/>
              </a:rPr>
              <a:t>Протагор (</a:t>
            </a:r>
            <a:r>
              <a:rPr lang="ru-RU" dirty="0">
                <a:solidFill>
                  <a:srgbClr val="FF0000"/>
                </a:solidFill>
                <a:latin typeface="+mn-lt"/>
              </a:rPr>
              <a:t>485-410 до </a:t>
            </a:r>
            <a:r>
              <a:rPr lang="ru-RU" dirty="0" smtClean="0">
                <a:solidFill>
                  <a:srgbClr val="FF0000"/>
                </a:solidFill>
                <a:latin typeface="+mn-lt"/>
              </a:rPr>
              <a:t>Р.Х.)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179512" y="1131590"/>
            <a:ext cx="4536504" cy="3691962"/>
          </a:xfrm>
        </p:spPr>
        <p:txBody>
          <a:bodyPr>
            <a:noAutofit/>
          </a:bodyPr>
          <a:lstStyle/>
          <a:p>
            <a:pPr indent="-342900"/>
            <a:r>
              <a:rPr lang="ru-RU" sz="3200" dirty="0" smtClean="0">
                <a:solidFill>
                  <a:srgbClr val="002060"/>
                </a:solidFill>
              </a:rPr>
              <a:t>Человек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есть </a:t>
            </a:r>
            <a:r>
              <a:rPr lang="ru-RU" sz="3200" dirty="0">
                <a:solidFill>
                  <a:srgbClr val="002060"/>
                </a:solidFill>
              </a:rPr>
              <a:t>мера всех вещей существующих, </a:t>
            </a:r>
            <a:r>
              <a:rPr lang="ru-RU" sz="3200" dirty="0" smtClean="0">
                <a:solidFill>
                  <a:srgbClr val="002060"/>
                </a:solidFill>
              </a:rPr>
              <a:t/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что </a:t>
            </a:r>
            <a:r>
              <a:rPr lang="ru-RU" sz="3200" dirty="0">
                <a:solidFill>
                  <a:srgbClr val="002060"/>
                </a:solidFill>
              </a:rPr>
              <a:t>они существуют, </a:t>
            </a:r>
            <a:r>
              <a:rPr lang="ru-RU" sz="3200" dirty="0" smtClean="0">
                <a:solidFill>
                  <a:srgbClr val="002060"/>
                </a:solidFill>
              </a:rPr>
              <a:t/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и </a:t>
            </a:r>
            <a:r>
              <a:rPr lang="ru-RU" sz="3200" dirty="0">
                <a:solidFill>
                  <a:srgbClr val="002060"/>
                </a:solidFill>
              </a:rPr>
              <a:t>не существующих, что они не существуют </a:t>
            </a:r>
          </a:p>
          <a:p>
            <a:pPr marL="0" indent="0" algn="r">
              <a:buNone/>
            </a:pPr>
            <a:r>
              <a:rPr lang="ru-RU" sz="3200" dirty="0">
                <a:solidFill>
                  <a:schemeClr val="tx2"/>
                </a:solidFill>
              </a:rPr>
              <a:t>Платон, </a:t>
            </a:r>
            <a:r>
              <a:rPr lang="ru-RU" sz="3200" dirty="0" err="1">
                <a:solidFill>
                  <a:schemeClr val="tx2"/>
                </a:solidFill>
              </a:rPr>
              <a:t>Теэтет</a:t>
            </a:r>
            <a:endParaRPr lang="ru-RU" sz="3200" dirty="0">
              <a:solidFill>
                <a:schemeClr val="tx2"/>
              </a:solidFill>
            </a:endParaRPr>
          </a:p>
          <a:p>
            <a:pPr indent="-342900"/>
            <a:endParaRPr lang="ru-RU" dirty="0" smtClean="0">
              <a:solidFill>
                <a:schemeClr val="tx2"/>
              </a:solidFill>
            </a:endParaRPr>
          </a:p>
          <a:p>
            <a:pPr indent="-342900"/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3" name="Picture 2" descr="C:\Users\kmp\Desktop\Salvator_Rosa_-_Démocrite_et_Protagor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059582"/>
            <a:ext cx="2857500" cy="401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5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05979"/>
            <a:ext cx="7620000" cy="70958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+mn-lt"/>
              </a:rPr>
              <a:t>Загадочные  картинки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683568" y="1203598"/>
            <a:ext cx="7474024" cy="3460874"/>
          </a:xfrm>
        </p:spPr>
        <p:txBody>
          <a:bodyPr>
            <a:noAutofit/>
          </a:bodyPr>
          <a:lstStyle/>
          <a:p>
            <a:pPr indent="-342900"/>
            <a:endParaRPr lang="ru-RU" dirty="0">
              <a:solidFill>
                <a:schemeClr val="tx2"/>
              </a:solidFill>
            </a:endParaRPr>
          </a:p>
          <a:p>
            <a:pPr indent="-342900"/>
            <a:endParaRPr lang="ru-RU" dirty="0" smtClean="0">
              <a:solidFill>
                <a:schemeClr val="tx2"/>
              </a:solidFill>
            </a:endParaRPr>
          </a:p>
          <a:p>
            <a:pPr indent="-342900"/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6147" name="Picture 3" descr="C:\Users\kmp\Desktop\Без-имени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7614"/>
            <a:ext cx="6988344" cy="300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35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05979"/>
            <a:ext cx="7620000" cy="70958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+mn-lt"/>
              </a:rPr>
              <a:t>Право ли авторское право?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683568" y="1203598"/>
            <a:ext cx="7474024" cy="3460874"/>
          </a:xfrm>
        </p:spPr>
        <p:txBody>
          <a:bodyPr>
            <a:noAutofit/>
          </a:bodyPr>
          <a:lstStyle/>
          <a:p>
            <a:pPr indent="-342900"/>
            <a:endParaRPr lang="ru-RU" dirty="0">
              <a:solidFill>
                <a:schemeClr val="tx2"/>
              </a:solidFill>
            </a:endParaRPr>
          </a:p>
          <a:p>
            <a:pPr indent="-342900"/>
            <a:endParaRPr lang="ru-RU" dirty="0" smtClean="0">
              <a:solidFill>
                <a:schemeClr val="tx2"/>
              </a:solidFill>
            </a:endParaRPr>
          </a:p>
          <a:p>
            <a:pPr indent="-342900"/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6146" name="Picture 2" descr="C:\Users\kmp\Desktop\Без-имени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063" y="1026599"/>
            <a:ext cx="6552728" cy="340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33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123478"/>
            <a:ext cx="7620000" cy="85725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+mn-lt"/>
              </a:rPr>
              <a:t>Модель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539552" y="843558"/>
            <a:ext cx="7560840" cy="4104456"/>
          </a:xfrm>
        </p:spPr>
        <p:txBody>
          <a:bodyPr>
            <a:noAutofit/>
          </a:bodyPr>
          <a:lstStyle/>
          <a:p>
            <a:r>
              <a:rPr lang="ru-RU" sz="2800" dirty="0" smtClean="0"/>
              <a:t>от </a:t>
            </a:r>
            <a:r>
              <a:rPr lang="ru-RU" sz="2800" dirty="0"/>
              <a:t>лат. </a:t>
            </a:r>
            <a:r>
              <a:rPr lang="ru-RU" sz="2800" dirty="0" err="1">
                <a:solidFill>
                  <a:srgbClr val="00B050"/>
                </a:solidFill>
              </a:rPr>
              <a:t>modulus</a:t>
            </a:r>
            <a:r>
              <a:rPr lang="ru-RU" sz="2800" dirty="0"/>
              <a:t> — «мера, аналог, </a:t>
            </a:r>
            <a:r>
              <a:rPr lang="ru-RU" sz="2800" dirty="0" smtClean="0"/>
              <a:t>образец»</a:t>
            </a:r>
          </a:p>
          <a:p>
            <a:r>
              <a:rPr lang="ru-RU" sz="2800" dirty="0"/>
              <a:t>Ввёл термин «модель» Готфрид  </a:t>
            </a:r>
            <a:r>
              <a:rPr lang="ru-RU" sz="2800" dirty="0" smtClean="0"/>
              <a:t>Лейбниц</a:t>
            </a:r>
          </a:p>
          <a:p>
            <a:pPr marL="114300" indent="0">
              <a:buNone/>
            </a:pPr>
            <a:endParaRPr lang="ru-RU" sz="2800" dirty="0"/>
          </a:p>
          <a:p>
            <a:r>
              <a:rPr lang="ru-RU" sz="2800" dirty="0" smtClean="0"/>
              <a:t>Фрагмент реальности, замещающий оригинал (другой фрагмент реальности)</a:t>
            </a:r>
          </a:p>
          <a:p>
            <a:r>
              <a:rPr lang="ru-RU" sz="2800" dirty="0" smtClean="0"/>
              <a:t>Алгебраическая </a:t>
            </a:r>
            <a:r>
              <a:rPr lang="ru-RU" sz="2800" dirty="0"/>
              <a:t>система с пустым множеством операций.</a:t>
            </a:r>
            <a:r>
              <a:rPr lang="ru-RU" sz="2800" b="1" dirty="0"/>
              <a:t> </a:t>
            </a:r>
            <a:endParaRPr lang="ru-RU" sz="2800" b="1" dirty="0" smtClean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3090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+mn-lt"/>
              </a:rPr>
              <a:t>Иерархия Хомского (1959</a:t>
            </a:r>
            <a:r>
              <a:rPr lang="ru-RU" dirty="0" smtClean="0">
                <a:solidFill>
                  <a:srgbClr val="FF0000"/>
                </a:solidFill>
                <a:latin typeface="+mn-lt"/>
              </a:rPr>
              <a:t>)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683568" y="1203598"/>
            <a:ext cx="7474024" cy="3460874"/>
          </a:xfrm>
        </p:spPr>
        <p:txBody>
          <a:bodyPr>
            <a:noAutofit/>
          </a:bodyPr>
          <a:lstStyle/>
          <a:p>
            <a:pPr indent="-342900"/>
            <a:endParaRPr lang="ru-RU" dirty="0">
              <a:solidFill>
                <a:schemeClr val="tx2"/>
              </a:solidFill>
            </a:endParaRPr>
          </a:p>
          <a:p>
            <a:pPr indent="-342900"/>
            <a:endParaRPr lang="ru-RU" dirty="0" smtClean="0">
              <a:solidFill>
                <a:schemeClr val="tx2"/>
              </a:solidFill>
            </a:endParaRPr>
          </a:p>
          <a:p>
            <a:pPr indent="-342900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158425"/>
            <a:ext cx="74168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4 типа грамматик:</a:t>
            </a:r>
          </a:p>
          <a:p>
            <a:endParaRPr lang="ru-RU" sz="2800" dirty="0" smtClean="0"/>
          </a:p>
          <a:p>
            <a:r>
              <a:rPr lang="ru-RU" sz="2800" dirty="0" smtClean="0">
                <a:solidFill>
                  <a:srgbClr val="FF0000"/>
                </a:solidFill>
              </a:rPr>
              <a:t>0</a:t>
            </a:r>
            <a:r>
              <a:rPr lang="ru-RU" sz="2800" dirty="0">
                <a:solidFill>
                  <a:srgbClr val="FF0000"/>
                </a:solidFill>
              </a:rPr>
              <a:t>. </a:t>
            </a:r>
            <a:r>
              <a:rPr lang="ru-RU" sz="2800" dirty="0">
                <a:solidFill>
                  <a:srgbClr val="7030A0"/>
                </a:solidFill>
              </a:rPr>
              <a:t>неограниченные грамматики </a:t>
            </a:r>
            <a:r>
              <a:rPr lang="ru-RU" sz="2800" dirty="0"/>
              <a:t>— возможны любые правила </a:t>
            </a:r>
            <a:endParaRPr lang="ru-RU" sz="2800" dirty="0" smtClean="0"/>
          </a:p>
          <a:p>
            <a:r>
              <a:rPr lang="ru-RU" sz="2800" dirty="0" smtClean="0">
                <a:solidFill>
                  <a:srgbClr val="FF0000"/>
                </a:solidFill>
              </a:rPr>
              <a:t>1. </a:t>
            </a:r>
            <a:r>
              <a:rPr lang="ru-RU" sz="2800" dirty="0" smtClean="0">
                <a:solidFill>
                  <a:srgbClr val="7030A0"/>
                </a:solidFill>
              </a:rPr>
              <a:t>контекстно-зависимые </a:t>
            </a:r>
            <a:r>
              <a:rPr lang="ru-RU" sz="2800" dirty="0">
                <a:solidFill>
                  <a:srgbClr val="7030A0"/>
                </a:solidFill>
              </a:rPr>
              <a:t>грамматики</a:t>
            </a:r>
            <a:r>
              <a:rPr lang="ru-RU" sz="2800" dirty="0"/>
              <a:t>. </a:t>
            </a:r>
            <a:endParaRPr lang="ru-RU" sz="2800" dirty="0" smtClean="0"/>
          </a:p>
          <a:p>
            <a:r>
              <a:rPr lang="ru-RU" sz="2800" dirty="0" smtClean="0">
                <a:solidFill>
                  <a:srgbClr val="FF0000"/>
                </a:solidFill>
              </a:rPr>
              <a:t>2. </a:t>
            </a:r>
            <a:r>
              <a:rPr lang="ru-RU" sz="2800" dirty="0" smtClean="0">
                <a:solidFill>
                  <a:srgbClr val="7030A0"/>
                </a:solidFill>
              </a:rPr>
              <a:t>контекстно-свободные </a:t>
            </a:r>
            <a:r>
              <a:rPr lang="ru-RU" sz="2800" dirty="0">
                <a:solidFill>
                  <a:srgbClr val="7030A0"/>
                </a:solidFill>
              </a:rPr>
              <a:t>грамматики</a:t>
            </a:r>
            <a:r>
              <a:rPr lang="ru-RU" sz="2800" dirty="0"/>
              <a:t>. </a:t>
            </a:r>
            <a:endParaRPr lang="ru-RU" sz="2800" dirty="0" smtClean="0"/>
          </a:p>
          <a:p>
            <a:r>
              <a:rPr lang="ru-RU" sz="2800" dirty="0" smtClean="0">
                <a:solidFill>
                  <a:srgbClr val="FF0000"/>
                </a:solidFill>
              </a:rPr>
              <a:t>3</a:t>
            </a:r>
            <a:r>
              <a:rPr lang="ru-RU" sz="2800" dirty="0">
                <a:solidFill>
                  <a:srgbClr val="FF0000"/>
                </a:solidFill>
              </a:rPr>
              <a:t>. </a:t>
            </a:r>
            <a:r>
              <a:rPr lang="ru-RU" sz="2800" dirty="0">
                <a:solidFill>
                  <a:srgbClr val="7030A0"/>
                </a:solidFill>
              </a:rPr>
              <a:t>регулярные грамматики </a:t>
            </a:r>
            <a:r>
              <a:rPr lang="ru-RU" sz="2800" dirty="0"/>
              <a:t>— самые простые (эквивалентны конечным автоматам). </a:t>
            </a:r>
          </a:p>
        </p:txBody>
      </p:sp>
    </p:spTree>
    <p:extLst>
      <p:ext uri="{BB962C8B-B14F-4D97-AF65-F5344CB8AC3E}">
        <p14:creationId xmlns:p14="http://schemas.microsoft.com/office/powerpoint/2010/main" val="360469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+mn-lt"/>
              </a:rPr>
              <a:t>Такие грамматики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683568" y="1203598"/>
            <a:ext cx="7474024" cy="3460874"/>
          </a:xfrm>
        </p:spPr>
        <p:txBody>
          <a:bodyPr>
            <a:noAutofit/>
          </a:bodyPr>
          <a:lstStyle/>
          <a:p>
            <a:pPr indent="-342900"/>
            <a:endParaRPr lang="ru-RU" dirty="0">
              <a:solidFill>
                <a:schemeClr val="tx2"/>
              </a:solidFill>
            </a:endParaRPr>
          </a:p>
          <a:p>
            <a:pPr indent="-342900"/>
            <a:endParaRPr lang="ru-RU" dirty="0" smtClean="0">
              <a:solidFill>
                <a:schemeClr val="tx2"/>
              </a:solidFill>
            </a:endParaRPr>
          </a:p>
          <a:p>
            <a:pPr indent="-342900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158425"/>
            <a:ext cx="74168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7030A0"/>
                </a:solidFill>
              </a:rPr>
              <a:t>Контекстно-свободные </a:t>
            </a:r>
            <a:r>
              <a:rPr lang="ru-RU" sz="2800" dirty="0">
                <a:solidFill>
                  <a:srgbClr val="7030A0"/>
                </a:solidFill>
              </a:rPr>
              <a:t>грамматики </a:t>
            </a:r>
            <a:r>
              <a:rPr lang="ru-RU" sz="2800" dirty="0"/>
              <a:t>применяются для определения грамматической структуры в грамматическом анализе</a:t>
            </a:r>
            <a:r>
              <a:rPr lang="ru-RU" sz="2800" dirty="0" smtClean="0"/>
              <a:t>.</a:t>
            </a:r>
            <a:endParaRPr lang="ru-RU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>
                <a:solidFill>
                  <a:srgbClr val="7030A0"/>
                </a:solidFill>
              </a:rPr>
              <a:t>Регулярные грамматики </a:t>
            </a:r>
            <a:r>
              <a:rPr lang="ru-RU" sz="2800" dirty="0"/>
              <a:t>применяются для текстового поиска, разбивки и подстановки, в том числе в лексическом анализе. 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2528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+mn-lt"/>
              </a:rPr>
              <a:t>Граничные дефиниции языка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683568" y="1203598"/>
            <a:ext cx="7474024" cy="3460874"/>
          </a:xfrm>
        </p:spPr>
        <p:txBody>
          <a:bodyPr>
            <a:noAutofit/>
          </a:bodyPr>
          <a:lstStyle/>
          <a:p>
            <a:pPr indent="-342900"/>
            <a:endParaRPr lang="ru-RU" dirty="0">
              <a:solidFill>
                <a:schemeClr val="tx2"/>
              </a:solidFill>
            </a:endParaRPr>
          </a:p>
          <a:p>
            <a:pPr indent="-342900"/>
            <a:endParaRPr lang="ru-RU" dirty="0" smtClean="0">
              <a:solidFill>
                <a:schemeClr val="tx2"/>
              </a:solidFill>
            </a:endParaRPr>
          </a:p>
          <a:p>
            <a:pPr indent="-342900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4262" y="1158425"/>
            <a:ext cx="741682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 smtClean="0">
              <a:solidFill>
                <a:srgbClr val="7030A0"/>
              </a:solidFill>
            </a:endParaRPr>
          </a:p>
          <a:p>
            <a:r>
              <a:rPr lang="ru-RU" sz="2800" dirty="0" smtClean="0">
                <a:solidFill>
                  <a:srgbClr val="00B050"/>
                </a:solidFill>
              </a:rPr>
              <a:t>ЯЗЫК —живой </a:t>
            </a:r>
            <a:r>
              <a:rPr lang="ru-RU" sz="2800" dirty="0">
                <a:solidFill>
                  <a:srgbClr val="00B050"/>
                </a:solidFill>
              </a:rPr>
              <a:t>дух, в симбиозе с духовным человечеством и человеком.</a:t>
            </a:r>
          </a:p>
          <a:p>
            <a:r>
              <a:rPr lang="ru-RU" sz="2800" dirty="0" smtClean="0"/>
              <a:t>   </a:t>
            </a:r>
            <a:endParaRPr lang="ru-RU" sz="2800" dirty="0"/>
          </a:p>
          <a:p>
            <a:r>
              <a:rPr lang="ru-RU" sz="2800" dirty="0" smtClean="0"/>
              <a:t>ЯЗЫК — </a:t>
            </a:r>
            <a:r>
              <a:rPr lang="ru-RU" sz="2800" dirty="0"/>
              <a:t>это </a:t>
            </a:r>
            <a:r>
              <a:rPr lang="ru-RU" sz="2800" dirty="0" smtClean="0"/>
              <a:t>множество </a:t>
            </a:r>
            <a:r>
              <a:rPr lang="ru-RU" sz="2800" dirty="0"/>
              <a:t>цепочек, составленных из символов некоторого конечного алфавита.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1567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+mn-lt"/>
              </a:rPr>
              <a:t>Шаг в сторону….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683568" y="1203598"/>
            <a:ext cx="7474024" cy="3460874"/>
          </a:xfrm>
        </p:spPr>
        <p:txBody>
          <a:bodyPr>
            <a:noAutofit/>
          </a:bodyPr>
          <a:lstStyle/>
          <a:p>
            <a:pPr indent="-342900"/>
            <a:endParaRPr lang="ru-RU" dirty="0">
              <a:solidFill>
                <a:schemeClr val="tx2"/>
              </a:solidFill>
            </a:endParaRPr>
          </a:p>
          <a:p>
            <a:pPr indent="-342900"/>
            <a:endParaRPr lang="ru-RU" dirty="0" smtClean="0">
              <a:solidFill>
                <a:schemeClr val="tx2"/>
              </a:solidFill>
            </a:endParaRPr>
          </a:p>
          <a:p>
            <a:pPr indent="-342900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4262" y="1158425"/>
            <a:ext cx="74168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попытки </a:t>
            </a:r>
            <a:r>
              <a:rPr lang="ru-RU" sz="2800" dirty="0"/>
              <a:t>принципиального отделения языка от коммуникации, мышления и поведения </a:t>
            </a:r>
            <a:r>
              <a:rPr lang="ru-RU" sz="2800" dirty="0" err="1" smtClean="0"/>
              <a:t>малоконструктивны</a:t>
            </a:r>
            <a:r>
              <a:rPr lang="ru-RU" sz="2800" dirty="0"/>
              <a:t>, </a:t>
            </a:r>
            <a:r>
              <a:rPr lang="ru-RU" sz="2800" dirty="0">
                <a:solidFill>
                  <a:srgbClr val="FF0000"/>
                </a:solidFill>
              </a:rPr>
              <a:t>искусственны</a:t>
            </a:r>
            <a:r>
              <a:rPr lang="ru-RU" sz="2800" dirty="0"/>
              <a:t>, обусловлены лишь логикой развитием науки, но никак </a:t>
            </a:r>
            <a:r>
              <a:rPr lang="ru-RU" sz="2800" dirty="0">
                <a:solidFill>
                  <a:srgbClr val="FF0000"/>
                </a:solidFill>
              </a:rPr>
              <a:t>не самой природой вещей</a:t>
            </a:r>
            <a:r>
              <a:rPr lang="ru-RU" sz="2800" dirty="0"/>
              <a:t>. </a:t>
            </a:r>
            <a:endParaRPr lang="ru-RU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вопрос </a:t>
            </a:r>
            <a:r>
              <a:rPr lang="ru-RU" sz="2800" dirty="0"/>
              <a:t>о том, что входит в язык и в лингвистику, а что не входит, оказывается все менее </a:t>
            </a:r>
            <a:r>
              <a:rPr lang="ru-RU" sz="2800" dirty="0" smtClean="0"/>
              <a:t>интересным… (</a:t>
            </a:r>
            <a:r>
              <a:rPr lang="ru-RU" sz="2800" dirty="0" smtClean="0">
                <a:solidFill>
                  <a:srgbClr val="00B050"/>
                </a:solidFill>
              </a:rPr>
              <a:t>А.А. </a:t>
            </a:r>
            <a:r>
              <a:rPr lang="ru-RU" sz="2800" dirty="0" err="1" smtClean="0">
                <a:solidFill>
                  <a:srgbClr val="00B050"/>
                </a:solidFill>
              </a:rPr>
              <a:t>Кибрик</a:t>
            </a:r>
            <a:r>
              <a:rPr lang="ru-RU" sz="2800" dirty="0" smtClean="0"/>
              <a:t>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314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05979"/>
            <a:ext cx="7787208" cy="857250"/>
          </a:xfrm>
        </p:spPr>
        <p:txBody>
          <a:bodyPr/>
          <a:lstStyle/>
          <a:p>
            <a:pPr algn="ctr"/>
            <a:r>
              <a:rPr lang="ru-RU" dirty="0" err="1">
                <a:solidFill>
                  <a:srgbClr val="FF0000"/>
                </a:solidFill>
                <a:latin typeface="+mn-lt"/>
              </a:rPr>
              <a:t>Кибрик</a:t>
            </a:r>
            <a:r>
              <a:rPr lang="ru-RU" dirty="0">
                <a:solidFill>
                  <a:srgbClr val="FF0000"/>
                </a:solidFill>
                <a:latin typeface="+mn-lt"/>
              </a:rPr>
              <a:t> Андрей Александрович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683568" y="1203598"/>
            <a:ext cx="3744416" cy="3460874"/>
          </a:xfrm>
        </p:spPr>
        <p:txBody>
          <a:bodyPr>
            <a:noAutofit/>
          </a:bodyPr>
          <a:lstStyle/>
          <a:p>
            <a:pPr indent="-342900"/>
            <a:endParaRPr lang="ru-RU" dirty="0">
              <a:solidFill>
                <a:schemeClr val="tx2"/>
              </a:solidFill>
            </a:endParaRPr>
          </a:p>
          <a:p>
            <a:pPr indent="-342900"/>
            <a:endParaRPr lang="ru-RU" dirty="0" smtClean="0">
              <a:solidFill>
                <a:schemeClr val="tx2"/>
              </a:solidFill>
            </a:endParaRPr>
          </a:p>
          <a:p>
            <a:pPr indent="-342900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203598"/>
            <a:ext cx="345638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российский лингвист, </a:t>
            </a:r>
            <a:r>
              <a:rPr lang="ru-RU" sz="2800" dirty="0" smtClean="0"/>
              <a:t>д. фил. наук, вед. н. </a:t>
            </a:r>
            <a:r>
              <a:rPr lang="ru-RU" sz="2800" dirty="0"/>
              <a:t>сотрудник Института языкознания РАН, профессор филологического факультета </a:t>
            </a:r>
            <a:r>
              <a:rPr lang="ru-RU" sz="2800" dirty="0" smtClean="0"/>
              <a:t>МГУ….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92585"/>
            <a:ext cx="2910190" cy="3807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493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>
                <a:solidFill>
                  <a:srgbClr val="FF0000"/>
                </a:solidFill>
                <a:latin typeface="+mn-lt"/>
              </a:rPr>
              <a:t>Мультимодальная</a:t>
            </a:r>
            <a:r>
              <a:rPr lang="ru-RU" dirty="0" smtClean="0">
                <a:solidFill>
                  <a:srgbClr val="FF0000"/>
                </a:solidFill>
                <a:latin typeface="+mn-lt"/>
              </a:rPr>
              <a:t> лингвистика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323528" y="1131590"/>
            <a:ext cx="7834064" cy="3672408"/>
          </a:xfrm>
        </p:spPr>
        <p:txBody>
          <a:bodyPr>
            <a:noAutofit/>
          </a:bodyPr>
          <a:lstStyle/>
          <a:p>
            <a:r>
              <a:rPr lang="ru-RU" sz="2800" dirty="0"/>
              <a:t>Адекватное представление о естественной языковой коммуникации </a:t>
            </a:r>
            <a:r>
              <a:rPr lang="ru-RU" sz="2800" dirty="0" smtClean="0"/>
              <a:t>может </a:t>
            </a:r>
            <a:r>
              <a:rPr lang="ru-RU" sz="2800" dirty="0"/>
              <a:t>быть получено лишь при </a:t>
            </a:r>
            <a:r>
              <a:rPr lang="ru-RU" sz="2800" dirty="0" err="1" smtClean="0"/>
              <a:t>мультимодальном</a:t>
            </a:r>
            <a:r>
              <a:rPr lang="ru-RU" sz="2800" dirty="0" smtClean="0"/>
              <a:t> </a:t>
            </a:r>
            <a:r>
              <a:rPr lang="ru-RU" sz="2800" dirty="0"/>
              <a:t>подходе, учитывающим </a:t>
            </a:r>
            <a:r>
              <a:rPr lang="ru-RU" sz="2800" dirty="0" smtClean="0"/>
              <a:t>все </a:t>
            </a:r>
            <a:r>
              <a:rPr lang="ru-RU" sz="2800" smtClean="0"/>
              <a:t>коммуникативные каналы. </a:t>
            </a:r>
            <a:endParaRPr lang="ru-RU" sz="2800" dirty="0" smtClean="0"/>
          </a:p>
          <a:p>
            <a:r>
              <a:rPr lang="ru-RU" sz="2800" dirty="0" smtClean="0"/>
              <a:t>Только подход, признающий </a:t>
            </a:r>
            <a:r>
              <a:rPr lang="ru-RU" sz="2800" dirty="0" err="1" smtClean="0"/>
              <a:t>мультимодальность</a:t>
            </a:r>
            <a:r>
              <a:rPr lang="ru-RU" sz="2800" dirty="0" smtClean="0"/>
              <a:t> </a:t>
            </a:r>
            <a:r>
              <a:rPr lang="ru-RU" sz="2800" dirty="0"/>
              <a:t>коммуникации, имеет шанс на </a:t>
            </a:r>
            <a:r>
              <a:rPr lang="ru-RU" sz="2800" dirty="0" smtClean="0"/>
              <a:t>создание реалистической </a:t>
            </a:r>
            <a:r>
              <a:rPr lang="ru-RU" sz="2800" dirty="0"/>
              <a:t>лингвистики будущего.</a:t>
            </a:r>
            <a:endParaRPr lang="ru-RU" sz="2800" dirty="0">
              <a:solidFill>
                <a:schemeClr val="tx2"/>
              </a:solidFill>
            </a:endParaRPr>
          </a:p>
          <a:p>
            <a:pPr indent="-342900"/>
            <a:endParaRPr lang="ru-RU" dirty="0" smtClean="0">
              <a:solidFill>
                <a:schemeClr val="tx2"/>
              </a:solidFill>
            </a:endParaRPr>
          </a:p>
          <a:p>
            <a:pPr indent="-342900"/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41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+mn-lt"/>
              </a:rPr>
              <a:t>Ладно, краткий вывод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323528" y="1131590"/>
            <a:ext cx="7834064" cy="3672408"/>
          </a:xfrm>
        </p:spPr>
        <p:txBody>
          <a:bodyPr>
            <a:noAutofit/>
          </a:bodyPr>
          <a:lstStyle/>
          <a:p>
            <a:r>
              <a:rPr lang="ru-RU" sz="2800" dirty="0" smtClean="0"/>
              <a:t>Компьютерная лингвистика (в </a:t>
            </a:r>
            <a:r>
              <a:rPr lang="ru-RU" sz="2800" dirty="0" err="1" smtClean="0"/>
              <a:t>т.ч</a:t>
            </a:r>
            <a:r>
              <a:rPr lang="ru-RU" sz="2800" dirty="0" smtClean="0"/>
              <a:t>. как научное направление в области </a:t>
            </a:r>
            <a:r>
              <a:rPr lang="en-US" sz="2800" dirty="0" smtClean="0"/>
              <a:t>AI) </a:t>
            </a:r>
            <a:r>
              <a:rPr lang="ru-RU" sz="2800" dirty="0" smtClean="0"/>
              <a:t>изучает исключительно коммуникативную сторону языка.</a:t>
            </a:r>
          </a:p>
          <a:p>
            <a:endParaRPr lang="ru-RU" sz="2800" dirty="0">
              <a:solidFill>
                <a:schemeClr val="tx2"/>
              </a:solidFill>
            </a:endParaRPr>
          </a:p>
          <a:p>
            <a:pPr indent="-342900"/>
            <a:endParaRPr lang="ru-RU" dirty="0" smtClean="0">
              <a:solidFill>
                <a:schemeClr val="tx2"/>
              </a:solidFill>
            </a:endParaRPr>
          </a:p>
          <a:p>
            <a:pPr indent="-342900"/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49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+mn-lt"/>
              </a:rPr>
              <a:t>В языковой стихии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179512" y="1131590"/>
            <a:ext cx="2448272" cy="369196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i="1" dirty="0" err="1" smtClean="0">
                <a:solidFill>
                  <a:srgbClr val="FF0000"/>
                </a:solidFill>
              </a:rPr>
              <a:t>словѣне</a:t>
            </a:r>
            <a:r>
              <a:rPr lang="ru-RU" sz="2800" dirty="0"/>
              <a:t> </a:t>
            </a:r>
            <a:r>
              <a:rPr lang="ru-RU" sz="2800" dirty="0" smtClean="0"/>
              <a:t>—говорящие </a:t>
            </a:r>
            <a:r>
              <a:rPr lang="ru-RU" sz="2800" dirty="0"/>
              <a:t>«словами» </a:t>
            </a:r>
            <a:r>
              <a:rPr lang="ru-RU" sz="2800" dirty="0" smtClean="0"/>
              <a:t>(по-нашему). </a:t>
            </a:r>
          </a:p>
          <a:p>
            <a:pPr marL="0" indent="0" algn="ctr">
              <a:buNone/>
            </a:pPr>
            <a:endParaRPr lang="ru-RU" sz="2800" dirty="0" smtClean="0"/>
          </a:p>
          <a:p>
            <a:pPr marL="0" indent="0" algn="ctr">
              <a:buNone/>
            </a:pPr>
            <a:r>
              <a:rPr lang="ru-RU" sz="2800" dirty="0" smtClean="0"/>
              <a:t>Племена</a:t>
            </a:r>
            <a:br>
              <a:rPr lang="ru-RU" sz="2800" dirty="0" smtClean="0"/>
            </a:br>
            <a:r>
              <a:rPr lang="ru-RU" sz="2800" dirty="0" smtClean="0"/>
              <a:t>- </a:t>
            </a:r>
            <a:r>
              <a:rPr lang="ru-RU" sz="2800" i="1" dirty="0" err="1" smtClean="0"/>
              <a:t>ѩзыкъи</a:t>
            </a:r>
            <a:r>
              <a:rPr lang="ru-RU" sz="2800" dirty="0"/>
              <a:t> - </a:t>
            </a:r>
            <a:r>
              <a:rPr lang="ru-RU" sz="2800" dirty="0" smtClean="0"/>
              <a:t>(языки) 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 smtClean="0"/>
          </a:p>
          <a:p>
            <a:pPr indent="-342900"/>
            <a:endParaRPr lang="ru-RU" sz="2800" dirty="0" smtClean="0"/>
          </a:p>
          <a:p>
            <a:pPr marL="0" indent="0">
              <a:buNone/>
            </a:pPr>
            <a:endParaRPr lang="ru-RU" dirty="0" smtClean="0">
              <a:solidFill>
                <a:schemeClr val="tx2"/>
              </a:solidFill>
            </a:endParaRPr>
          </a:p>
          <a:p>
            <a:pPr indent="-342900"/>
            <a:endParaRPr lang="ru-RU" dirty="0">
              <a:solidFill>
                <a:schemeClr val="tx2"/>
              </a:solidFill>
            </a:endParaRPr>
          </a:p>
          <a:p>
            <a:pPr indent="-342900"/>
            <a:endParaRPr lang="ru-RU" dirty="0" smtClean="0">
              <a:solidFill>
                <a:schemeClr val="tx2"/>
              </a:solidFill>
            </a:endParaRPr>
          </a:p>
          <a:p>
            <a:pPr indent="-342900"/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Users\kmp\Desktop\s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31590"/>
            <a:ext cx="5372919" cy="369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49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123478"/>
            <a:ext cx="7620000" cy="1728192"/>
          </a:xfrm>
        </p:spPr>
        <p:txBody>
          <a:bodyPr/>
          <a:lstStyle/>
          <a:p>
            <a:pPr algn="ctr"/>
            <a:r>
              <a:rPr lang="fr-FR" dirty="0">
                <a:solidFill>
                  <a:srgbClr val="FF0000"/>
                </a:solidFill>
                <a:latin typeface="+mn-lt"/>
              </a:rPr>
              <a:t>D’où venons nous Que sommes nous Où allons </a:t>
            </a:r>
            <a:r>
              <a:rPr lang="fr-FR" dirty="0" smtClean="0">
                <a:solidFill>
                  <a:srgbClr val="FF0000"/>
                </a:solidFill>
                <a:latin typeface="+mn-lt"/>
              </a:rPr>
              <a:t>nous</a:t>
            </a:r>
            <a:endParaRPr lang="ru-RU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179512" y="1923678"/>
            <a:ext cx="8208912" cy="3219822"/>
          </a:xfrm>
        </p:spPr>
        <p:txBody>
          <a:bodyPr>
            <a:noAutofit/>
          </a:bodyPr>
          <a:lstStyle/>
          <a:p>
            <a:pPr marL="114300" indent="0">
              <a:buNone/>
            </a:pPr>
            <a:endParaRPr lang="ru-RU" sz="2800" dirty="0" smtClean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kmp\Desktop\gogen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96" y="2067694"/>
            <a:ext cx="771367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12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123478"/>
            <a:ext cx="7620000" cy="72008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+mn-lt"/>
              </a:rPr>
              <a:t>Уоллес - Дарвину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539552" y="843558"/>
            <a:ext cx="7560840" cy="4032448"/>
          </a:xfrm>
        </p:spPr>
        <p:txBody>
          <a:bodyPr>
            <a:noAutofit/>
          </a:bodyPr>
          <a:lstStyle/>
          <a:p>
            <a:pPr marL="114300" indent="0">
              <a:buNone/>
            </a:pPr>
            <a:endParaRPr lang="ru-RU" sz="2800" dirty="0"/>
          </a:p>
        </p:txBody>
      </p:sp>
      <p:pic>
        <p:nvPicPr>
          <p:cNvPr id="2050" name="Picture 2" descr="C:\Users\kmp\Desktop\darvin-walles_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15566"/>
            <a:ext cx="5715000" cy="387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23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1995686"/>
            <a:ext cx="7620000" cy="857250"/>
          </a:xfrm>
        </p:spPr>
        <p:txBody>
          <a:bodyPr/>
          <a:lstStyle/>
          <a:p>
            <a:pPr algn="ctr"/>
            <a:r>
              <a:rPr lang="ru-RU" smtClean="0">
                <a:solidFill>
                  <a:srgbClr val="FF0000"/>
                </a:solidFill>
                <a:latin typeface="+mn-lt"/>
              </a:rPr>
              <a:t>В </a:t>
            </a:r>
            <a:r>
              <a:rPr lang="ru-RU" dirty="0" smtClean="0">
                <a:solidFill>
                  <a:srgbClr val="FF0000"/>
                </a:solidFill>
                <a:latin typeface="+mn-lt"/>
              </a:rPr>
              <a:t>оный день….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94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+mn-lt"/>
              </a:rPr>
              <a:t>По ту сторону языка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251520" y="1203598"/>
            <a:ext cx="2592288" cy="346087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2"/>
                </a:solidFill>
              </a:rPr>
              <a:t>Праславянское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tx2"/>
                </a:solidFill>
              </a:rPr>
              <a:t>*</a:t>
            </a:r>
            <a:r>
              <a:rPr lang="ru-RU" dirty="0" err="1">
                <a:solidFill>
                  <a:schemeClr val="tx2"/>
                </a:solidFill>
              </a:rPr>
              <a:t>němьсь</a:t>
            </a:r>
            <a:r>
              <a:rPr lang="ru-RU" dirty="0">
                <a:solidFill>
                  <a:schemeClr val="tx2"/>
                </a:solidFill>
              </a:rPr>
              <a:t> </a:t>
            </a:r>
            <a:endParaRPr lang="ru-RU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chemeClr val="tx2"/>
                </a:solidFill>
              </a:rPr>
              <a:t>от </a:t>
            </a:r>
            <a:r>
              <a:rPr lang="ru-RU" dirty="0">
                <a:solidFill>
                  <a:schemeClr val="tx2"/>
                </a:solidFill>
              </a:rPr>
              <a:t>*</a:t>
            </a:r>
            <a:r>
              <a:rPr lang="ru-RU" dirty="0" err="1">
                <a:solidFill>
                  <a:schemeClr val="tx2"/>
                </a:solidFill>
              </a:rPr>
              <a:t>němъ</a:t>
            </a:r>
            <a:r>
              <a:rPr lang="ru-RU" dirty="0">
                <a:solidFill>
                  <a:schemeClr val="tx2"/>
                </a:solidFill>
              </a:rPr>
              <a:t> </a:t>
            </a:r>
            <a:endParaRPr lang="ru-RU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chemeClr val="tx2"/>
                </a:solidFill>
              </a:rPr>
              <a:t>«</a:t>
            </a:r>
            <a:r>
              <a:rPr lang="ru-RU" dirty="0">
                <a:solidFill>
                  <a:schemeClr val="tx2"/>
                </a:solidFill>
              </a:rPr>
              <a:t>немой, неспособный говорить </a:t>
            </a:r>
            <a:endParaRPr lang="ru-RU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dirty="0">
                <a:solidFill>
                  <a:schemeClr val="tx2"/>
                </a:solidFill>
              </a:rPr>
              <a:t>(</a:t>
            </a:r>
            <a:r>
              <a:rPr lang="ru-RU" dirty="0" smtClean="0">
                <a:solidFill>
                  <a:schemeClr val="tx2"/>
                </a:solidFill>
              </a:rPr>
              <a:t>на </a:t>
            </a:r>
            <a:r>
              <a:rPr lang="ru-RU" dirty="0">
                <a:solidFill>
                  <a:schemeClr val="tx2"/>
                </a:solidFill>
              </a:rPr>
              <a:t>понятном </a:t>
            </a:r>
            <a:r>
              <a:rPr lang="ru-RU" dirty="0" smtClean="0">
                <a:solidFill>
                  <a:schemeClr val="tx2"/>
                </a:solidFill>
              </a:rPr>
              <a:t>языке)</a:t>
            </a:r>
          </a:p>
          <a:p>
            <a:pPr indent="-342900"/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2050" name="Picture 2" descr="C:\Users\kmp\Desktop\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351" y="1131590"/>
            <a:ext cx="5268094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68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+mn-lt"/>
              </a:rPr>
              <a:t>Истоки научной рефлексии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683568" y="1203598"/>
            <a:ext cx="7474024" cy="3460874"/>
          </a:xfrm>
        </p:spPr>
        <p:txBody>
          <a:bodyPr>
            <a:noAutofit/>
          </a:bodyPr>
          <a:lstStyle/>
          <a:p>
            <a:endParaRPr lang="ru-RU" sz="2800" b="1" dirty="0" smtClean="0">
              <a:solidFill>
                <a:srgbClr val="00B050"/>
              </a:solidFill>
            </a:endParaRPr>
          </a:p>
          <a:p>
            <a:r>
              <a:rPr lang="ru-RU" sz="2800" b="1" dirty="0" err="1" smtClean="0">
                <a:solidFill>
                  <a:srgbClr val="00B050"/>
                </a:solidFill>
              </a:rPr>
              <a:t>Па́нини</a:t>
            </a:r>
            <a:r>
              <a:rPr lang="ru-RU" sz="2800" dirty="0"/>
              <a:t> </a:t>
            </a:r>
            <a:r>
              <a:rPr lang="ru-RU" sz="2800" dirty="0" smtClean="0"/>
              <a:t>(</a:t>
            </a:r>
            <a:r>
              <a:rPr lang="ru-RU" sz="2800" dirty="0" err="1" smtClean="0"/>
              <a:t>पाणिनि</a:t>
            </a:r>
            <a:r>
              <a:rPr lang="ru-RU" sz="2800" dirty="0" smtClean="0"/>
              <a:t>, V век </a:t>
            </a:r>
            <a:r>
              <a:rPr lang="ru-RU" sz="2800" dirty="0"/>
              <a:t>до </a:t>
            </a:r>
            <a:r>
              <a:rPr lang="ru-RU" sz="2800" dirty="0" smtClean="0"/>
              <a:t>Р.Х.) – предтеча современной </a:t>
            </a:r>
            <a:r>
              <a:rPr lang="ru-RU" sz="2800" dirty="0"/>
              <a:t>структурной лингвистики, порождающей грамматики, семиотики и логики.</a:t>
            </a:r>
          </a:p>
          <a:p>
            <a:endParaRPr lang="ru-RU" sz="2800" dirty="0" smtClean="0"/>
          </a:p>
          <a:p>
            <a:pPr indent="-342900"/>
            <a:endParaRPr lang="ru-RU" sz="2800" dirty="0" smtClean="0"/>
          </a:p>
          <a:p>
            <a:pPr marL="0" indent="0">
              <a:buNone/>
            </a:pPr>
            <a:endParaRPr lang="ru-RU" dirty="0" smtClean="0">
              <a:solidFill>
                <a:schemeClr val="tx2"/>
              </a:solidFill>
            </a:endParaRPr>
          </a:p>
          <a:p>
            <a:pPr indent="-342900"/>
            <a:endParaRPr lang="ru-RU" dirty="0">
              <a:solidFill>
                <a:schemeClr val="tx2"/>
              </a:solidFill>
            </a:endParaRPr>
          </a:p>
          <a:p>
            <a:pPr indent="-342900"/>
            <a:endParaRPr lang="ru-RU" dirty="0" smtClean="0">
              <a:solidFill>
                <a:schemeClr val="tx2"/>
              </a:solidFill>
            </a:endParaRPr>
          </a:p>
          <a:p>
            <a:pPr indent="-342900"/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50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rgbClr val="FF0000"/>
                </a:solidFill>
                <a:latin typeface="+mn-lt"/>
              </a:rPr>
              <a:t>Ganakastadhyayi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683568" y="1203598"/>
            <a:ext cx="7474024" cy="346087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3200" dirty="0" smtClean="0"/>
          </a:p>
          <a:p>
            <a:pPr marL="0" indent="0" algn="ctr">
              <a:buNone/>
            </a:pPr>
            <a:r>
              <a:rPr lang="ru-RU" sz="3200" dirty="0" smtClean="0">
                <a:solidFill>
                  <a:srgbClr val="00B050"/>
                </a:solidFill>
              </a:rPr>
              <a:t>А</a:t>
            </a:r>
            <a:r>
              <a:rPr lang="en-US" sz="3200" dirty="0" err="1" smtClean="0">
                <a:solidFill>
                  <a:srgbClr val="00B050"/>
                </a:solidFill>
              </a:rPr>
              <a:t>shtadhyayi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(</a:t>
            </a:r>
            <a:r>
              <a:rPr lang="ru-RU" sz="3200" dirty="0" err="1" smtClean="0"/>
              <a:t>Аштадхьяи</a:t>
            </a:r>
            <a:r>
              <a:rPr lang="ru-RU" sz="3200" dirty="0" smtClean="0"/>
              <a:t>, </a:t>
            </a:r>
            <a:r>
              <a:rPr lang="ru-RU" sz="3200" dirty="0" err="1" smtClean="0"/>
              <a:t>Восьмикнижие</a:t>
            </a:r>
            <a:r>
              <a:rPr lang="ru-RU" sz="3200" dirty="0" smtClean="0"/>
              <a:t>)</a:t>
            </a:r>
          </a:p>
          <a:p>
            <a:pPr marL="0" indent="0" algn="ctr">
              <a:buNone/>
            </a:pPr>
            <a:endParaRPr lang="ru-RU" sz="3200" dirty="0" smtClean="0"/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archive.org/details/ashtadhyayitrans06paniuoft</a:t>
            </a:r>
            <a:r>
              <a:rPr lang="ru-RU" dirty="0" smtClean="0"/>
              <a:t> </a:t>
            </a:r>
          </a:p>
          <a:p>
            <a:pPr indent="-342900"/>
            <a:endParaRPr lang="ru-RU" sz="2800" dirty="0" smtClean="0"/>
          </a:p>
          <a:p>
            <a:pPr marL="0" indent="0">
              <a:buNone/>
            </a:pPr>
            <a:endParaRPr lang="ru-RU" dirty="0" smtClean="0">
              <a:solidFill>
                <a:schemeClr val="tx2"/>
              </a:solidFill>
            </a:endParaRPr>
          </a:p>
          <a:p>
            <a:pPr indent="-342900"/>
            <a:endParaRPr lang="ru-RU" dirty="0">
              <a:solidFill>
                <a:schemeClr val="tx2"/>
              </a:solidFill>
            </a:endParaRPr>
          </a:p>
          <a:p>
            <a:pPr indent="-342900"/>
            <a:endParaRPr lang="ru-RU" dirty="0" smtClean="0">
              <a:solidFill>
                <a:schemeClr val="tx2"/>
              </a:solidFill>
            </a:endParaRPr>
          </a:p>
          <a:p>
            <a:pPr indent="-342900"/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90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1137</TotalTime>
  <Words>1231</Words>
  <Application>Microsoft Office PowerPoint</Application>
  <PresentationFormat>Экран (16:9)</PresentationFormat>
  <Paragraphs>360</Paragraphs>
  <Slides>62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62</vt:i4>
      </vt:variant>
    </vt:vector>
  </HeadingPairs>
  <TitlesOfParts>
    <vt:vector size="63" baseType="lpstr">
      <vt:lpstr>Соседство</vt:lpstr>
      <vt:lpstr>Слепцы и слон</vt:lpstr>
      <vt:lpstr>«Ученый спор»</vt:lpstr>
      <vt:lpstr>Два Александра</vt:lpstr>
      <vt:lpstr>Языковедческие основы компьютерной лингвистики история развития человека в зеркале эволюции его представлений о языке</vt:lpstr>
      <vt:lpstr>Протагор (485-410 до Р.Х.)</vt:lpstr>
      <vt:lpstr>В языковой стихии</vt:lpstr>
      <vt:lpstr>По ту сторону языка</vt:lpstr>
      <vt:lpstr>Истоки научной рефлексии</vt:lpstr>
      <vt:lpstr>Ganakastadhyayi</vt:lpstr>
      <vt:lpstr>Исток европейской рефлексии</vt:lpstr>
      <vt:lpstr>Платон</vt:lpstr>
      <vt:lpstr>Античные Грамматисты</vt:lpstr>
      <vt:lpstr>1000-летние образцы</vt:lpstr>
      <vt:lpstr>الكتاب</vt:lpstr>
      <vt:lpstr>Восхождение</vt:lpstr>
      <vt:lpstr>Новое время</vt:lpstr>
      <vt:lpstr>Вершина</vt:lpstr>
      <vt:lpstr>Ветер перемен</vt:lpstr>
      <vt:lpstr>Язык есть организм природы</vt:lpstr>
      <vt:lpstr>Живой и мертвый язык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Василий Осипович Ключевский</vt:lpstr>
      <vt:lpstr>Роботизация села!</vt:lpstr>
      <vt:lpstr>Молодая смена!</vt:lpstr>
      <vt:lpstr>Презентация PowerPoint</vt:lpstr>
      <vt:lpstr>Презентация PowerPoint</vt:lpstr>
      <vt:lpstr>Презентация PowerPoint</vt:lpstr>
      <vt:lpstr>Презентация PowerPoint</vt:lpstr>
      <vt:lpstr>Julien Offray de La Mettri</vt:lpstr>
      <vt:lpstr>Основа языков программирования</vt:lpstr>
      <vt:lpstr>От организма к механизму</vt:lpstr>
      <vt:lpstr>Лексика дура ….</vt:lpstr>
      <vt:lpstr>Граничные дефиниции языка</vt:lpstr>
      <vt:lpstr>Беррес Фредерик Скиннер</vt:lpstr>
      <vt:lpstr>Вербальное поведение (1957)</vt:lpstr>
      <vt:lpstr>Хомкианская революция</vt:lpstr>
      <vt:lpstr>Хомский прав?</vt:lpstr>
      <vt:lpstr>Подтверждение</vt:lpstr>
      <vt:lpstr>Colorless green ideas sleep furiously</vt:lpstr>
      <vt:lpstr>Лексика дура ….</vt:lpstr>
      <vt:lpstr>Лихачев Дмитрий Сергеевич</vt:lpstr>
      <vt:lpstr>Раздумья…</vt:lpstr>
      <vt:lpstr>Бармаглот….</vt:lpstr>
      <vt:lpstr>Загадочные  картинки</vt:lpstr>
      <vt:lpstr>Право ли авторское право?</vt:lpstr>
      <vt:lpstr>Модель</vt:lpstr>
      <vt:lpstr>Иерархия Хомского (1959)</vt:lpstr>
      <vt:lpstr>Такие грамматики</vt:lpstr>
      <vt:lpstr>Граничные дефиниции языка</vt:lpstr>
      <vt:lpstr>Шаг в сторону….</vt:lpstr>
      <vt:lpstr>Кибрик Андрей Александрович</vt:lpstr>
      <vt:lpstr>Мультимодальная лингвистика</vt:lpstr>
      <vt:lpstr>Ладно, краткий вывод</vt:lpstr>
      <vt:lpstr>D’où venons nous Que sommes nous Où allons nous</vt:lpstr>
      <vt:lpstr>Уоллес - Дарвину</vt:lpstr>
      <vt:lpstr>В оный день….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ЗНАЧЕНИЕ РЕЧИ</dc:title>
  <dc:creator>kmp</dc:creator>
  <cp:lastModifiedBy>kmp</cp:lastModifiedBy>
  <cp:revision>242</cp:revision>
  <dcterms:created xsi:type="dcterms:W3CDTF">2013-10-29T05:54:02Z</dcterms:created>
  <dcterms:modified xsi:type="dcterms:W3CDTF">2017-09-16T05:38:09Z</dcterms:modified>
</cp:coreProperties>
</file>