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360" r:id="rId2"/>
    <p:sldId id="484" r:id="rId3"/>
    <p:sldId id="486" r:id="rId4"/>
    <p:sldId id="485" r:id="rId5"/>
    <p:sldId id="487" r:id="rId6"/>
    <p:sldId id="488" r:id="rId7"/>
    <p:sldId id="489" r:id="rId8"/>
    <p:sldId id="490" r:id="rId9"/>
    <p:sldId id="491" r:id="rId10"/>
    <p:sldId id="493" r:id="rId11"/>
    <p:sldId id="358" r:id="rId12"/>
    <p:sldId id="477" r:id="rId13"/>
    <p:sldId id="475" r:id="rId14"/>
    <p:sldId id="476" r:id="rId15"/>
    <p:sldId id="462" r:id="rId16"/>
    <p:sldId id="473" r:id="rId17"/>
    <p:sldId id="474" r:id="rId18"/>
    <p:sldId id="463" r:id="rId19"/>
    <p:sldId id="465" r:id="rId20"/>
    <p:sldId id="464" r:id="rId21"/>
    <p:sldId id="478" r:id="rId22"/>
    <p:sldId id="357" r:id="rId23"/>
    <p:sldId id="466" r:id="rId24"/>
    <p:sldId id="467" r:id="rId25"/>
    <p:sldId id="468" r:id="rId26"/>
    <p:sldId id="469" r:id="rId27"/>
    <p:sldId id="470" r:id="rId28"/>
    <p:sldId id="471" r:id="rId29"/>
    <p:sldId id="494" r:id="rId30"/>
    <p:sldId id="514" r:id="rId31"/>
    <p:sldId id="515" r:id="rId32"/>
    <p:sldId id="516" r:id="rId33"/>
    <p:sldId id="517" r:id="rId34"/>
    <p:sldId id="495" r:id="rId35"/>
    <p:sldId id="496" r:id="rId36"/>
    <p:sldId id="437" r:id="rId37"/>
    <p:sldId id="359" r:id="rId38"/>
    <p:sldId id="381" r:id="rId39"/>
    <p:sldId id="499" r:id="rId40"/>
    <p:sldId id="500" r:id="rId41"/>
    <p:sldId id="524" r:id="rId42"/>
    <p:sldId id="519" r:id="rId43"/>
    <p:sldId id="520" r:id="rId44"/>
    <p:sldId id="521" r:id="rId45"/>
    <p:sldId id="522" r:id="rId46"/>
    <p:sldId id="523" r:id="rId47"/>
    <p:sldId id="501" r:id="rId48"/>
    <p:sldId id="502" r:id="rId49"/>
    <p:sldId id="503" r:id="rId50"/>
    <p:sldId id="505" r:id="rId51"/>
    <p:sldId id="506" r:id="rId52"/>
    <p:sldId id="507" r:id="rId53"/>
    <p:sldId id="423" r:id="rId54"/>
    <p:sldId id="424" r:id="rId55"/>
    <p:sldId id="425" r:id="rId56"/>
    <p:sldId id="518" r:id="rId57"/>
    <p:sldId id="433" r:id="rId58"/>
    <p:sldId id="426" r:id="rId59"/>
    <p:sldId id="427" r:id="rId60"/>
    <p:sldId id="428" r:id="rId61"/>
    <p:sldId id="429" r:id="rId62"/>
    <p:sldId id="370" r:id="rId63"/>
    <p:sldId id="508" r:id="rId64"/>
    <p:sldId id="509" r:id="rId65"/>
    <p:sldId id="510" r:id="rId66"/>
    <p:sldId id="371" r:id="rId67"/>
    <p:sldId id="373" r:id="rId68"/>
    <p:sldId id="379" r:id="rId69"/>
    <p:sldId id="374" r:id="rId70"/>
    <p:sldId id="376" r:id="rId71"/>
    <p:sldId id="375" r:id="rId72"/>
    <p:sldId id="377" r:id="rId73"/>
    <p:sldId id="440" r:id="rId74"/>
    <p:sldId id="441" r:id="rId75"/>
    <p:sldId id="442" r:id="rId76"/>
    <p:sldId id="378" r:id="rId77"/>
    <p:sldId id="511" r:id="rId78"/>
    <p:sldId id="512" r:id="rId79"/>
    <p:sldId id="513" r:id="rId80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114801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9/23/2017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3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9/23/2017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orms/PjsWKKj2AeeGZQQZ2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+mn-lt"/>
              </a:rPr>
              <a:t>Тема лекции: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618040" cy="360489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4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ЛОГИКО-МАТЕМАТИЧЕСКИЕ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ОСНОВАНИЯ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C00000"/>
                </a:solidFill>
              </a:rPr>
              <a:t>КОМПЬЮТЕРНОЙ ЛИНГВИСТИКИ</a:t>
            </a:r>
          </a:p>
          <a:p>
            <a:pPr indent="-342900"/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56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Парадоксальность языка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7474024" cy="346087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3200" dirty="0" err="1">
                <a:solidFill>
                  <a:srgbClr val="00B050"/>
                </a:solidFill>
              </a:rPr>
              <a:t>Эпименид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ru-RU" sz="3200" dirty="0" err="1">
                <a:solidFill>
                  <a:srgbClr val="00B050"/>
                </a:solidFill>
              </a:rPr>
              <a:t>Кносский</a:t>
            </a:r>
            <a:r>
              <a:rPr lang="ru-RU" sz="3200" dirty="0">
                <a:solidFill>
                  <a:srgbClr val="00B050"/>
                </a:solidFill>
              </a:rPr>
              <a:t> </a:t>
            </a:r>
            <a:r>
              <a:rPr lang="ru-RU" sz="3200" dirty="0"/>
              <a:t>(</a:t>
            </a:r>
            <a:r>
              <a:rPr lang="en-US" sz="3200" dirty="0"/>
              <a:t>VII</a:t>
            </a:r>
            <a:r>
              <a:rPr lang="ru-RU" sz="3200" dirty="0"/>
              <a:t> в. до Р.Х.):</a:t>
            </a:r>
          </a:p>
          <a:p>
            <a:r>
              <a:rPr lang="ru-RU" sz="3200" dirty="0">
                <a:solidFill>
                  <a:srgbClr val="7030A0"/>
                </a:solidFill>
              </a:rPr>
              <a:t>Один критянин сказал, что все критяне всегда лгут. Что он сказал — истину или ложь?</a:t>
            </a:r>
          </a:p>
          <a:p>
            <a:pPr marL="114300" indent="0">
              <a:buNone/>
            </a:pPr>
            <a:r>
              <a:rPr lang="ru-RU" sz="3200" dirty="0" smtClean="0"/>
              <a:t>Парадокс лжеца:   </a:t>
            </a:r>
          </a:p>
          <a:p>
            <a:r>
              <a:rPr lang="ru-RU" sz="3200" dirty="0" smtClean="0">
                <a:solidFill>
                  <a:srgbClr val="7030A0"/>
                </a:solidFill>
              </a:rPr>
              <a:t>Я сейчас лгу…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Колмогоров Андрей Николаевич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75856" y="1278801"/>
            <a:ext cx="4536504" cy="3195483"/>
          </a:xfrm>
        </p:spPr>
        <p:txBody>
          <a:bodyPr>
            <a:noAutofit/>
          </a:bodyPr>
          <a:lstStyle/>
          <a:p>
            <a:pPr indent="-342900"/>
            <a:r>
              <a:rPr lang="ru-RU" sz="2800" dirty="0"/>
              <a:t>Период элементарной </a:t>
            </a:r>
            <a:r>
              <a:rPr lang="ru-RU" sz="2800" dirty="0" smtClean="0"/>
              <a:t>математики</a:t>
            </a:r>
            <a:br>
              <a:rPr lang="ru-RU" sz="2800" dirty="0" smtClean="0"/>
            </a:br>
            <a:r>
              <a:rPr lang="ru-RU" sz="2800" dirty="0" smtClean="0"/>
              <a:t>VI век до Р.Х. </a:t>
            </a:r>
            <a:r>
              <a:rPr lang="en-US" sz="2800" dirty="0" smtClean="0"/>
              <a:t>-</a:t>
            </a:r>
            <a:r>
              <a:rPr lang="ru-RU" sz="2800" dirty="0" smtClean="0"/>
              <a:t> XVII век</a:t>
            </a:r>
            <a:endParaRPr lang="ru-RU" sz="2800" dirty="0"/>
          </a:p>
          <a:p>
            <a:pPr indent="-342900"/>
            <a:r>
              <a:rPr lang="ru-RU" sz="2800" dirty="0"/>
              <a:t>Период высшей математики </a:t>
            </a:r>
            <a:r>
              <a:rPr lang="ru-RU" sz="2800" dirty="0" smtClean="0"/>
              <a:t>XVII</a:t>
            </a:r>
            <a:r>
              <a:rPr lang="en-US" sz="2800" dirty="0" smtClean="0"/>
              <a:t>-</a:t>
            </a:r>
            <a:r>
              <a:rPr lang="ru-RU" sz="2800" dirty="0" smtClean="0"/>
              <a:t>XVIII века</a:t>
            </a:r>
            <a:endParaRPr lang="ru-RU" sz="2800" dirty="0"/>
          </a:p>
          <a:p>
            <a:pPr indent="-342900"/>
            <a:r>
              <a:rPr lang="ru-RU" sz="2800" dirty="0"/>
              <a:t>Период современной математики </a:t>
            </a:r>
            <a:r>
              <a:rPr lang="ru-RU" sz="2800" dirty="0" smtClean="0"/>
              <a:t>XIX—XX века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31589"/>
            <a:ext cx="2276446" cy="326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7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И. Ньютон и Г.В. Лейбниц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52914" y="4298528"/>
            <a:ext cx="7344816" cy="6783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              1643-1727            1646-1716</a:t>
            </a:r>
          </a:p>
        </p:txBody>
      </p:sp>
      <p:pic>
        <p:nvPicPr>
          <p:cNvPr id="3074" name="Picture 2" descr="C:\Users\kmp\Desktop\L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160" y="915566"/>
            <a:ext cx="5211301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215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Анализ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бесконечно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малых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1278801"/>
            <a:ext cx="7344816" cy="3195483"/>
          </a:xfrm>
        </p:spPr>
        <p:txBody>
          <a:bodyPr>
            <a:noAutofit/>
          </a:bodyPr>
          <a:lstStyle/>
          <a:p>
            <a:pPr indent="-342900"/>
            <a:r>
              <a:rPr lang="ru-RU" sz="2800" dirty="0" smtClean="0"/>
              <a:t>раздел математики</a:t>
            </a:r>
            <a:r>
              <a:rPr lang="ru-RU" sz="2800" dirty="0"/>
              <a:t>, </a:t>
            </a:r>
            <a:r>
              <a:rPr lang="ru-RU" sz="2800" dirty="0" smtClean="0"/>
              <a:t>изучающий </a:t>
            </a:r>
            <a:r>
              <a:rPr lang="ru-RU" sz="2800" dirty="0"/>
              <a:t>пределы, производные, интегралы и бесконечные </a:t>
            </a:r>
            <a:r>
              <a:rPr lang="ru-RU" sz="2800" dirty="0" smtClean="0"/>
              <a:t>ряды. </a:t>
            </a:r>
          </a:p>
          <a:p>
            <a:pPr marL="0" indent="0">
              <a:buNone/>
            </a:pPr>
            <a:r>
              <a:rPr lang="ru-RU" sz="2800" dirty="0" smtClean="0"/>
              <a:t>Состоит </a:t>
            </a:r>
            <a:r>
              <a:rPr lang="ru-RU" sz="2800" dirty="0"/>
              <a:t>из </a:t>
            </a:r>
            <a:r>
              <a:rPr lang="ru-RU" sz="2800" dirty="0" smtClean="0"/>
              <a:t>дифференциального </a:t>
            </a:r>
            <a:r>
              <a:rPr lang="ru-RU" sz="2800" dirty="0"/>
              <a:t>исчисления и интегрального исчисления, </a:t>
            </a:r>
            <a:r>
              <a:rPr lang="ru-RU" sz="2800" dirty="0" smtClean="0"/>
              <a:t>связанных </a:t>
            </a:r>
            <a:r>
              <a:rPr lang="ru-RU" sz="2800" dirty="0"/>
              <a:t>между собой </a:t>
            </a:r>
            <a:r>
              <a:rPr lang="ru-RU" sz="2800" dirty="0" smtClean="0"/>
              <a:t>формулой  </a:t>
            </a:r>
            <a:r>
              <a:rPr lang="ru-RU" sz="2800" dirty="0" smtClean="0">
                <a:solidFill>
                  <a:srgbClr val="FF0000"/>
                </a:solidFill>
              </a:rPr>
              <a:t>Ньютона </a:t>
            </a:r>
            <a:r>
              <a:rPr lang="ru-RU" sz="2800" dirty="0">
                <a:solidFill>
                  <a:srgbClr val="FF0000"/>
                </a:solidFill>
              </a:rPr>
              <a:t>— Лейбница</a:t>
            </a:r>
            <a:r>
              <a:rPr lang="ru-RU" sz="2800" dirty="0">
                <a:solidFill>
                  <a:srgbClr val="00B050"/>
                </a:solidFill>
              </a:rPr>
              <a:t>.</a:t>
            </a:r>
            <a:endParaRPr lang="ru-RU" sz="28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Формула Ньютона-Лейбница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2050" name="Picture 2" descr="C:\Users\kmp\Desktop\N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31590"/>
            <a:ext cx="6842920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23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Георг Кантор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915816" y="1152828"/>
            <a:ext cx="5400600" cy="3414702"/>
          </a:xfrm>
        </p:spPr>
        <p:txBody>
          <a:bodyPr>
            <a:noAutofit/>
          </a:bodyPr>
          <a:lstStyle/>
          <a:p>
            <a:pPr marL="457200" indent="-457200"/>
            <a:r>
              <a:rPr lang="ru-RU" sz="2800" dirty="0" smtClean="0"/>
              <a:t>1845-1918 </a:t>
            </a:r>
            <a:endParaRPr lang="ru-RU" sz="2800" dirty="0">
              <a:solidFill>
                <a:srgbClr val="FF0000"/>
              </a:solidFill>
            </a:endParaRPr>
          </a:p>
          <a:p>
            <a:pPr marL="457200" indent="-457200"/>
            <a:r>
              <a:rPr lang="ru-RU" sz="2800" dirty="0" smtClean="0"/>
              <a:t>немецкий </a:t>
            </a:r>
            <a:r>
              <a:rPr lang="ru-RU" sz="2800" dirty="0"/>
              <a:t>математик, </a:t>
            </a:r>
            <a:endParaRPr lang="ru-RU" sz="2800" dirty="0" smtClean="0"/>
          </a:p>
          <a:p>
            <a:pPr marL="457200" indent="-457200"/>
            <a:r>
              <a:rPr lang="ru-RU" sz="2800" dirty="0" smtClean="0"/>
              <a:t>создатель </a:t>
            </a:r>
            <a:r>
              <a:rPr lang="ru-RU" sz="2800" dirty="0" smtClean="0">
                <a:solidFill>
                  <a:srgbClr val="FF0000"/>
                </a:solidFill>
              </a:rPr>
              <a:t>теории множеств</a:t>
            </a:r>
          </a:p>
          <a:p>
            <a:pPr marL="457200" indent="-457200"/>
            <a:r>
              <a:rPr lang="ru-RU" sz="2800" dirty="0" smtClean="0"/>
              <a:t>автор </a:t>
            </a:r>
            <a:r>
              <a:rPr lang="ru-RU" sz="2800" dirty="0"/>
              <a:t>«</a:t>
            </a:r>
            <a:r>
              <a:rPr lang="ru-RU" sz="2800" dirty="0">
                <a:solidFill>
                  <a:srgbClr val="FF0000"/>
                </a:solidFill>
              </a:rPr>
              <a:t>бесконечности бесконечностей</a:t>
            </a:r>
            <a:r>
              <a:rPr lang="ru-RU" sz="2800" dirty="0"/>
              <a:t>» </a:t>
            </a:r>
            <a:endParaRPr lang="ru-RU" sz="2800" dirty="0" smtClean="0"/>
          </a:p>
          <a:p>
            <a:pPr marL="457200" indent="-457200"/>
            <a:r>
              <a:rPr lang="ru-RU" sz="2800" dirty="0" smtClean="0"/>
              <a:t>изобретатель </a:t>
            </a:r>
            <a:r>
              <a:rPr lang="ru-RU" sz="2800" dirty="0" smtClean="0">
                <a:solidFill>
                  <a:srgbClr val="FF0000"/>
                </a:solidFill>
              </a:rPr>
              <a:t>трансфинитных </a:t>
            </a:r>
            <a:r>
              <a:rPr lang="ru-RU" sz="2800" dirty="0">
                <a:solidFill>
                  <a:srgbClr val="FF0000"/>
                </a:solidFill>
              </a:rPr>
              <a:t>чисел</a:t>
            </a:r>
            <a:r>
              <a:rPr lang="ru-RU" sz="2800" dirty="0" smtClean="0"/>
              <a:t>....</a:t>
            </a:r>
            <a:endParaRPr lang="ru-RU" sz="2800" dirty="0"/>
          </a:p>
        </p:txBody>
      </p:sp>
      <p:pic>
        <p:nvPicPr>
          <p:cNvPr id="1026" name="Picture 2" descr="C:\Users\kmp\Desktop\Georg_Cantor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9582"/>
            <a:ext cx="2330184" cy="360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2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Отвержение…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203597"/>
            <a:ext cx="7920880" cy="35283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Георг Кантор </a:t>
            </a:r>
            <a:r>
              <a:rPr lang="ru-RU" sz="2800" dirty="0" smtClean="0"/>
              <a:t>- </a:t>
            </a:r>
            <a:r>
              <a:rPr lang="ru-RU" sz="2800" dirty="0"/>
              <a:t>«научный шарлатан», «отступник» и «развратитель молодёжи</a:t>
            </a:r>
            <a:r>
              <a:rPr lang="ru-RU" sz="2800" dirty="0" smtClean="0"/>
              <a:t>» ….</a:t>
            </a:r>
            <a:endParaRPr lang="ru-RU" sz="2800" dirty="0"/>
          </a:p>
          <a:p>
            <a:pPr marL="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Людвиг </a:t>
            </a:r>
            <a:r>
              <a:rPr lang="ru-RU" sz="2800" dirty="0" err="1" smtClean="0">
                <a:solidFill>
                  <a:srgbClr val="00B050"/>
                </a:solidFill>
              </a:rPr>
              <a:t>Витгенштейн</a:t>
            </a:r>
            <a:r>
              <a:rPr lang="ru-RU" sz="2800" dirty="0" smtClean="0"/>
              <a:t>:</a:t>
            </a:r>
          </a:p>
          <a:p>
            <a:pPr marL="457200" indent="-457200"/>
            <a:r>
              <a:rPr lang="ru-RU" sz="2800" dirty="0" smtClean="0"/>
              <a:t>сегодня математика истоптана </a:t>
            </a:r>
            <a:r>
              <a:rPr lang="ru-RU" sz="2800" dirty="0"/>
              <a:t>вдоль и поперёк разрушительными идиомами теории </a:t>
            </a:r>
            <a:r>
              <a:rPr lang="ru-RU" sz="2800" dirty="0" smtClean="0"/>
              <a:t>множеств, которая есть только  шутовство, смехотворное и ошибочное...</a:t>
            </a:r>
          </a:p>
        </p:txBody>
      </p:sp>
    </p:spTree>
    <p:extLst>
      <p:ext uri="{BB962C8B-B14F-4D97-AF65-F5344CB8AC3E}">
        <p14:creationId xmlns:p14="http://schemas.microsoft.com/office/powerpoint/2010/main" val="354362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Краеугольный камень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059583"/>
            <a:ext cx="7776864" cy="341470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/>
              <a:t>Теория множеств </a:t>
            </a:r>
            <a:br>
              <a:rPr lang="ru-RU" sz="2800" dirty="0" smtClean="0"/>
            </a:br>
            <a:r>
              <a:rPr lang="ru-RU" sz="2800" dirty="0" smtClean="0"/>
              <a:t>Георга Кантора (</a:t>
            </a:r>
            <a:r>
              <a:rPr lang="ru-RU" sz="2800" dirty="0" smtClean="0">
                <a:solidFill>
                  <a:srgbClr val="FF0000"/>
                </a:solidFill>
              </a:rPr>
              <a:t>наивная теория множеств</a:t>
            </a:r>
            <a:r>
              <a:rPr lang="ru-RU" sz="2800" dirty="0" smtClean="0"/>
              <a:t>)</a:t>
            </a:r>
            <a:br>
              <a:rPr lang="ru-RU" sz="2800" dirty="0" smtClean="0"/>
            </a:br>
            <a:r>
              <a:rPr lang="ru-RU" sz="2800" dirty="0" smtClean="0"/>
              <a:t> – стала краеугольным </a:t>
            </a:r>
            <a:r>
              <a:rPr lang="ru-RU" sz="2800" dirty="0"/>
              <a:t>камнем </a:t>
            </a:r>
            <a:r>
              <a:rPr lang="ru-RU" sz="2800" dirty="0" smtClean="0"/>
              <a:t>всей современной математики.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Камень, </a:t>
            </a:r>
            <a:r>
              <a:rPr lang="ru-RU" sz="2800" dirty="0" err="1" smtClean="0">
                <a:solidFill>
                  <a:srgbClr val="FF0000"/>
                </a:solidFill>
              </a:rPr>
              <a:t>егоже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небрегоша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зиждущии</a:t>
            </a:r>
            <a:r>
              <a:rPr lang="ru-RU" sz="2800" dirty="0" smtClean="0">
                <a:solidFill>
                  <a:srgbClr val="FF0000"/>
                </a:solidFill>
              </a:rPr>
              <a:t>, сей </a:t>
            </a:r>
            <a:r>
              <a:rPr lang="ru-RU" sz="2800" dirty="0" err="1" smtClean="0">
                <a:solidFill>
                  <a:srgbClr val="FF0000"/>
                </a:solidFill>
              </a:rPr>
              <a:t>бысть</a:t>
            </a:r>
            <a:r>
              <a:rPr lang="ru-RU" sz="2800" dirty="0" smtClean="0">
                <a:solidFill>
                  <a:srgbClr val="FF0000"/>
                </a:solidFill>
              </a:rPr>
              <a:t> во главу угла. </a:t>
            </a:r>
            <a:r>
              <a:rPr lang="ru-RU" sz="2800" dirty="0" smtClean="0"/>
              <a:t>(</a:t>
            </a:r>
            <a:r>
              <a:rPr lang="ru-RU" sz="2800" dirty="0" err="1" smtClean="0"/>
              <a:t>Пс</a:t>
            </a:r>
            <a:r>
              <a:rPr lang="ru-RU" sz="2800" dirty="0" smtClean="0"/>
              <a:t>. 117:22) </a:t>
            </a:r>
          </a:p>
        </p:txBody>
      </p:sp>
    </p:spTree>
    <p:extLst>
      <p:ext uri="{BB962C8B-B14F-4D97-AF65-F5344CB8AC3E}">
        <p14:creationId xmlns:p14="http://schemas.microsoft.com/office/powerpoint/2010/main" val="141187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7920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Теория множеств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1059582"/>
            <a:ext cx="7344816" cy="3816423"/>
          </a:xfrm>
        </p:spPr>
        <p:txBody>
          <a:bodyPr>
            <a:noAutofit/>
          </a:bodyPr>
          <a:lstStyle/>
          <a:p>
            <a:pPr marL="457200" indent="-457200"/>
            <a:r>
              <a:rPr lang="ru-RU" sz="2800" dirty="0" smtClean="0"/>
              <a:t>определяется </a:t>
            </a:r>
            <a:r>
              <a:rPr lang="ru-RU" sz="2800" dirty="0"/>
              <a:t>формальной логикой, </a:t>
            </a:r>
            <a:endParaRPr lang="ru-RU" sz="2800" dirty="0" smtClean="0"/>
          </a:p>
          <a:p>
            <a:pPr marL="457200" indent="-457200"/>
            <a:r>
              <a:rPr lang="ru-RU" sz="2800" dirty="0" smtClean="0"/>
              <a:t>привнесла </a:t>
            </a:r>
            <a:r>
              <a:rPr lang="ru-RU" sz="2800" dirty="0"/>
              <a:t>в математику новое понимание понятия бесконечности </a:t>
            </a:r>
            <a:r>
              <a:rPr lang="ru-RU" sz="2800" dirty="0" smtClean="0"/>
              <a:t>(</a:t>
            </a:r>
            <a:r>
              <a:rPr lang="ru-RU" sz="2800" dirty="0"/>
              <a:t>конечная, счётная, несчётная).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Мощность множества </a:t>
            </a:r>
            <a:r>
              <a:rPr lang="ru-RU" sz="2800" dirty="0"/>
              <a:t>(лат. </a:t>
            </a:r>
            <a:r>
              <a:rPr lang="ru-RU" sz="2800" dirty="0" err="1"/>
              <a:t>cardo</a:t>
            </a:r>
            <a:r>
              <a:rPr lang="ru-RU" sz="2800" dirty="0"/>
              <a:t> — стержень, сердцевина) — характеристика множеств, обобщающая понятие количества (числа) элементов.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642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Парадокс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Бертранда Рассела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7474024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Теоретико-множественный парадокс (1901) и демонстрирующий противоречивость логической системы </a:t>
            </a:r>
            <a:r>
              <a:rPr lang="ru-RU" sz="2800" dirty="0" smtClean="0"/>
              <a:t>формализации </a:t>
            </a:r>
            <a:r>
              <a:rPr lang="ru-RU" sz="2800" dirty="0"/>
              <a:t>наивной теории множеств </a:t>
            </a:r>
            <a:r>
              <a:rPr lang="ru-RU" sz="2800" dirty="0">
                <a:solidFill>
                  <a:srgbClr val="00B050"/>
                </a:solidFill>
              </a:rPr>
              <a:t>Георга </a:t>
            </a:r>
            <a:r>
              <a:rPr lang="ru-RU" sz="2800" dirty="0" smtClean="0">
                <a:solidFill>
                  <a:srgbClr val="00B050"/>
                </a:solidFill>
              </a:rPr>
              <a:t>Кантора</a:t>
            </a:r>
            <a:r>
              <a:rPr lang="ru-RU" sz="2800" dirty="0" smtClean="0"/>
              <a:t> в логической </a:t>
            </a:r>
            <a:r>
              <a:rPr lang="ru-RU" sz="2800" dirty="0"/>
              <a:t>системе </a:t>
            </a:r>
            <a:r>
              <a:rPr lang="ru-RU" sz="2800" dirty="0" err="1">
                <a:solidFill>
                  <a:srgbClr val="00B050"/>
                </a:solidFill>
              </a:rPr>
              <a:t>Готлоба</a:t>
            </a:r>
            <a:r>
              <a:rPr lang="ru-RU" sz="2800" dirty="0">
                <a:solidFill>
                  <a:srgbClr val="00B050"/>
                </a:solidFill>
              </a:rPr>
              <a:t> </a:t>
            </a:r>
            <a:r>
              <a:rPr lang="ru-RU" sz="2800" dirty="0" smtClean="0">
                <a:solidFill>
                  <a:srgbClr val="00B050"/>
                </a:solidFill>
              </a:rPr>
              <a:t>Фреге</a:t>
            </a:r>
            <a:r>
              <a:rPr lang="ru-RU" sz="2800" dirty="0" smtClean="0"/>
              <a:t> </a:t>
            </a:r>
            <a:endParaRPr lang="ru-RU" sz="2800" dirty="0"/>
          </a:p>
          <a:p>
            <a:pPr marL="11430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Пусть </a:t>
            </a:r>
            <a:r>
              <a:rPr lang="ru-RU" sz="2800" b="1" dirty="0">
                <a:solidFill>
                  <a:srgbClr val="FF0000"/>
                </a:solidFill>
              </a:rPr>
              <a:t>К</a:t>
            </a:r>
            <a:r>
              <a:rPr lang="ru-RU" sz="2800" dirty="0">
                <a:solidFill>
                  <a:srgbClr val="FF0000"/>
                </a:solidFill>
              </a:rPr>
              <a:t> — множество всех множеств, которые не содержат себя в качестве своего элемента. Содержит ли </a:t>
            </a:r>
            <a:r>
              <a:rPr lang="ru-RU" sz="2800" b="1" dirty="0" smtClean="0">
                <a:solidFill>
                  <a:srgbClr val="FF0000"/>
                </a:solidFill>
              </a:rPr>
              <a:t>К</a:t>
            </a:r>
            <a:r>
              <a:rPr lang="ru-RU" sz="2800" dirty="0">
                <a:solidFill>
                  <a:srgbClr val="FF0000"/>
                </a:solidFill>
              </a:rPr>
              <a:t> само себя в качестве элемента?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9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Ваши умные вопросы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618040" cy="38884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tx2"/>
                </a:solidFill>
              </a:rPr>
              <a:t>Ссылка на электронную форму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tx2"/>
                </a:solidFill>
                <a:hlinkClick r:id="rId2"/>
              </a:rPr>
              <a:t>https://goo.gl/forms/PjsWKKj2AeeGZQQZ2</a:t>
            </a:r>
            <a:endParaRPr lang="ru-RU" sz="32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chemeClr val="tx2"/>
                </a:solidFill>
              </a:rPr>
              <a:t>на странице с зачетной таблицей</a:t>
            </a:r>
          </a:p>
          <a:p>
            <a:pPr marL="0" indent="0" algn="ctr">
              <a:buNone/>
            </a:pPr>
            <a:endParaRPr lang="ru-RU" sz="3200" dirty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9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7920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Кризис оснований математики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1059582"/>
            <a:ext cx="7344816" cy="381642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ru-RU" sz="2800" dirty="0" smtClean="0"/>
              <a:t>Теория множеств </a:t>
            </a:r>
            <a:r>
              <a:rPr lang="ru-RU" sz="2800" dirty="0"/>
              <a:t>своими </a:t>
            </a:r>
            <a:r>
              <a:rPr lang="ru-RU" sz="2800" dirty="0" smtClean="0"/>
              <a:t>парадоксами вызвала </a:t>
            </a:r>
            <a:r>
              <a:rPr lang="ru-RU" sz="2800" dirty="0" smtClean="0">
                <a:solidFill>
                  <a:srgbClr val="FF0000"/>
                </a:solidFill>
              </a:rPr>
              <a:t>Кризис </a:t>
            </a:r>
            <a:r>
              <a:rPr lang="ru-RU" sz="2800" dirty="0">
                <a:solidFill>
                  <a:srgbClr val="FF0000"/>
                </a:solidFill>
              </a:rPr>
              <a:t>оснований математики </a:t>
            </a:r>
            <a:r>
              <a:rPr lang="ru-RU" sz="2800" dirty="0"/>
              <a:t>и появление логический школ (классических, неклассических, </a:t>
            </a:r>
            <a:r>
              <a:rPr lang="ru-RU" sz="2800" dirty="0" err="1" smtClean="0"/>
              <a:t>постнеклассических</a:t>
            </a:r>
            <a:r>
              <a:rPr lang="ru-RU" sz="2800" dirty="0" smtClean="0"/>
              <a:t>).</a:t>
            </a:r>
            <a:endParaRPr lang="en-US" sz="2800" dirty="0" smtClean="0"/>
          </a:p>
          <a:p>
            <a:pPr marL="0" indent="0">
              <a:buNone/>
            </a:pPr>
            <a:r>
              <a:rPr lang="ru-RU" sz="2800" dirty="0"/>
              <a:t>Кризис так и </a:t>
            </a:r>
            <a:r>
              <a:rPr lang="ru-RU" sz="2800" dirty="0">
                <a:solidFill>
                  <a:srgbClr val="FF0000"/>
                </a:solidFill>
              </a:rPr>
              <a:t>не пройден</a:t>
            </a:r>
            <a:r>
              <a:rPr lang="ru-RU" sz="2800" dirty="0"/>
              <a:t>, но он </a:t>
            </a:r>
            <a:r>
              <a:rPr lang="ru-RU" sz="2800" dirty="0">
                <a:solidFill>
                  <a:srgbClr val="FF0000"/>
                </a:solidFill>
              </a:rPr>
              <a:t>затух</a:t>
            </a:r>
            <a:r>
              <a:rPr lang="ru-RU" sz="2800" dirty="0"/>
              <a:t>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70139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075240" cy="79208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ZFC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1059582"/>
            <a:ext cx="7344816" cy="38164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Большинство математиков или не работают с уровнями аксиоматических систем, или принимают корректность системы </a:t>
            </a:r>
            <a:r>
              <a:rPr lang="ru-RU" sz="2800" dirty="0" smtClean="0">
                <a:solidFill>
                  <a:srgbClr val="FF0000"/>
                </a:solidFill>
              </a:rPr>
              <a:t>ZFC</a:t>
            </a:r>
            <a:r>
              <a:rPr lang="ru-RU" sz="2800" dirty="0" smtClean="0"/>
              <a:t>:</a:t>
            </a:r>
            <a:endParaRPr lang="ru-RU" sz="2800" dirty="0"/>
          </a:p>
          <a:p>
            <a:pPr marL="457200" indent="-457200"/>
            <a:r>
              <a:rPr lang="ru-RU" sz="2800" dirty="0" smtClean="0"/>
              <a:t>систему </a:t>
            </a:r>
            <a:r>
              <a:rPr lang="ru-RU" sz="2800" dirty="0"/>
              <a:t>аксиом  </a:t>
            </a:r>
            <a:r>
              <a:rPr lang="ru-RU" sz="2800" dirty="0">
                <a:solidFill>
                  <a:srgbClr val="00B050"/>
                </a:solidFill>
              </a:rPr>
              <a:t>Эрнста </a:t>
            </a:r>
            <a:r>
              <a:rPr lang="ru-RU" sz="2800" dirty="0" smtClean="0">
                <a:solidFill>
                  <a:srgbClr val="00B050"/>
                </a:solidFill>
              </a:rPr>
              <a:t>Цермело</a:t>
            </a:r>
            <a:br>
              <a:rPr lang="ru-RU" sz="2800" dirty="0" smtClean="0">
                <a:solidFill>
                  <a:srgbClr val="00B050"/>
                </a:solidFill>
              </a:rPr>
            </a:br>
            <a:r>
              <a:rPr lang="ru-RU" sz="2800" dirty="0" smtClean="0"/>
              <a:t>и </a:t>
            </a:r>
            <a:r>
              <a:rPr lang="ru-RU" sz="2800" dirty="0" smtClean="0">
                <a:solidFill>
                  <a:srgbClr val="00B050"/>
                </a:solidFill>
              </a:rPr>
              <a:t>Авраама </a:t>
            </a:r>
            <a:r>
              <a:rPr lang="ru-RU" sz="2800" dirty="0">
                <a:solidFill>
                  <a:srgbClr val="00B050"/>
                </a:solidFill>
              </a:rPr>
              <a:t>Френкеля </a:t>
            </a:r>
            <a:r>
              <a:rPr lang="ru-RU" sz="2800" dirty="0"/>
              <a:t>(ZF</a:t>
            </a:r>
            <a:r>
              <a:rPr lang="ru-RU" sz="2800" dirty="0" smtClean="0"/>
              <a:t>) с прибавлением аксиомы выбора (</a:t>
            </a:r>
            <a:r>
              <a:rPr lang="ru-RU" sz="2800" dirty="0" smtClean="0">
                <a:solidFill>
                  <a:srgbClr val="FF0000"/>
                </a:solidFill>
              </a:rPr>
              <a:t>а</a:t>
            </a:r>
            <a:r>
              <a:rPr lang="en-US" sz="2800" dirty="0" err="1" smtClean="0">
                <a:solidFill>
                  <a:srgbClr val="FF0000"/>
                </a:solidFill>
              </a:rPr>
              <a:t>xiom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of </a:t>
            </a:r>
            <a:r>
              <a:rPr lang="en-US" sz="2800" dirty="0" smtClean="0">
                <a:solidFill>
                  <a:srgbClr val="FF0000"/>
                </a:solidFill>
              </a:rPr>
              <a:t>choice</a:t>
            </a:r>
            <a:r>
              <a:rPr lang="ru-RU" sz="2800" dirty="0" smtClean="0"/>
              <a:t>).</a:t>
            </a:r>
          </a:p>
          <a:p>
            <a:pPr marL="0" indent="0">
              <a:buNone/>
            </a:pPr>
            <a:r>
              <a:rPr lang="ru-RU" sz="2800" dirty="0" smtClean="0"/>
              <a:t>Аксиоматика</a:t>
            </a:r>
            <a:r>
              <a:rPr lang="ru-RU" sz="2800" dirty="0" smtClean="0">
                <a:solidFill>
                  <a:srgbClr val="FF0000"/>
                </a:solidFill>
              </a:rPr>
              <a:t> ZFC </a:t>
            </a:r>
            <a:r>
              <a:rPr lang="ru-RU" sz="2800" dirty="0" smtClean="0"/>
              <a:t>записана </a:t>
            </a:r>
            <a:r>
              <a:rPr lang="ru-RU" sz="2800" dirty="0"/>
              <a:t>на языке логики первого порядка</a:t>
            </a:r>
            <a:r>
              <a:rPr lang="ru-RU" sz="2800" dirty="0" smtClean="0"/>
              <a:t>..</a:t>
            </a:r>
          </a:p>
          <a:p>
            <a:pPr marL="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7910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Современная математика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7474024" cy="34608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Период </a:t>
            </a:r>
            <a:r>
              <a:rPr lang="ru-RU" sz="2800" dirty="0"/>
              <a:t>современной математики </a:t>
            </a:r>
            <a:r>
              <a:rPr lang="ru-RU" sz="2800" dirty="0" smtClean="0"/>
              <a:t>открыт необходимостью:</a:t>
            </a:r>
          </a:p>
          <a:p>
            <a:pPr indent="-342900"/>
            <a:r>
              <a:rPr lang="ru-RU" sz="2800" dirty="0" smtClean="0"/>
              <a:t>«отнестись </a:t>
            </a:r>
            <a:r>
              <a:rPr lang="ru-RU" sz="2800" dirty="0"/>
              <a:t>к процессу расширения предмета математических исследований сознательно</a:t>
            </a:r>
            <a:r>
              <a:rPr lang="ru-RU" sz="2800" dirty="0" smtClean="0"/>
              <a:t>»</a:t>
            </a:r>
          </a:p>
          <a:p>
            <a:pPr indent="-342900"/>
            <a:r>
              <a:rPr lang="ru-RU" sz="2800" dirty="0" smtClean="0"/>
              <a:t>Задуматься о логических основаниях математики</a:t>
            </a:r>
          </a:p>
          <a:p>
            <a:pPr indent="-342900"/>
            <a:r>
              <a:rPr lang="ru-RU" sz="2800" dirty="0" smtClean="0"/>
              <a:t>Задуматься о ее языковых основаниях</a:t>
            </a:r>
          </a:p>
          <a:p>
            <a:pPr indent="-342900"/>
            <a:endParaRPr lang="ru-RU" sz="2800" dirty="0" smtClean="0"/>
          </a:p>
          <a:p>
            <a:pPr marL="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ru-RU" dirty="0">
              <a:solidFill>
                <a:schemeClr val="tx2"/>
              </a:solidFill>
            </a:endParaRPr>
          </a:p>
          <a:p>
            <a:pPr indent="-342900"/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Парадоксальность языка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7474024" cy="346087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3200" dirty="0" smtClean="0"/>
              <a:t>Парадокс лжеца: </a:t>
            </a:r>
            <a:r>
              <a:rPr lang="ru-RU" sz="4000" dirty="0" smtClean="0">
                <a:solidFill>
                  <a:srgbClr val="00B050"/>
                </a:solidFill>
              </a:rPr>
              <a:t>Я сейчас лгу…</a:t>
            </a:r>
          </a:p>
          <a:p>
            <a:pPr marL="114300" indent="0">
              <a:buNone/>
            </a:pPr>
            <a:r>
              <a:rPr lang="ru-RU" sz="2800" dirty="0" smtClean="0"/>
              <a:t>Современная </a:t>
            </a:r>
            <a:r>
              <a:rPr lang="ru-RU" sz="2800" dirty="0"/>
              <a:t>математика обратила внимание на свой язык </a:t>
            </a:r>
            <a:r>
              <a:rPr lang="ru-RU" sz="2800" dirty="0" smtClean="0"/>
              <a:t>(математики) </a:t>
            </a:r>
            <a:r>
              <a:rPr lang="ru-RU" sz="2800" dirty="0"/>
              <a:t>- его роль, истинность, проблемы, </a:t>
            </a:r>
            <a:r>
              <a:rPr lang="ru-RU" sz="2800" dirty="0" smtClean="0"/>
              <a:t>возможности…</a:t>
            </a:r>
            <a:endParaRPr lang="ru-RU" sz="2800" dirty="0"/>
          </a:p>
          <a:p>
            <a:pPr marL="114300" indent="0">
              <a:buNone/>
            </a:pPr>
            <a:r>
              <a:rPr lang="ru-RU" sz="3200" dirty="0" smtClean="0">
                <a:solidFill>
                  <a:srgbClr val="C00000"/>
                </a:solidFill>
              </a:rPr>
              <a:t>КАКИЕ </a:t>
            </a:r>
            <a:r>
              <a:rPr lang="ru-RU" sz="3200" dirty="0">
                <a:solidFill>
                  <a:srgbClr val="C00000"/>
                </a:solidFill>
              </a:rPr>
              <a:t>ВОПРОСЫ </a:t>
            </a:r>
            <a:r>
              <a:rPr lang="ru-RU" sz="3200" dirty="0" smtClean="0">
                <a:solidFill>
                  <a:srgbClr val="C00000"/>
                </a:solidFill>
              </a:rPr>
              <a:t>И ОТВЕТЫ ИМЕЮТ СМЫСЛ НА </a:t>
            </a:r>
            <a:r>
              <a:rPr lang="ru-RU" sz="3200" dirty="0">
                <a:solidFill>
                  <a:srgbClr val="C00000"/>
                </a:solidFill>
              </a:rPr>
              <a:t>ДАННОМ ЯЗЫКЕ?</a:t>
            </a: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07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Бертран Рассел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987574"/>
            <a:ext cx="4248472" cy="367689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Философская</a:t>
            </a:r>
            <a:r>
              <a:rPr lang="ru-RU" sz="2800" dirty="0"/>
              <a:t> </a:t>
            </a:r>
            <a:r>
              <a:rPr lang="ru-RU" sz="2800" dirty="0" smtClean="0"/>
              <a:t>позиция сложилась под </a:t>
            </a:r>
            <a:r>
              <a:rPr lang="ru-RU" sz="2800" dirty="0"/>
              <a:t>влиянием 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Людвига</a:t>
            </a:r>
            <a:r>
              <a:rPr lang="ru-RU" sz="2800" dirty="0"/>
              <a:t> </a:t>
            </a:r>
            <a:r>
              <a:rPr lang="ru-RU" sz="2800" dirty="0" err="1" smtClean="0"/>
              <a:t>Витгенштейна</a:t>
            </a:r>
            <a:r>
              <a:rPr lang="ru-RU" sz="2800" dirty="0" smtClean="0"/>
              <a:t>:</a:t>
            </a:r>
          </a:p>
          <a:p>
            <a:r>
              <a:rPr lang="ru-RU" sz="2800" dirty="0" smtClean="0"/>
              <a:t>«</a:t>
            </a:r>
            <a:r>
              <a:rPr lang="ru-RU" sz="2800" dirty="0"/>
              <a:t>картина </a:t>
            </a:r>
            <a:r>
              <a:rPr lang="ru-RU" sz="2800" dirty="0" smtClean="0"/>
              <a:t>мира»</a:t>
            </a:r>
            <a:br>
              <a:rPr lang="ru-RU" sz="2800" dirty="0" smtClean="0"/>
            </a:br>
            <a:r>
              <a:rPr lang="ru-RU" sz="2800" dirty="0" smtClean="0"/>
              <a:t>есть </a:t>
            </a:r>
            <a:r>
              <a:rPr lang="ru-RU" sz="2800" dirty="0"/>
              <a:t>совокупность логических высказываний.</a:t>
            </a:r>
          </a:p>
          <a:p>
            <a:pPr marL="11430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059582"/>
            <a:ext cx="2621854" cy="356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91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Лингвистический поворот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4392488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Людвиг </a:t>
            </a:r>
            <a:r>
              <a:rPr lang="ru-RU" sz="2800" dirty="0" err="1" smtClean="0">
                <a:solidFill>
                  <a:srgbClr val="FF0000"/>
                </a:solidFill>
              </a:rPr>
              <a:t>Витгенштейн</a:t>
            </a:r>
            <a:r>
              <a:rPr lang="ru-RU" sz="2800" dirty="0" smtClean="0">
                <a:solidFill>
                  <a:srgbClr val="FF0000"/>
                </a:solidFill>
              </a:rPr>
              <a:t>:</a:t>
            </a:r>
            <a:endParaRPr lang="ru-RU" sz="28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ru-RU" sz="2800" dirty="0" smtClean="0"/>
              <a:t>Если </a:t>
            </a:r>
            <a:r>
              <a:rPr lang="ru-RU" sz="2800" dirty="0"/>
              <a:t>слово «реальность» не является самой реальностью, то о чем мы говорим, когда говорим «реальность»?</a:t>
            </a:r>
          </a:p>
          <a:p>
            <a:pPr marL="114300" indent="0">
              <a:buNone/>
            </a:pPr>
            <a:r>
              <a:rPr lang="ru-RU" sz="2800" dirty="0" smtClean="0"/>
              <a:t>Границы моего мира есть границы моего языка.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200" y="1059582"/>
            <a:ext cx="264989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91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Тотальная текстуальность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344816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Мир, понятый как текст, отныне представляет собой универсальный контекст нашей речи.</a:t>
            </a:r>
          </a:p>
          <a:p>
            <a:pPr marL="114300" indent="0">
              <a:buNone/>
            </a:pPr>
            <a:r>
              <a:rPr lang="ru-RU" sz="2800" dirty="0"/>
              <a:t>Текст, понятый как мир, - универсальный контекст нашей жизни</a:t>
            </a:r>
            <a:r>
              <a:rPr lang="ru-RU" sz="2800" dirty="0" smtClean="0"/>
              <a:t>.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Лотман Ю.М.:</a:t>
            </a:r>
          </a:p>
          <a:p>
            <a:r>
              <a:rPr lang="ru-RU" sz="2800" dirty="0" smtClean="0"/>
              <a:t>Культура в целом может рассматриваться как сложно устроенный… текст.</a:t>
            </a:r>
          </a:p>
          <a:p>
            <a:pPr marL="11430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090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Лотман Юрий Михайлович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Многослойный </a:t>
            </a:r>
            <a:r>
              <a:rPr lang="ru-RU" sz="2800" dirty="0"/>
              <a:t>и </a:t>
            </a:r>
            <a:r>
              <a:rPr lang="ru-RU" sz="2800" dirty="0" err="1"/>
              <a:t>семиотически</a:t>
            </a:r>
            <a:r>
              <a:rPr lang="ru-RU" sz="2800" dirty="0"/>
              <a:t> неоднородный текст, способный вступать в сложные отношения как с окружающим культурным </a:t>
            </a:r>
            <a:r>
              <a:rPr lang="ru-RU" sz="2800" dirty="0" smtClean="0"/>
              <a:t>контекстом… </a:t>
            </a:r>
            <a:r>
              <a:rPr lang="ru-RU" sz="2800" dirty="0" smtClean="0">
                <a:solidFill>
                  <a:srgbClr val="FF0000"/>
                </a:solidFill>
              </a:rPr>
              <a:t>обнаруживает </a:t>
            </a:r>
            <a:r>
              <a:rPr lang="ru-RU" sz="2800" dirty="0">
                <a:solidFill>
                  <a:srgbClr val="FF0000"/>
                </a:solidFill>
              </a:rPr>
              <a:t>свойства интеллектуального устройства</a:t>
            </a:r>
            <a:r>
              <a:rPr lang="ru-RU" sz="2800" dirty="0"/>
              <a:t>: он не только передает вложенную в него извне информацию, но и трансформирует сообщения и вырабатывает новые.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71367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Математика – языковая наука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7474024" cy="3460874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современной математике первостепенное  внимание вопросам: </a:t>
            </a:r>
          </a:p>
          <a:p>
            <a:r>
              <a:rPr lang="ru-RU" sz="2800" dirty="0" smtClean="0"/>
              <a:t>"</a:t>
            </a:r>
            <a:r>
              <a:rPr lang="ru-RU" sz="2800" dirty="0"/>
              <a:t>обоснования" математики, </a:t>
            </a:r>
            <a:endParaRPr lang="ru-RU" sz="2800" dirty="0" smtClean="0"/>
          </a:p>
          <a:p>
            <a:r>
              <a:rPr lang="ru-RU" sz="2800" dirty="0" smtClean="0"/>
              <a:t>ее </a:t>
            </a:r>
            <a:r>
              <a:rPr lang="ru-RU" sz="2800" dirty="0"/>
              <a:t>исходных понятий и аксиом, </a:t>
            </a:r>
            <a:endParaRPr lang="ru-RU" sz="2800" dirty="0" smtClean="0"/>
          </a:p>
          <a:p>
            <a:r>
              <a:rPr lang="ru-RU" sz="2800" dirty="0" smtClean="0"/>
              <a:t>системы </a:t>
            </a:r>
            <a:r>
              <a:rPr lang="ru-RU" sz="2800" dirty="0"/>
              <a:t>определений и доказательств, </a:t>
            </a:r>
            <a:endParaRPr lang="ru-RU" sz="2800" dirty="0" smtClean="0"/>
          </a:p>
          <a:p>
            <a:r>
              <a:rPr lang="ru-RU" sz="2800" dirty="0"/>
              <a:t>а</a:t>
            </a:r>
            <a:r>
              <a:rPr lang="ru-RU" sz="2800" dirty="0" smtClean="0"/>
              <a:t>лгоритмической </a:t>
            </a:r>
            <a:r>
              <a:rPr lang="ru-RU" sz="2800" dirty="0"/>
              <a:t>(</a:t>
            </a:r>
            <a:r>
              <a:rPr lang="ru-RU" sz="2800" dirty="0" err="1"/>
              <a:t>не-</a:t>
            </a:r>
            <a:r>
              <a:rPr lang="ru-RU" sz="2800" dirty="0" smtClean="0"/>
              <a:t>) разрешимости</a:t>
            </a:r>
            <a:r>
              <a:rPr lang="ru-RU" sz="2800" dirty="0"/>
              <a:t>.</a:t>
            </a:r>
            <a:endParaRPr lang="ru-RU" sz="2800" dirty="0" smtClean="0"/>
          </a:p>
          <a:p>
            <a:pPr indent="-342900"/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45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Математика как логика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987574"/>
            <a:ext cx="7474024" cy="367689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Бертран Рассел </a:t>
            </a:r>
            <a:r>
              <a:rPr lang="ru-RU" sz="2800" dirty="0" smtClean="0"/>
              <a:t>и </a:t>
            </a:r>
            <a:r>
              <a:rPr lang="ru-RU" sz="2800" dirty="0" smtClean="0">
                <a:solidFill>
                  <a:srgbClr val="00B050"/>
                </a:solidFill>
              </a:rPr>
              <a:t>Альфред </a:t>
            </a:r>
            <a:r>
              <a:rPr lang="ru-RU" sz="2800" dirty="0" err="1" smtClean="0">
                <a:solidFill>
                  <a:srgbClr val="00B050"/>
                </a:solidFill>
              </a:rPr>
              <a:t>Норт</a:t>
            </a:r>
            <a:r>
              <a:rPr lang="ru-RU" sz="2800" dirty="0" smtClean="0">
                <a:solidFill>
                  <a:srgbClr val="00B050"/>
                </a:solidFill>
              </a:rPr>
              <a:t> Уайтхед </a:t>
            </a:r>
            <a:r>
              <a:rPr lang="ru-RU" sz="2800" dirty="0" smtClean="0"/>
              <a:t>в «</a:t>
            </a:r>
            <a:r>
              <a:rPr lang="ru-RU" sz="2800" dirty="0" smtClean="0">
                <a:solidFill>
                  <a:srgbClr val="FF0000"/>
                </a:solidFill>
              </a:rPr>
              <a:t>Началах математики</a:t>
            </a:r>
            <a:r>
              <a:rPr lang="ru-RU" sz="2800" dirty="0" smtClean="0"/>
              <a:t>» (1910—1913) доказали:</a:t>
            </a:r>
          </a:p>
          <a:p>
            <a:r>
              <a:rPr lang="ru-RU" sz="2800" dirty="0" smtClean="0"/>
              <a:t>соответствие </a:t>
            </a:r>
            <a:r>
              <a:rPr lang="ru-RU" sz="2800" dirty="0"/>
              <a:t>принципов математики принципам логики </a:t>
            </a:r>
            <a:endParaRPr lang="ru-RU" sz="2800" dirty="0" smtClean="0"/>
          </a:p>
          <a:p>
            <a:r>
              <a:rPr lang="ru-RU" sz="2800" dirty="0" smtClean="0"/>
              <a:t>возможность </a:t>
            </a:r>
            <a:r>
              <a:rPr lang="ru-RU" sz="2800" dirty="0"/>
              <a:t>определения основных понятий математики в терминах логики</a:t>
            </a:r>
            <a:r>
              <a:rPr lang="ru-RU" sz="2800" dirty="0" smtClean="0"/>
              <a:t>.</a:t>
            </a:r>
          </a:p>
          <a:p>
            <a:pPr marL="11430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Логика изучает формы мышления неразрывно </a:t>
            </a:r>
            <a:r>
              <a:rPr lang="ru-RU" sz="2800" dirty="0" err="1">
                <a:solidFill>
                  <a:srgbClr val="FF0000"/>
                </a:solidFill>
              </a:rPr>
              <a:t>связаного</a:t>
            </a:r>
            <a:r>
              <a:rPr lang="ru-RU" sz="2800" dirty="0">
                <a:solidFill>
                  <a:srgbClr val="FF0000"/>
                </a:solidFill>
              </a:rPr>
              <a:t> с </a:t>
            </a:r>
            <a:r>
              <a:rPr lang="ru-RU" sz="2800" dirty="0" smtClean="0">
                <a:solidFill>
                  <a:srgbClr val="FF0000"/>
                </a:solidFill>
              </a:rPr>
              <a:t>языком…</a:t>
            </a:r>
            <a:endParaRPr lang="ru-RU" sz="28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0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Татевосов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Сергей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Георгиевич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4320480" cy="367240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2"/>
                </a:solidFill>
              </a:rPr>
              <a:t>доктор фил. </a:t>
            </a:r>
            <a:r>
              <a:rPr lang="ru-RU" sz="3200" dirty="0" smtClean="0">
                <a:solidFill>
                  <a:schemeClr val="tx2"/>
                </a:solidFill>
              </a:rPr>
              <a:t>наук, профессор кафедры </a:t>
            </a:r>
            <a:r>
              <a:rPr lang="ru-RU" sz="3200" dirty="0">
                <a:solidFill>
                  <a:schemeClr val="tx2"/>
                </a:solidFill>
              </a:rPr>
              <a:t>теоретической и прикладной </a:t>
            </a:r>
            <a:r>
              <a:rPr lang="ru-RU" sz="3200" dirty="0" smtClean="0">
                <a:solidFill>
                  <a:schemeClr val="tx2"/>
                </a:solidFill>
              </a:rPr>
              <a:t>лингвистики 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МГУ </a:t>
            </a:r>
            <a:r>
              <a:rPr lang="ru-RU" sz="3200" dirty="0">
                <a:solidFill>
                  <a:schemeClr val="tx2"/>
                </a:solidFill>
              </a:rPr>
              <a:t>имени 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М.В</a:t>
            </a:r>
            <a:r>
              <a:rPr lang="ru-RU" sz="3200" dirty="0">
                <a:solidFill>
                  <a:schemeClr val="tx2"/>
                </a:solidFill>
              </a:rPr>
              <a:t>. </a:t>
            </a:r>
            <a:r>
              <a:rPr lang="ru-RU" sz="3200" dirty="0" smtClean="0">
                <a:solidFill>
                  <a:schemeClr val="tx2"/>
                </a:solidFill>
              </a:rPr>
              <a:t>Ломоносова</a:t>
            </a:r>
            <a:endParaRPr lang="ru-RU" sz="3200" dirty="0">
              <a:solidFill>
                <a:schemeClr val="tx2"/>
              </a:solidFill>
            </a:endParaRPr>
          </a:p>
        </p:txBody>
      </p:sp>
      <p:pic>
        <p:nvPicPr>
          <p:cNvPr id="2050" name="Picture 2" descr="C:\Users\kmp\Desktop\Татевос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131590"/>
            <a:ext cx="2620168" cy="357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8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/>
              <a:t>наука </a:t>
            </a:r>
            <a:r>
              <a:rPr lang="ru-RU" sz="3200" dirty="0"/>
              <a:t>о правильных формах рассуждений. </a:t>
            </a:r>
          </a:p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r>
              <a:rPr lang="ru-RU" sz="3200" dirty="0" smtClean="0"/>
              <a:t>Основы </a:t>
            </a:r>
            <a:r>
              <a:rPr lang="ru-RU" sz="3200" dirty="0"/>
              <a:t>логики развил Аристотель в IY веке до </a:t>
            </a:r>
            <a:r>
              <a:rPr lang="ru-RU" sz="3200" dirty="0" smtClean="0"/>
              <a:t>Р.Х. </a:t>
            </a:r>
            <a:endParaRPr lang="ru-RU" sz="3200" dirty="0"/>
          </a:p>
          <a:p>
            <a:pPr marL="114300" indent="0">
              <a:buNone/>
            </a:pPr>
            <a:r>
              <a:rPr lang="ru-RU" sz="3200" dirty="0"/>
              <a:t>Идеи построения математической логики высказаны </a:t>
            </a:r>
            <a:r>
              <a:rPr lang="ru-RU" sz="3200" dirty="0" smtClean="0"/>
              <a:t>Г. </a:t>
            </a:r>
            <a:r>
              <a:rPr lang="ru-RU" sz="3200" dirty="0"/>
              <a:t>В</a:t>
            </a:r>
            <a:r>
              <a:rPr lang="ru-RU" sz="3200" dirty="0" smtClean="0"/>
              <a:t>. Лейбницем </a:t>
            </a:r>
            <a:r>
              <a:rPr lang="ru-RU" sz="3200" dirty="0"/>
              <a:t>в начале XYIII века</a:t>
            </a:r>
          </a:p>
          <a:p>
            <a:pPr marL="114300" indent="0">
              <a:buNone/>
            </a:pPr>
            <a:r>
              <a:rPr lang="ru-RU" sz="3200" dirty="0"/>
              <a:t>Джона Буль в 40-х годах </a:t>
            </a:r>
            <a:r>
              <a:rPr lang="en-US" sz="3200" dirty="0" smtClean="0"/>
              <a:t>XIX </a:t>
            </a:r>
            <a:r>
              <a:rPr lang="ru-RU" sz="3200" dirty="0" smtClean="0"/>
              <a:t>в. превратил </a:t>
            </a:r>
            <a:r>
              <a:rPr lang="ru-RU" sz="3200" dirty="0"/>
              <a:t>логику в математическую, создав алгебру, в которой </a:t>
            </a:r>
            <a:r>
              <a:rPr lang="ru-RU" sz="3200" dirty="0" smtClean="0"/>
              <a:t>высказывания </a:t>
            </a:r>
            <a:r>
              <a:rPr lang="ru-RU" sz="3200" dirty="0"/>
              <a:t>обозначались буквами.</a:t>
            </a:r>
            <a:r>
              <a:rPr lang="ru-RU" sz="32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95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Логика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 smtClean="0">
                <a:solidFill>
                  <a:schemeClr val="tx2"/>
                </a:solidFill>
              </a:rPr>
              <a:t>раздел </a:t>
            </a:r>
            <a:r>
              <a:rPr lang="ru-RU" sz="3200" dirty="0">
                <a:solidFill>
                  <a:schemeClr val="tx2"/>
                </a:solidFill>
              </a:rPr>
              <a:t>математической логики, 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изучающий построение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сложных </a:t>
            </a:r>
            <a:r>
              <a:rPr lang="ru-RU" sz="3200" dirty="0">
                <a:solidFill>
                  <a:schemeClr val="tx2"/>
                </a:solidFill>
              </a:rPr>
              <a:t>высказываний из простых, 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без </a:t>
            </a:r>
            <a:r>
              <a:rPr lang="ru-RU" sz="3200" dirty="0">
                <a:solidFill>
                  <a:schemeClr val="tx2"/>
                </a:solidFill>
              </a:rPr>
              <a:t>рассмотрения 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внутренней </a:t>
            </a:r>
            <a:r>
              <a:rPr lang="ru-RU" sz="3200" dirty="0">
                <a:solidFill>
                  <a:schemeClr val="tx2"/>
                </a:solidFill>
              </a:rPr>
              <a:t>структуры последних.</a:t>
            </a:r>
          </a:p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r>
              <a:rPr lang="ru-RU" sz="3200" dirty="0" smtClean="0"/>
              <a:t>Является </a:t>
            </a:r>
            <a:r>
              <a:rPr lang="ru-RU" sz="3200" dirty="0"/>
              <a:t>простейшей логикой</a:t>
            </a:r>
          </a:p>
          <a:p>
            <a:pPr marL="114300" indent="0">
              <a:buNone/>
            </a:pPr>
            <a:r>
              <a:rPr lang="ru-RU" sz="3200" dirty="0"/>
              <a:t>Располагает минимумом средств исследования.</a:t>
            </a:r>
          </a:p>
          <a:p>
            <a:pPr marL="114300" indent="0">
              <a:buNone/>
            </a:pPr>
            <a:r>
              <a:rPr lang="ru-RU" sz="3200" dirty="0"/>
              <a:t>Имеет широчайшую сферу применения.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19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Логика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8208912" cy="3672408"/>
          </a:xfrm>
        </p:spPr>
        <p:txBody>
          <a:bodyPr>
            <a:normAutofit/>
          </a:bodyPr>
          <a:lstStyle/>
          <a:p>
            <a:endParaRPr lang="ru-RU" sz="3000" dirty="0" smtClean="0">
              <a:solidFill>
                <a:srgbClr val="00B050"/>
              </a:solidFill>
            </a:endParaRPr>
          </a:p>
          <a:p>
            <a:r>
              <a:rPr lang="en-US" sz="3000" dirty="0" smtClean="0"/>
              <a:t>P</a:t>
            </a:r>
            <a:r>
              <a:rPr lang="ru-RU" sz="3000" dirty="0" err="1" smtClean="0"/>
              <a:t>ropositional</a:t>
            </a:r>
            <a:r>
              <a:rPr lang="ru-RU" sz="3000" dirty="0" smtClean="0"/>
              <a:t> </a:t>
            </a:r>
            <a:r>
              <a:rPr lang="ru-RU" sz="3000" dirty="0" err="1"/>
              <a:t>logic</a:t>
            </a:r>
            <a:r>
              <a:rPr lang="ru-RU" sz="3000" dirty="0"/>
              <a:t> </a:t>
            </a:r>
            <a:r>
              <a:rPr lang="ru-RU" sz="3000" dirty="0" smtClean="0"/>
              <a:t>(</a:t>
            </a:r>
            <a:r>
              <a:rPr lang="ru-RU" sz="3000" dirty="0" err="1" smtClean="0"/>
              <a:t>propositio</a:t>
            </a:r>
            <a:r>
              <a:rPr lang="en-US" sz="3000" dirty="0" smtClean="0"/>
              <a:t> –</a:t>
            </a:r>
            <a:r>
              <a:rPr lang="ru-RU" sz="3000" dirty="0" smtClean="0"/>
              <a:t> высказывание) </a:t>
            </a:r>
            <a:endParaRPr lang="en-US" sz="3000" dirty="0" smtClean="0"/>
          </a:p>
          <a:p>
            <a:r>
              <a:rPr lang="en-US" sz="3000" dirty="0"/>
              <a:t>S</a:t>
            </a:r>
            <a:r>
              <a:rPr lang="ru-RU" sz="3000" dirty="0" err="1" smtClean="0"/>
              <a:t>entential</a:t>
            </a:r>
            <a:r>
              <a:rPr lang="ru-RU" sz="3000" dirty="0" smtClean="0"/>
              <a:t> </a:t>
            </a:r>
            <a:r>
              <a:rPr lang="ru-RU" sz="3000" dirty="0" err="1"/>
              <a:t>logic</a:t>
            </a:r>
            <a:r>
              <a:rPr lang="ru-RU" sz="3000" dirty="0"/>
              <a:t> (лат. </a:t>
            </a:r>
            <a:r>
              <a:rPr lang="ru-RU" sz="3000" dirty="0" err="1"/>
              <a:t>sententia</a:t>
            </a:r>
            <a:r>
              <a:rPr lang="ru-RU" sz="3000" dirty="0"/>
              <a:t> - суждение)</a:t>
            </a:r>
          </a:p>
          <a:p>
            <a:r>
              <a:rPr lang="ru-RU" sz="3000" dirty="0" smtClean="0"/>
              <a:t>Пропозициональная логика </a:t>
            </a:r>
            <a:endParaRPr lang="en-US" sz="3000" dirty="0" smtClean="0"/>
          </a:p>
          <a:p>
            <a:r>
              <a:rPr lang="ru-RU" sz="3000" dirty="0" smtClean="0"/>
              <a:t>Сентенциальная логика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9697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Исчисление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8208912" cy="3672408"/>
          </a:xfrm>
        </p:spPr>
        <p:txBody>
          <a:bodyPr>
            <a:normAutofit/>
          </a:bodyPr>
          <a:lstStyle/>
          <a:p>
            <a:endParaRPr lang="ru-RU" sz="3000" dirty="0" smtClean="0">
              <a:solidFill>
                <a:srgbClr val="00B050"/>
              </a:solidFill>
            </a:endParaRPr>
          </a:p>
          <a:p>
            <a:r>
              <a:rPr lang="en-US" sz="3000" dirty="0" smtClean="0"/>
              <a:t>P</a:t>
            </a:r>
            <a:r>
              <a:rPr lang="ru-RU" sz="3000" dirty="0" err="1" smtClean="0"/>
              <a:t>ropositional</a:t>
            </a:r>
            <a:r>
              <a:rPr lang="ru-RU" sz="3000" dirty="0" smtClean="0"/>
              <a:t> </a:t>
            </a:r>
            <a:r>
              <a:rPr lang="ru-RU" sz="3000" dirty="0" err="1"/>
              <a:t>calculus</a:t>
            </a:r>
            <a:r>
              <a:rPr lang="ru-RU" sz="3000" dirty="0"/>
              <a:t>, </a:t>
            </a:r>
            <a:endParaRPr lang="en-US" sz="3000" dirty="0" smtClean="0"/>
          </a:p>
          <a:p>
            <a:r>
              <a:rPr lang="en-US" sz="3000" dirty="0" smtClean="0"/>
              <a:t>S</a:t>
            </a:r>
            <a:r>
              <a:rPr lang="ru-RU" sz="3000" dirty="0" err="1" smtClean="0"/>
              <a:t>entential</a:t>
            </a:r>
            <a:r>
              <a:rPr lang="ru-RU" sz="3000" dirty="0" smtClean="0"/>
              <a:t> </a:t>
            </a:r>
            <a:r>
              <a:rPr lang="ru-RU" sz="3000" dirty="0" err="1"/>
              <a:t>calculus</a:t>
            </a:r>
            <a:r>
              <a:rPr lang="ru-RU" sz="3000" dirty="0"/>
              <a:t>, </a:t>
            </a:r>
            <a:endParaRPr lang="en-US" sz="3000" dirty="0" smtClean="0"/>
          </a:p>
          <a:p>
            <a:r>
              <a:rPr lang="ru-RU" sz="3000" dirty="0" smtClean="0"/>
              <a:t>Пропозициональное исчисление</a:t>
            </a:r>
          </a:p>
          <a:p>
            <a:r>
              <a:rPr lang="ru-RU" sz="3000" dirty="0" smtClean="0"/>
              <a:t>Исчисление </a:t>
            </a:r>
            <a:r>
              <a:rPr lang="ru-RU" sz="3000" dirty="0"/>
              <a:t>высказываний, </a:t>
            </a:r>
            <a:endParaRPr lang="en-US" sz="3000" dirty="0" smtClean="0"/>
          </a:p>
          <a:p>
            <a:r>
              <a:rPr lang="ru-RU" sz="3000" dirty="0" smtClean="0"/>
              <a:t>Сентенциальное исчисление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371408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Идеи и вычисления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4176464" cy="331236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Цель </a:t>
            </a:r>
            <a:r>
              <a:rPr lang="ru-RU" sz="2800" dirty="0">
                <a:solidFill>
                  <a:srgbClr val="FF0000"/>
                </a:solidFill>
              </a:rPr>
              <a:t>математики </a:t>
            </a:r>
            <a:r>
              <a:rPr lang="ru-RU" sz="2800" dirty="0"/>
              <a:t>в том, чтобы заменить идеи вычислениями.</a:t>
            </a:r>
          </a:p>
          <a:p>
            <a:pPr marL="114300" indent="0">
              <a:buNone/>
            </a:pPr>
            <a:endParaRPr lang="ru-RU" sz="28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Цель </a:t>
            </a:r>
            <a:r>
              <a:rPr lang="ru-RU" sz="2800" dirty="0">
                <a:solidFill>
                  <a:srgbClr val="FF0000"/>
                </a:solidFill>
              </a:rPr>
              <a:t>математики </a:t>
            </a:r>
            <a:r>
              <a:rPr lang="ru-RU" sz="2800" dirty="0"/>
              <a:t>состоит в том, чтобы заменить вычисления идеями.</a:t>
            </a:r>
          </a:p>
          <a:p>
            <a:pPr marL="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ru-RU" dirty="0">
              <a:solidFill>
                <a:schemeClr val="tx2"/>
              </a:solidFill>
            </a:endParaRPr>
          </a:p>
          <a:p>
            <a:pPr indent="-342900"/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203598"/>
            <a:ext cx="2908375" cy="335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8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39502"/>
            <a:ext cx="8064896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Математическая логика как язык 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843558"/>
            <a:ext cx="7560840" cy="4032448"/>
          </a:xfrm>
        </p:spPr>
        <p:txBody>
          <a:bodyPr>
            <a:noAutofit/>
          </a:bodyPr>
          <a:lstStyle/>
          <a:p>
            <a:endParaRPr lang="ru-RU" sz="28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Создание математической (символической) </a:t>
            </a:r>
            <a:r>
              <a:rPr lang="ru-RU" sz="2800" dirty="0">
                <a:solidFill>
                  <a:srgbClr val="7030A0"/>
                </a:solidFill>
              </a:rPr>
              <a:t>логики как </a:t>
            </a:r>
            <a:r>
              <a:rPr lang="ru-RU" sz="2800" dirty="0">
                <a:solidFill>
                  <a:srgbClr val="FF0000"/>
                </a:solidFill>
              </a:rPr>
              <a:t>универсального научного языка </a:t>
            </a:r>
            <a:r>
              <a:rPr lang="ru-RU" sz="2800" dirty="0" smtClean="0">
                <a:solidFill>
                  <a:srgbClr val="7030A0"/>
                </a:solidFill>
              </a:rPr>
              <a:t>рассматривал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b="1" dirty="0" smtClean="0">
                <a:solidFill>
                  <a:srgbClr val="00B050"/>
                </a:solidFill>
              </a:rPr>
              <a:t>Готфрид Вильгельм Лейбниц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в </a:t>
            </a:r>
            <a:r>
              <a:rPr lang="ru-RU" sz="2800" dirty="0">
                <a:solidFill>
                  <a:srgbClr val="7030A0"/>
                </a:solidFill>
              </a:rPr>
              <a:t>1666 </a:t>
            </a:r>
            <a:r>
              <a:rPr lang="ru-RU" sz="2800" dirty="0" smtClean="0">
                <a:solidFill>
                  <a:srgbClr val="7030A0"/>
                </a:solidFill>
              </a:rPr>
              <a:t>году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>
                <a:solidFill>
                  <a:srgbClr val="7030A0"/>
                </a:solidFill>
              </a:rPr>
              <a:t>в работе «Искусство комбинаторики</a:t>
            </a:r>
            <a:r>
              <a:rPr lang="ru-RU" sz="2800" dirty="0" smtClean="0">
                <a:solidFill>
                  <a:srgbClr val="7030A0"/>
                </a:solidFill>
              </a:rPr>
              <a:t>»</a:t>
            </a:r>
            <a:br>
              <a:rPr lang="ru-RU" sz="2800" dirty="0" smtClean="0">
                <a:solidFill>
                  <a:srgbClr val="7030A0"/>
                </a:solidFill>
              </a:rPr>
            </a:br>
            <a:r>
              <a:rPr lang="ru-RU" sz="2800" dirty="0" smtClean="0">
                <a:solidFill>
                  <a:srgbClr val="7030A0"/>
                </a:solidFill>
              </a:rPr>
              <a:t>(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arte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combinatoria</a:t>
            </a:r>
            <a:r>
              <a:rPr lang="ru-RU" sz="2800" dirty="0" smtClean="0">
                <a:solidFill>
                  <a:srgbClr val="7030A0"/>
                </a:solidFill>
              </a:rPr>
              <a:t>).</a:t>
            </a:r>
          </a:p>
          <a:p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0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Николя Бурбаки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7474024" cy="346087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ru-RU" dirty="0">
              <a:solidFill>
                <a:schemeClr val="tx2"/>
              </a:solidFill>
            </a:endParaRPr>
          </a:p>
          <a:p>
            <a:pPr indent="-342900"/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 descr="C:\Users\kmp\Desktop\bourbaki_gd-7899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67502"/>
            <a:ext cx="7885509" cy="385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96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Современная математика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7474024" cy="34608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/>
              <a:t>Цель : </a:t>
            </a:r>
            <a:r>
              <a:rPr lang="ru-RU" sz="2800" dirty="0"/>
              <a:t>написание серии книг, отражающих современное состояние математики </a:t>
            </a:r>
            <a:r>
              <a:rPr lang="ru-RU" sz="2800" dirty="0" smtClean="0"/>
              <a:t>….</a:t>
            </a:r>
          </a:p>
          <a:p>
            <a:pPr marL="457200" indent="-457200"/>
            <a:r>
              <a:rPr lang="ru-RU" sz="2800" dirty="0" smtClean="0"/>
              <a:t>Расцвет </a:t>
            </a:r>
            <a:r>
              <a:rPr lang="ru-RU" sz="2800" dirty="0"/>
              <a:t>1950—1960-е года. </a:t>
            </a:r>
            <a:endParaRPr lang="ru-RU" sz="2800" dirty="0" smtClean="0"/>
          </a:p>
          <a:p>
            <a:pPr marL="457200" indent="-457200"/>
            <a:r>
              <a:rPr lang="ru-RU" sz="2800" dirty="0" smtClean="0"/>
              <a:t>Последний </a:t>
            </a:r>
            <a:r>
              <a:rPr lang="ru-RU" sz="2800" dirty="0"/>
              <a:t>выпуск - глава 10 «Коммутативной алгебры», 1998. </a:t>
            </a:r>
            <a:endParaRPr lang="ru-RU" sz="2800" dirty="0" smtClean="0"/>
          </a:p>
          <a:p>
            <a:pPr marL="457200" indent="-457200"/>
            <a:r>
              <a:rPr lang="ru-RU" sz="2800" dirty="0" smtClean="0"/>
              <a:t>До учебников дело не дошло…</a:t>
            </a:r>
          </a:p>
          <a:p>
            <a:pPr marL="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ru-RU" dirty="0">
              <a:solidFill>
                <a:schemeClr val="tx2"/>
              </a:solidFill>
            </a:endParaRPr>
          </a:p>
          <a:p>
            <a:pPr indent="-342900"/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1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Юрий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Манин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67544" y="1166191"/>
            <a:ext cx="5040560" cy="34563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Бурбаки </a:t>
            </a:r>
            <a:r>
              <a:rPr lang="ru-RU" sz="2800" dirty="0"/>
              <a:t>– это было не обоснование математики, это была </a:t>
            </a:r>
            <a:r>
              <a:rPr lang="ru-RU" sz="2800" dirty="0">
                <a:solidFill>
                  <a:srgbClr val="FF0000"/>
                </a:solidFill>
              </a:rPr>
              <a:t>выработка единого языка математики</a:t>
            </a:r>
            <a:r>
              <a:rPr lang="ru-RU" sz="2800" dirty="0"/>
              <a:t>, на котором могли разговаривать </a:t>
            </a:r>
            <a:r>
              <a:rPr lang="ru-RU" sz="2800" dirty="0" err="1"/>
              <a:t>вероятностник</a:t>
            </a:r>
            <a:r>
              <a:rPr lang="ru-RU" sz="2800" dirty="0"/>
              <a:t>, тополог, специалист по теории графов, логик. </a:t>
            </a:r>
          </a:p>
          <a:p>
            <a:pPr marL="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ru-RU" dirty="0">
              <a:solidFill>
                <a:schemeClr val="tx2"/>
              </a:solidFill>
            </a:endParaRPr>
          </a:p>
          <a:p>
            <a:pPr indent="-342900"/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7" y="1166190"/>
            <a:ext cx="2245593" cy="341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Числа и цифры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Цифры</a:t>
            </a:r>
            <a:r>
              <a:rPr lang="ru-RU" sz="2800" dirty="0"/>
              <a:t> — знаки для записи чисел</a:t>
            </a:r>
            <a:r>
              <a:rPr lang="ru-RU" sz="2800" dirty="0" smtClean="0"/>
              <a:t>.</a:t>
            </a:r>
          </a:p>
          <a:p>
            <a:pPr marL="114300" indent="0">
              <a:buNone/>
            </a:pPr>
            <a:r>
              <a:rPr lang="ru-RU" sz="2800" dirty="0"/>
              <a:t>Числа строятся из цифр как слова из </a:t>
            </a:r>
            <a:r>
              <a:rPr lang="ru-RU" sz="2800" dirty="0" smtClean="0"/>
              <a:t>букв алфавита</a:t>
            </a:r>
          </a:p>
          <a:p>
            <a:pPr marL="114300" indent="0">
              <a:buNone/>
            </a:pPr>
            <a:r>
              <a:rPr lang="ru-RU" sz="2800" dirty="0" smtClean="0"/>
              <a:t>Примеры цифр:</a:t>
            </a:r>
          </a:p>
          <a:p>
            <a:r>
              <a:rPr lang="ru-RU" sz="2800" b="1" dirty="0" smtClean="0"/>
              <a:t>0 </a:t>
            </a:r>
            <a:r>
              <a:rPr lang="ru-RU" sz="2800" b="1" dirty="0"/>
              <a:t>1</a:t>
            </a:r>
            <a:r>
              <a:rPr lang="ru-RU" sz="2800" dirty="0"/>
              <a:t> (двоичные цифры),</a:t>
            </a:r>
          </a:p>
          <a:p>
            <a:r>
              <a:rPr lang="ru-RU" sz="2800" b="1" dirty="0"/>
              <a:t>0 1 2 3 4 5 6 7 8 9</a:t>
            </a:r>
            <a:r>
              <a:rPr lang="ru-RU" sz="2800" dirty="0"/>
              <a:t> (арабские цифры),</a:t>
            </a:r>
          </a:p>
          <a:p>
            <a:r>
              <a:rPr lang="ru-RU" sz="2800" b="1" dirty="0" smtClean="0"/>
              <a:t>I </a:t>
            </a:r>
            <a:r>
              <a:rPr lang="ru-RU" sz="2800" b="1" dirty="0"/>
              <a:t>V X L C D M</a:t>
            </a:r>
            <a:r>
              <a:rPr lang="ru-RU" sz="2800" dirty="0"/>
              <a:t> (римские цифры).</a:t>
            </a:r>
          </a:p>
          <a:p>
            <a:pPr marL="114300" indent="0">
              <a:buNone/>
            </a:pP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5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Татевосов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Сергей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Георгиевич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/>
                </a:solidFill>
              </a:rPr>
              <a:t>В </a:t>
            </a:r>
            <a:r>
              <a:rPr lang="ru-RU" sz="3600" dirty="0">
                <a:solidFill>
                  <a:schemeClr val="tx2"/>
                </a:solidFill>
              </a:rPr>
              <a:t>действительности существует три разных </a:t>
            </a:r>
            <a:r>
              <a:rPr lang="ru-RU" sz="3600" dirty="0" smtClean="0">
                <a:solidFill>
                  <a:schemeClr val="tx2"/>
                </a:solidFill>
              </a:rPr>
              <a:t>лингвистики, которые устроены как </a:t>
            </a:r>
            <a:r>
              <a:rPr lang="ru-RU" sz="3600" dirty="0">
                <a:solidFill>
                  <a:schemeClr val="tx2"/>
                </a:solidFill>
              </a:rPr>
              <a:t>три различные науки, с собственной терминологией и даже с собственной </a:t>
            </a:r>
            <a:r>
              <a:rPr lang="ru-RU" sz="3600" dirty="0" smtClean="0">
                <a:solidFill>
                  <a:schemeClr val="tx2"/>
                </a:solidFill>
              </a:rPr>
              <a:t>теорией</a:t>
            </a:r>
            <a:r>
              <a:rPr lang="ru-RU" sz="3600" dirty="0" smtClean="0">
                <a:solidFill>
                  <a:srgbClr val="002060"/>
                </a:solidFill>
              </a:rPr>
              <a:t>: </a:t>
            </a:r>
            <a:br>
              <a:rPr lang="ru-RU" sz="3600" dirty="0" smtClean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  <a:p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83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Дело привычки…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Число</a:t>
            </a:r>
            <a:r>
              <a:rPr lang="ru-RU" sz="2800" dirty="0" smtClean="0"/>
              <a:t> – результат высочайшего уровня обобщения (абстрагирования)!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Имя числительное</a:t>
            </a:r>
            <a:r>
              <a:rPr lang="ru-RU" sz="2800" dirty="0"/>
              <a:t> — самостоятельная </a:t>
            </a:r>
            <a:r>
              <a:rPr lang="ru-RU" sz="2800" dirty="0" smtClean="0">
                <a:solidFill>
                  <a:srgbClr val="7030A0"/>
                </a:solidFill>
              </a:rPr>
              <a:t>исторически поздняя </a:t>
            </a:r>
            <a:r>
              <a:rPr lang="ru-RU" sz="2800" dirty="0" smtClean="0"/>
              <a:t>часть </a:t>
            </a:r>
            <a:r>
              <a:rPr lang="ru-RU" sz="2800" dirty="0"/>
              <a:t>речи, обозначающая число, количество и </a:t>
            </a:r>
            <a:r>
              <a:rPr lang="ru-RU" sz="2800" dirty="0" smtClean="0"/>
              <a:t>порядок.</a:t>
            </a:r>
            <a:r>
              <a:rPr lang="ru-RU" sz="2800" dirty="0"/>
              <a:t> </a:t>
            </a:r>
            <a:endParaRPr lang="ru-RU" sz="2800" dirty="0" smtClean="0"/>
          </a:p>
          <a:p>
            <a:r>
              <a:rPr lang="ru-RU" sz="2800" dirty="0" smtClean="0"/>
              <a:t>Число осмысливалось </a:t>
            </a:r>
            <a:r>
              <a:rPr lang="ru-RU" sz="2800" dirty="0"/>
              <a:t> как определённое количество </a:t>
            </a:r>
            <a:r>
              <a:rPr lang="ru-RU" sz="2800" dirty="0" smtClean="0"/>
              <a:t>конкретных </a:t>
            </a:r>
            <a:r>
              <a:rPr lang="ru-RU" sz="2800" dirty="0"/>
              <a:t>предметов. 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7221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Штейнберг Лев Яковлевич…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707904" y="1131590"/>
            <a:ext cx="4248472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/>
              <a:t>Материалы по изучению гиляцкого языка и фольклора. Т. 1. Образцы народной словесности. Ч. 1. Эпос. СПб.: Тип. Императорской Академии Наук, 1908. </a:t>
            </a:r>
          </a:p>
        </p:txBody>
      </p:sp>
      <p:pic>
        <p:nvPicPr>
          <p:cNvPr id="1026" name="Picture 2" descr="C:\Users\kmp\Desktop\Штернбер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9582"/>
            <a:ext cx="25431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79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Штейнберг Лев Яковлевич…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707904" y="1131590"/>
            <a:ext cx="4248472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 smtClean="0"/>
              <a:t>Самой </a:t>
            </a:r>
            <a:r>
              <a:rPr lang="ru-RU" sz="2800" dirty="0"/>
              <a:t>замечательной особенностью этого таинственного </a:t>
            </a:r>
            <a:r>
              <a:rPr lang="ru-RU" sz="2800" dirty="0" smtClean="0"/>
              <a:t>племени, </a:t>
            </a:r>
            <a:r>
              <a:rPr lang="ru-RU" sz="2800" dirty="0"/>
              <a:t>привлекающей к нему интерес одинаково как этнографа, так и лингвиста, - это его </a:t>
            </a:r>
            <a:r>
              <a:rPr lang="ru-RU" sz="2800" dirty="0" smtClean="0"/>
              <a:t>язык</a:t>
            </a:r>
            <a:endParaRPr lang="en-US" sz="2800" dirty="0" smtClean="0"/>
          </a:p>
        </p:txBody>
      </p:sp>
      <p:pic>
        <p:nvPicPr>
          <p:cNvPr id="1026" name="Picture 2" descr="C:\Users\kmp\Desktop\Штернбер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9582"/>
            <a:ext cx="25431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93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Числительные нивхов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 smtClean="0"/>
              <a:t>Изучено </a:t>
            </a:r>
            <a:r>
              <a:rPr lang="ru-RU" sz="2800" dirty="0"/>
              <a:t>30 разрядов числительных для выражения конкретных количеств,</a:t>
            </a:r>
          </a:p>
          <a:p>
            <a:r>
              <a:rPr lang="ru-RU" sz="2800" dirty="0"/>
              <a:t>Все они ориентированы на счет единичных предметов или </a:t>
            </a:r>
            <a:r>
              <a:rPr lang="ru-RU" sz="2800" dirty="0" smtClean="0"/>
              <a:t>группы </a:t>
            </a:r>
            <a:r>
              <a:rPr lang="ru-RU" sz="2800" dirty="0"/>
              <a:t>предметов по внешнему сходству.</a:t>
            </a:r>
          </a:p>
          <a:p>
            <a:r>
              <a:rPr lang="ru-RU" sz="2800" dirty="0"/>
              <a:t>Нет разряда для счета понятий с абстрактным значением. </a:t>
            </a:r>
          </a:p>
        </p:txBody>
      </p:sp>
    </p:spTree>
    <p:extLst>
      <p:ext uri="{BB962C8B-B14F-4D97-AF65-F5344CB8AC3E}">
        <p14:creationId xmlns:p14="http://schemas.microsoft.com/office/powerpoint/2010/main" val="397678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Числительные нивхов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Числительные </a:t>
            </a:r>
            <a:r>
              <a:rPr lang="ru-RU" sz="2800" dirty="0"/>
              <a:t>для счета предметов разной формы:</a:t>
            </a:r>
          </a:p>
          <a:p>
            <a:pPr lvl="2"/>
            <a:r>
              <a:rPr lang="ru-RU" sz="2800" dirty="0"/>
              <a:t>мелкие круглые предметы</a:t>
            </a:r>
          </a:p>
          <a:p>
            <a:pPr lvl="2"/>
            <a:r>
              <a:rPr lang="ru-RU" sz="2800" dirty="0"/>
              <a:t>длинные предметы</a:t>
            </a:r>
          </a:p>
          <a:p>
            <a:pPr lvl="2"/>
            <a:r>
              <a:rPr lang="ru-RU" sz="2800" dirty="0"/>
              <a:t>плоские предметы</a:t>
            </a:r>
          </a:p>
          <a:p>
            <a:pPr lvl="2"/>
            <a:r>
              <a:rPr lang="ru-RU" sz="2800" dirty="0"/>
              <a:t>парные </a:t>
            </a:r>
            <a:r>
              <a:rPr lang="ru-RU" sz="2800" dirty="0" smtClean="0"/>
              <a:t>предметы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342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56557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Числительные нивхов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843558"/>
            <a:ext cx="8041704" cy="3960440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Числительные </a:t>
            </a:r>
            <a:r>
              <a:rPr lang="ru-RU" sz="2800" dirty="0"/>
              <a:t>для </a:t>
            </a:r>
            <a:r>
              <a:rPr lang="ru-RU" sz="2800" dirty="0" smtClean="0"/>
              <a:t>счета </a:t>
            </a:r>
            <a:r>
              <a:rPr lang="ru-RU" sz="2800" dirty="0"/>
              <a:t>живых существ</a:t>
            </a:r>
          </a:p>
          <a:p>
            <a:pPr lvl="2"/>
            <a:r>
              <a:rPr lang="ru-RU" sz="2800" dirty="0"/>
              <a:t>люди, </a:t>
            </a:r>
            <a:endParaRPr lang="ru-RU" sz="2800" dirty="0" smtClean="0"/>
          </a:p>
          <a:p>
            <a:pPr lvl="2"/>
            <a:r>
              <a:rPr lang="ru-RU" sz="2800" dirty="0" smtClean="0"/>
              <a:t>лесные </a:t>
            </a:r>
            <a:r>
              <a:rPr lang="ru-RU" sz="2800" dirty="0"/>
              <a:t>люди-духи, </a:t>
            </a:r>
            <a:r>
              <a:rPr lang="ru-RU" sz="2800" dirty="0" smtClean="0"/>
              <a:t>морские </a:t>
            </a:r>
            <a:r>
              <a:rPr lang="ru-RU" sz="2800" dirty="0"/>
              <a:t>люди-духи</a:t>
            </a:r>
          </a:p>
          <a:p>
            <a:pPr lvl="2"/>
            <a:r>
              <a:rPr lang="ru-RU" sz="2800" dirty="0"/>
              <a:t>семьи</a:t>
            </a:r>
          </a:p>
          <a:p>
            <a:pPr lvl="2"/>
            <a:r>
              <a:rPr lang="ru-RU" sz="2800" dirty="0"/>
              <a:t>поколения</a:t>
            </a:r>
          </a:p>
          <a:p>
            <a:pPr lvl="2"/>
            <a:r>
              <a:rPr lang="ru-RU" sz="2800" dirty="0"/>
              <a:t>животные, рыбы, птицы, змеи, насекомые, </a:t>
            </a:r>
            <a:endParaRPr lang="ru-RU" sz="2800" dirty="0" smtClean="0"/>
          </a:p>
          <a:p>
            <a:pPr lvl="2"/>
            <a:r>
              <a:rPr lang="ru-RU" sz="2800" dirty="0" smtClean="0"/>
              <a:t>злые </a:t>
            </a:r>
            <a:r>
              <a:rPr lang="ru-RU" sz="2800" dirty="0"/>
              <a:t>духи</a:t>
            </a:r>
          </a:p>
          <a:p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4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Числительные нивхов…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1131590"/>
            <a:ext cx="8064896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/>
              <a:t>Числительные для счета рыболовных снастей, предметов для охоты на тюленей:</a:t>
            </a:r>
          </a:p>
          <a:p>
            <a:r>
              <a:rPr lang="ru-RU" sz="2800" dirty="0"/>
              <a:t>Числительные для счета рыбных запасов и шестов для нанизывания юколы</a:t>
            </a:r>
          </a:p>
          <a:p>
            <a:r>
              <a:rPr lang="ru-RU" sz="2800" dirty="0"/>
              <a:t>Числительные для счета средств передвижения:</a:t>
            </a:r>
          </a:p>
          <a:p>
            <a:r>
              <a:rPr lang="ru-RU" sz="2800" dirty="0"/>
              <a:t>Числительные для счета разных материалов:</a:t>
            </a:r>
          </a:p>
          <a:p>
            <a:r>
              <a:rPr lang="ru-RU" sz="2800" dirty="0"/>
              <a:t>Числительные для </a:t>
            </a:r>
            <a:r>
              <a:rPr lang="ru-RU" sz="2800" dirty="0" smtClean="0"/>
              <a:t>измерения…..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3330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Реформатский А. А.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1131590"/>
            <a:ext cx="4752528" cy="3672408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1900-1978</a:t>
            </a:r>
            <a:br>
              <a:rPr lang="ru-RU" sz="2800" dirty="0" smtClean="0"/>
            </a:br>
            <a:r>
              <a:rPr lang="ru-RU" sz="2800" dirty="0" smtClean="0"/>
              <a:t>росс. </a:t>
            </a:r>
            <a:r>
              <a:rPr lang="ru-RU" sz="2800" dirty="0"/>
              <a:t>лингвист, доктор </a:t>
            </a:r>
            <a:r>
              <a:rPr lang="ru-RU" sz="2800" dirty="0" err="1" smtClean="0"/>
              <a:t>филогических</a:t>
            </a:r>
            <a:r>
              <a:rPr lang="ru-RU" sz="2800" dirty="0" smtClean="0"/>
              <a:t> наук, профессор…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Число и грамматика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dirty="0" smtClean="0"/>
              <a:t>Вопросы </a:t>
            </a:r>
            <a:r>
              <a:rPr lang="ru-RU" dirty="0"/>
              <a:t>грамматики: Сб. ст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к </a:t>
            </a:r>
            <a:r>
              <a:rPr lang="ru-RU" dirty="0"/>
              <a:t>75-летию </a:t>
            </a:r>
            <a:r>
              <a:rPr lang="ru-RU" dirty="0" err="1" smtClean="0"/>
              <a:t>ак</a:t>
            </a:r>
            <a:r>
              <a:rPr lang="ru-RU" dirty="0" smtClean="0"/>
              <a:t>. </a:t>
            </a:r>
            <a:r>
              <a:rPr lang="ru-RU" dirty="0"/>
              <a:t>И.И. </a:t>
            </a:r>
            <a:r>
              <a:rPr lang="ru-RU" dirty="0" smtClean="0"/>
              <a:t>Мещанинова. 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/>
              <a:t>М</a:t>
            </a:r>
            <a:r>
              <a:rPr lang="ru-RU" dirty="0" smtClean="0"/>
              <a:t>.- </a:t>
            </a:r>
            <a:r>
              <a:rPr lang="ru-RU" dirty="0"/>
              <a:t>Л., 1960</a:t>
            </a:r>
          </a:p>
          <a:p>
            <a:pPr marL="114300" indent="0">
              <a:buNone/>
            </a:pPr>
            <a:endParaRPr lang="ru-RU" sz="2800" dirty="0" smtClean="0"/>
          </a:p>
        </p:txBody>
      </p:sp>
      <p:pic>
        <p:nvPicPr>
          <p:cNvPr id="1026" name="Picture 2" descr="C:\Users\kmp\Desktop\Aleksandr_Reformatski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973628"/>
            <a:ext cx="3263874" cy="3835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Число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и грамматика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endParaRPr lang="ru-RU" sz="2800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chemeClr val="tx2"/>
                </a:solidFill>
              </a:rPr>
              <a:t>Число </a:t>
            </a:r>
            <a:r>
              <a:rPr lang="ru-RU" sz="2800" dirty="0">
                <a:solidFill>
                  <a:schemeClr val="tx2"/>
                </a:solidFill>
              </a:rPr>
              <a:t>и умение мыслить числами - одно из великих </a:t>
            </a:r>
            <a:r>
              <a:rPr lang="ru-RU" sz="2800" dirty="0" smtClean="0">
                <a:solidFill>
                  <a:schemeClr val="tx2"/>
                </a:solidFill>
              </a:rPr>
              <a:t>достижений </a:t>
            </a:r>
            <a:r>
              <a:rPr lang="ru-RU" sz="2800" dirty="0">
                <a:solidFill>
                  <a:schemeClr val="tx2"/>
                </a:solidFill>
              </a:rPr>
              <a:t>человечества. </a:t>
            </a:r>
          </a:p>
          <a:p>
            <a:r>
              <a:rPr lang="ru-RU" sz="2800" dirty="0">
                <a:solidFill>
                  <a:schemeClr val="tx2"/>
                </a:solidFill>
              </a:rPr>
              <a:t>Эволюция числа в мышлении человека - тема одинаково заманчивая как для математиков, так и для </a:t>
            </a:r>
            <a:r>
              <a:rPr lang="ru-RU" sz="2800" dirty="0" smtClean="0">
                <a:solidFill>
                  <a:schemeClr val="tx2"/>
                </a:solidFill>
              </a:rPr>
              <a:t>филологов. </a:t>
            </a:r>
          </a:p>
          <a:p>
            <a:pPr marL="114300" indent="0" algn="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Реформатский </a:t>
            </a:r>
            <a:r>
              <a:rPr lang="ru-RU" sz="2800" dirty="0">
                <a:solidFill>
                  <a:srgbClr val="00B050"/>
                </a:solidFill>
              </a:rPr>
              <a:t>Александр Александрович </a:t>
            </a:r>
          </a:p>
        </p:txBody>
      </p:sp>
    </p:spTree>
    <p:extLst>
      <p:ext uri="{BB962C8B-B14F-4D97-AF65-F5344CB8AC3E}">
        <p14:creationId xmlns:p14="http://schemas.microsoft.com/office/powerpoint/2010/main" val="38487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Число 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и грамматика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Лингвисту </a:t>
            </a:r>
            <a:r>
              <a:rPr lang="ru-RU" sz="2800" dirty="0">
                <a:solidFill>
                  <a:schemeClr val="tx2"/>
                </a:solidFill>
              </a:rPr>
              <a:t>надо </a:t>
            </a:r>
            <a:r>
              <a:rPr lang="ru-RU" sz="2800" dirty="0" smtClean="0">
                <a:solidFill>
                  <a:schemeClr val="tx2"/>
                </a:solidFill>
              </a:rPr>
              <a:t>понять </a:t>
            </a:r>
            <a:r>
              <a:rPr lang="ru-RU" sz="2800" dirty="0">
                <a:solidFill>
                  <a:schemeClr val="tx2"/>
                </a:solidFill>
              </a:rPr>
              <a:t>число как факт языковой онтологии, как член языковой структуры и системы</a:t>
            </a:r>
            <a:r>
              <a:rPr lang="ru-RU" sz="2800" dirty="0" smtClean="0">
                <a:solidFill>
                  <a:schemeClr val="tx2"/>
                </a:solidFill>
              </a:rPr>
              <a:t>. </a:t>
            </a:r>
          </a:p>
          <a:p>
            <a:r>
              <a:rPr lang="ru-RU" sz="2800" dirty="0">
                <a:solidFill>
                  <a:schemeClr val="tx2"/>
                </a:solidFill>
              </a:rPr>
              <a:t>Такое великое достижение человечества, как понимание числа, преломляется в языке весьма своеобразно и подчиняет мыслительные данные языковому строю</a:t>
            </a:r>
          </a:p>
          <a:p>
            <a:pPr marL="114300" indent="0" algn="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Реформатский </a:t>
            </a:r>
            <a:r>
              <a:rPr lang="ru-RU" sz="2800" dirty="0">
                <a:solidFill>
                  <a:srgbClr val="00B050"/>
                </a:solidFill>
              </a:rPr>
              <a:t>Александр Александрович </a:t>
            </a:r>
          </a:p>
          <a:p>
            <a:pPr marL="114300" indent="0" algn="r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9297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Татевосов Сергей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Георгиевич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848872" cy="3456384"/>
          </a:xfrm>
        </p:spPr>
        <p:txBody>
          <a:bodyPr>
            <a:normAutofit/>
          </a:bodyPr>
          <a:lstStyle/>
          <a:p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dirty="0" smtClean="0">
                <a:solidFill>
                  <a:schemeClr val="tx2"/>
                </a:solidFill>
              </a:rPr>
              <a:t>Более того, возникновение </a:t>
            </a:r>
            <a:r>
              <a:rPr lang="ru-RU" sz="3200" dirty="0">
                <a:solidFill>
                  <a:srgbClr val="FF0000"/>
                </a:solidFill>
              </a:rPr>
              <a:t>компьютерной лингвистики </a:t>
            </a: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разделило </a:t>
            </a:r>
            <a:r>
              <a:rPr lang="ru-RU" sz="3200" dirty="0">
                <a:solidFill>
                  <a:schemeClr val="tx2"/>
                </a:solidFill>
              </a:rPr>
              <a:t>лингвистов на тех, </a:t>
            </a: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кто </a:t>
            </a:r>
            <a:r>
              <a:rPr lang="ru-RU" sz="3200" dirty="0">
                <a:solidFill>
                  <a:schemeClr val="tx2"/>
                </a:solidFill>
              </a:rPr>
              <a:t>остался в русле </a:t>
            </a:r>
            <a:r>
              <a:rPr lang="ru-RU" sz="3200" dirty="0" smtClean="0">
                <a:solidFill>
                  <a:schemeClr val="tx2"/>
                </a:solidFill>
              </a:rPr>
              <a:t>традиционных лингвистик </a:t>
            </a:r>
            <a:r>
              <a:rPr lang="ru-RU" sz="3200" dirty="0">
                <a:solidFill>
                  <a:schemeClr val="tx2"/>
                </a:solidFill>
              </a:rPr>
              <a:t>и тех, кто ушел в новую науку.</a:t>
            </a:r>
          </a:p>
        </p:txBody>
      </p:sp>
    </p:spTree>
    <p:extLst>
      <p:ext uri="{BB962C8B-B14F-4D97-AF65-F5344CB8AC3E}">
        <p14:creationId xmlns:p14="http://schemas.microsoft.com/office/powerpoint/2010/main" val="40643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Язык и письменность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Пониманию </a:t>
            </a:r>
            <a:r>
              <a:rPr lang="ru-RU" sz="2800" dirty="0"/>
              <a:t>числа и расширению его понятия способствовала </a:t>
            </a:r>
            <a:r>
              <a:rPr lang="ru-RU" sz="2800" dirty="0">
                <a:solidFill>
                  <a:srgbClr val="FF0000"/>
                </a:solidFill>
              </a:rPr>
              <a:t>письменность</a:t>
            </a:r>
            <a:r>
              <a:rPr lang="ru-RU" sz="2800" dirty="0" smtClean="0"/>
              <a:t>.</a:t>
            </a:r>
          </a:p>
          <a:p>
            <a:r>
              <a:rPr lang="ru-RU" sz="2800" dirty="0">
                <a:solidFill>
                  <a:srgbClr val="FF0000"/>
                </a:solidFill>
              </a:rPr>
              <a:t>Система </a:t>
            </a:r>
            <a:r>
              <a:rPr lang="ru-RU" sz="2800" dirty="0" smtClean="0">
                <a:solidFill>
                  <a:srgbClr val="FF0000"/>
                </a:solidFill>
              </a:rPr>
              <a:t>счисления -</a:t>
            </a:r>
            <a:r>
              <a:rPr lang="ru-RU" sz="2800" dirty="0" smtClean="0"/>
              <a:t> </a:t>
            </a:r>
            <a:r>
              <a:rPr lang="ru-RU" sz="2800" dirty="0"/>
              <a:t>способ записи чисел с помощью специальных знаков (цифр</a:t>
            </a:r>
            <a:r>
              <a:rPr lang="ru-RU" sz="2800" dirty="0" smtClean="0"/>
              <a:t>).</a:t>
            </a:r>
          </a:p>
          <a:p>
            <a:r>
              <a:rPr lang="ru-RU" sz="2800" dirty="0" smtClean="0"/>
              <a:t>q=2</a:t>
            </a:r>
            <a:r>
              <a:rPr lang="ru-RU" sz="2800" dirty="0"/>
              <a:t>         двоичная СС;</a:t>
            </a:r>
          </a:p>
          <a:p>
            <a:r>
              <a:rPr lang="ru-RU" sz="2800" dirty="0"/>
              <a:t>q=10       десятичная СС….</a:t>
            </a:r>
          </a:p>
          <a:p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878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Арифметика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200800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Арифметика </a:t>
            </a:r>
            <a:r>
              <a:rPr lang="ru-RU" sz="2800" dirty="0" smtClean="0"/>
              <a:t>- раздел </a:t>
            </a:r>
            <a:r>
              <a:rPr lang="ru-RU" sz="2800" dirty="0"/>
              <a:t>математики, изучающий числа, их отношения и свойства. </a:t>
            </a:r>
          </a:p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Предмет </a:t>
            </a:r>
            <a:r>
              <a:rPr lang="ru-RU" sz="2800" dirty="0"/>
              <a:t>арифметики - понятие числа в развитии представлений о нём (натуральные, целые и рациональные, действительные, комплексные числа</a:t>
            </a:r>
            <a:r>
              <a:rPr lang="ru-RU" sz="2800" dirty="0" smtClean="0"/>
              <a:t>...).</a:t>
            </a:r>
          </a:p>
        </p:txBody>
      </p:sp>
    </p:spTree>
    <p:extLst>
      <p:ext uri="{BB962C8B-B14F-4D97-AF65-F5344CB8AC3E}">
        <p14:creationId xmlns:p14="http://schemas.microsoft.com/office/powerpoint/2010/main" val="324698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Алгебра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200800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Алгебра </a:t>
            </a:r>
            <a:r>
              <a:rPr lang="ru-RU" sz="2800" dirty="0"/>
              <a:t>— раздел математики, обобщение и расширение арифметики. .</a:t>
            </a:r>
          </a:p>
          <a:p>
            <a:pPr marL="114300" indent="0">
              <a:buNone/>
            </a:pPr>
            <a:r>
              <a:rPr lang="ru-RU" sz="2800" dirty="0"/>
              <a:t>Алгебра изучает </a:t>
            </a:r>
            <a:r>
              <a:rPr lang="ru-RU" sz="2800" dirty="0">
                <a:solidFill>
                  <a:srgbClr val="FF0000"/>
                </a:solidFill>
              </a:rPr>
              <a:t>алгебраические системы </a:t>
            </a:r>
            <a:r>
              <a:rPr lang="ru-RU" sz="2800" dirty="0"/>
              <a:t>- упорядоченные пары множеств A(R,E). </a:t>
            </a:r>
          </a:p>
          <a:p>
            <a:r>
              <a:rPr lang="ru-RU" sz="2800" dirty="0"/>
              <a:t>R </a:t>
            </a:r>
            <a:r>
              <a:rPr lang="ru-RU" sz="2800" dirty="0" smtClean="0"/>
              <a:t>- </a:t>
            </a:r>
            <a:r>
              <a:rPr lang="ru-RU" sz="2800" dirty="0"/>
              <a:t>элементы какой-либо природы (числа, понятия, буквы). </a:t>
            </a:r>
          </a:p>
          <a:p>
            <a:r>
              <a:rPr lang="ru-RU" sz="2800" dirty="0"/>
              <a:t>E </a:t>
            </a:r>
            <a:r>
              <a:rPr lang="ru-RU" sz="2800" dirty="0" smtClean="0"/>
              <a:t>- </a:t>
            </a:r>
            <a:r>
              <a:rPr lang="ru-RU" sz="2800" dirty="0"/>
              <a:t>операции над первым множеством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291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Алгебры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87524" y="987574"/>
            <a:ext cx="8136904" cy="93610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Алгебраическая </a:t>
            </a:r>
            <a:r>
              <a:rPr lang="ru-RU" sz="2800" dirty="0"/>
              <a:t>система  — множество </a:t>
            </a:r>
            <a:r>
              <a:rPr lang="ru-RU" sz="2800" dirty="0" smtClean="0"/>
              <a:t>с </a:t>
            </a:r>
            <a:r>
              <a:rPr lang="ru-RU" sz="2800" dirty="0"/>
              <a:t>заданным на нём набором операций и </a:t>
            </a:r>
            <a:r>
              <a:rPr lang="ru-RU" sz="2800" dirty="0" smtClean="0"/>
              <a:t>отношений</a:t>
            </a:r>
          </a:p>
          <a:p>
            <a:pPr marL="114300" indent="0">
              <a:buNone/>
            </a:pP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062799"/>
            <a:ext cx="7344816" cy="3108543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114300" indent="0">
              <a:buNone/>
            </a:pPr>
            <a:r>
              <a:rPr lang="ru-RU" sz="2800" dirty="0"/>
              <a:t>числа</a:t>
            </a:r>
          </a:p>
          <a:p>
            <a:pPr marL="114300" indent="0">
              <a:buNone/>
            </a:pPr>
            <a:r>
              <a:rPr lang="ru-RU" sz="2800" dirty="0"/>
              <a:t>моноиды</a:t>
            </a:r>
          </a:p>
          <a:p>
            <a:pPr marL="114300" indent="0">
              <a:buNone/>
            </a:pPr>
            <a:r>
              <a:rPr lang="ru-RU" sz="2800" dirty="0"/>
              <a:t>группы</a:t>
            </a:r>
          </a:p>
          <a:p>
            <a:pPr marL="114300" indent="0">
              <a:buNone/>
            </a:pPr>
            <a:r>
              <a:rPr lang="ru-RU" sz="2800" dirty="0"/>
              <a:t>кольца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модули</a:t>
            </a:r>
            <a:endParaRPr lang="ru-RU" sz="2800" dirty="0"/>
          </a:p>
          <a:p>
            <a:pPr marL="114300" indent="0">
              <a:buNone/>
            </a:pPr>
            <a:r>
              <a:rPr lang="ru-RU" sz="2800" dirty="0" smtClean="0"/>
              <a:t>решётки</a:t>
            </a:r>
          </a:p>
          <a:p>
            <a:pPr marL="114300"/>
            <a:r>
              <a:rPr lang="ru-RU" sz="2800" dirty="0" smtClean="0"/>
              <a:t> </a:t>
            </a:r>
          </a:p>
          <a:p>
            <a:pPr marL="114300"/>
            <a:r>
              <a:rPr lang="ru-RU" sz="2800" dirty="0" smtClean="0"/>
              <a:t>пространства</a:t>
            </a:r>
          </a:p>
          <a:p>
            <a:pPr marL="114300"/>
            <a:r>
              <a:rPr lang="ru-RU" sz="2800" dirty="0" smtClean="0"/>
              <a:t>алгебры </a:t>
            </a:r>
            <a:r>
              <a:rPr lang="ru-RU" sz="2800" dirty="0"/>
              <a:t>Ли</a:t>
            </a:r>
          </a:p>
          <a:p>
            <a:pPr marL="114300"/>
            <a:r>
              <a:rPr lang="ru-RU" sz="2800" dirty="0"/>
              <a:t>ассоциативные </a:t>
            </a:r>
            <a:endParaRPr lang="ru-RU" sz="2800" dirty="0" smtClean="0"/>
          </a:p>
          <a:p>
            <a:pPr marL="114300"/>
            <a:r>
              <a:rPr lang="ru-RU" sz="2800" dirty="0" smtClean="0"/>
              <a:t>поля</a:t>
            </a:r>
          </a:p>
          <a:p>
            <a:pPr marL="114300"/>
            <a:r>
              <a:rPr lang="ru-RU" sz="2800" dirty="0" smtClean="0">
                <a:solidFill>
                  <a:srgbClr val="FF0000"/>
                </a:solidFill>
              </a:rPr>
              <a:t>булевы алгебры</a:t>
            </a:r>
          </a:p>
          <a:p>
            <a:pPr marL="114300"/>
            <a:r>
              <a:rPr lang="ru-RU" sz="2800" dirty="0" smtClean="0"/>
              <a:t>…………………….</a:t>
            </a:r>
            <a:endParaRPr lang="ru-RU" sz="2800" dirty="0"/>
          </a:p>
          <a:p>
            <a:pPr marL="11430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352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Булева алгебра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87524" y="987574"/>
            <a:ext cx="8136904" cy="3528392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непустое </a:t>
            </a:r>
            <a:r>
              <a:rPr lang="ru-RU" sz="2800" dirty="0"/>
              <a:t>множество </a:t>
            </a:r>
            <a:r>
              <a:rPr lang="ru-RU" sz="2800" dirty="0" smtClean="0"/>
              <a:t>с </a:t>
            </a:r>
            <a:r>
              <a:rPr lang="ru-RU" sz="2800" dirty="0"/>
              <a:t>двумя бинарными операциями И (аналог конъюнкции), ИЛИ (аналог дизъюнкции), унарной операцией НЕТ (аналог отрицания) и двумя выделенными элементами</a:t>
            </a:r>
            <a:r>
              <a:rPr lang="ru-RU" sz="2800" dirty="0" smtClean="0"/>
              <a:t>: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0 (Ложь</a:t>
            </a:r>
            <a:r>
              <a:rPr lang="ru-RU" sz="2800" dirty="0">
                <a:solidFill>
                  <a:srgbClr val="FF0000"/>
                </a:solidFill>
              </a:rPr>
              <a:t>)</a:t>
            </a:r>
            <a:r>
              <a:rPr lang="ru-RU" sz="2800" dirty="0"/>
              <a:t> и </a:t>
            </a:r>
            <a:r>
              <a:rPr lang="ru-RU" sz="2800" dirty="0">
                <a:solidFill>
                  <a:srgbClr val="FF0000"/>
                </a:solidFill>
              </a:rPr>
              <a:t>1 </a:t>
            </a:r>
            <a:r>
              <a:rPr lang="ru-RU" sz="2800" dirty="0" smtClean="0">
                <a:solidFill>
                  <a:srgbClr val="FF0000"/>
                </a:solidFill>
              </a:rPr>
              <a:t>(Истина</a:t>
            </a:r>
            <a:r>
              <a:rPr lang="ru-RU" sz="2800" dirty="0">
                <a:solidFill>
                  <a:srgbClr val="FF0000"/>
                </a:solidFill>
              </a:rPr>
              <a:t>) </a:t>
            </a:r>
            <a:r>
              <a:rPr lang="ru-RU" sz="2800" dirty="0"/>
              <a:t>такими, что для всех a, b и c из множества A верны аксиомы: ассоциативности,  коммутативности, поглощения, дистрибутивности и </a:t>
            </a:r>
            <a:r>
              <a:rPr lang="ru-RU" sz="2800" dirty="0" smtClean="0"/>
              <a:t>дополнительности…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FF0000"/>
                </a:solidFill>
                <a:latin typeface="+mn-lt"/>
              </a:rPr>
              <a:t>George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+mn-lt"/>
              </a:rPr>
              <a:t>Boole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131590"/>
            <a:ext cx="4608512" cy="372229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1815-1864</a:t>
            </a:r>
            <a:br>
              <a:rPr lang="ru-RU" sz="2800" dirty="0" smtClean="0"/>
            </a:br>
            <a:r>
              <a:rPr lang="ru-RU" sz="2800" dirty="0" smtClean="0"/>
              <a:t>англ. математик </a:t>
            </a:r>
            <a:r>
              <a:rPr lang="ru-RU" sz="2800" dirty="0"/>
              <a:t>и логик.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Автор алгебры </a:t>
            </a:r>
            <a:r>
              <a:rPr lang="ru-RU" sz="2800" dirty="0"/>
              <a:t>логики (</a:t>
            </a:r>
            <a:r>
              <a:rPr lang="ru-RU" sz="2800" dirty="0" smtClean="0"/>
              <a:t>булевой алгебры), основы </a:t>
            </a:r>
            <a:r>
              <a:rPr lang="ru-RU" sz="2800" dirty="0"/>
              <a:t>функционирования цифровых </a:t>
            </a:r>
            <a:r>
              <a:rPr lang="ru-RU" sz="2800" dirty="0" smtClean="0"/>
              <a:t>компьютеров.…</a:t>
            </a:r>
          </a:p>
          <a:p>
            <a:pPr marL="11430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Исследование законов мышления, 1854</a:t>
            </a:r>
          </a:p>
          <a:p>
            <a:pPr marL="114300" indent="0">
              <a:buNone/>
            </a:pPr>
            <a:endParaRPr lang="ru-RU" sz="28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kmp\Desktop\d_boo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987574"/>
            <a:ext cx="2885306" cy="386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7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Алгебра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8208912" cy="3672408"/>
          </a:xfrm>
        </p:spPr>
        <p:txBody>
          <a:bodyPr>
            <a:normAutofit/>
          </a:bodyPr>
          <a:lstStyle/>
          <a:p>
            <a:endParaRPr lang="ru-RU" sz="3000" dirty="0" smtClean="0">
              <a:solidFill>
                <a:srgbClr val="00B050"/>
              </a:solidFill>
            </a:endParaRPr>
          </a:p>
          <a:p>
            <a:r>
              <a:rPr lang="en-US" sz="3000" dirty="0" smtClean="0"/>
              <a:t>P</a:t>
            </a:r>
            <a:r>
              <a:rPr lang="ru-RU" sz="3000" dirty="0" err="1" smtClean="0"/>
              <a:t>ropositional</a:t>
            </a:r>
            <a:r>
              <a:rPr lang="ru-RU" sz="3000" dirty="0" smtClean="0"/>
              <a:t> </a:t>
            </a:r>
            <a:r>
              <a:rPr lang="en-US" sz="3000" dirty="0" smtClean="0"/>
              <a:t>algebra</a:t>
            </a:r>
            <a:r>
              <a:rPr lang="ru-RU" sz="3000" dirty="0" smtClean="0"/>
              <a:t> (</a:t>
            </a:r>
            <a:r>
              <a:rPr lang="ru-RU" sz="3000" dirty="0" err="1" smtClean="0"/>
              <a:t>propositio</a:t>
            </a:r>
            <a:r>
              <a:rPr lang="en-US" sz="3000" dirty="0" smtClean="0"/>
              <a:t> –</a:t>
            </a:r>
            <a:r>
              <a:rPr lang="ru-RU" sz="3000" dirty="0" smtClean="0"/>
              <a:t> высказывание) </a:t>
            </a:r>
            <a:endParaRPr lang="en-US" sz="3000" dirty="0" smtClean="0"/>
          </a:p>
          <a:p>
            <a:r>
              <a:rPr lang="en-US" sz="3000" dirty="0"/>
              <a:t>S</a:t>
            </a:r>
            <a:r>
              <a:rPr lang="ru-RU" sz="3000" dirty="0" err="1" smtClean="0"/>
              <a:t>entential</a:t>
            </a:r>
            <a:r>
              <a:rPr lang="ru-RU" sz="3000" dirty="0" smtClean="0"/>
              <a:t> </a:t>
            </a:r>
            <a:r>
              <a:rPr lang="en-US" sz="3000" dirty="0"/>
              <a:t>algebra </a:t>
            </a:r>
            <a:r>
              <a:rPr lang="ru-RU" sz="3000" dirty="0" smtClean="0"/>
              <a:t>(</a:t>
            </a:r>
            <a:r>
              <a:rPr lang="ru-RU" sz="3000" dirty="0"/>
              <a:t>лат. </a:t>
            </a:r>
            <a:r>
              <a:rPr lang="ru-RU" sz="3000" dirty="0" err="1"/>
              <a:t>sententia</a:t>
            </a:r>
            <a:r>
              <a:rPr lang="ru-RU" sz="3000" dirty="0"/>
              <a:t> - суждение)</a:t>
            </a:r>
          </a:p>
          <a:p>
            <a:r>
              <a:rPr lang="ru-RU" sz="3000" dirty="0" smtClean="0"/>
              <a:t>Пропозициональная алгебра </a:t>
            </a:r>
            <a:endParaRPr lang="en-US" sz="3000" dirty="0" smtClean="0"/>
          </a:p>
          <a:p>
            <a:r>
              <a:rPr lang="ru-RU" sz="3000" dirty="0" smtClean="0"/>
              <a:t>Сентенциальная алгебра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3652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Алгебры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1131590"/>
            <a:ext cx="7848872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Логика высказываний… (исчисление, 0 порядок)</a:t>
            </a:r>
          </a:p>
          <a:p>
            <a:pPr marL="114300" indent="0">
              <a:buNone/>
            </a:pPr>
            <a:r>
              <a:rPr lang="ru-RU" sz="2800" dirty="0" smtClean="0"/>
              <a:t>Логика предикатов (кванторов </a:t>
            </a:r>
            <a:r>
              <a:rPr lang="ru-RU" sz="2800" i="1" dirty="0" smtClean="0"/>
              <a:t>1 порядка…</a:t>
            </a:r>
            <a:r>
              <a:rPr lang="ru-RU" sz="2800" dirty="0" smtClean="0"/>
              <a:t>)</a:t>
            </a:r>
          </a:p>
          <a:p>
            <a:pPr marL="114300" indent="0">
              <a:buNone/>
            </a:pPr>
            <a:r>
              <a:rPr lang="ru-RU" sz="2800" dirty="0" smtClean="0"/>
              <a:t>Логики кванторов высших порядков…</a:t>
            </a:r>
          </a:p>
          <a:p>
            <a:pPr marL="114300" indent="0">
              <a:buNone/>
            </a:pPr>
            <a:r>
              <a:rPr lang="ru-RU" sz="2800" dirty="0" smtClean="0"/>
              <a:t>Многозначные логики</a:t>
            </a:r>
          </a:p>
          <a:p>
            <a:pPr marL="114300" indent="0">
              <a:buNone/>
            </a:pPr>
            <a:r>
              <a:rPr lang="ru-RU" sz="2800" dirty="0" smtClean="0"/>
              <a:t>Нечеткие логики… (</a:t>
            </a:r>
            <a:r>
              <a:rPr lang="ru-RU" sz="2800" dirty="0" err="1" smtClean="0">
                <a:solidFill>
                  <a:srgbClr val="00B050"/>
                </a:solidFill>
              </a:rPr>
              <a:t>Лотфи</a:t>
            </a:r>
            <a:r>
              <a:rPr lang="ru-RU" sz="2800" dirty="0" smtClean="0">
                <a:solidFill>
                  <a:srgbClr val="00B050"/>
                </a:solidFill>
              </a:rPr>
              <a:t> Заде</a:t>
            </a:r>
            <a:r>
              <a:rPr lang="ru-RU" sz="2800" dirty="0" smtClean="0"/>
              <a:t>)</a:t>
            </a:r>
          </a:p>
          <a:p>
            <a:pPr marL="114300" indent="0">
              <a:buNone/>
            </a:pPr>
            <a:r>
              <a:rPr lang="ru-RU" sz="2800" dirty="0" smtClean="0"/>
              <a:t>………………..</a:t>
            </a:r>
          </a:p>
          <a:p>
            <a:pPr marL="114300" indent="0">
              <a:buNone/>
            </a:pPr>
            <a:r>
              <a:rPr lang="ru-RU" sz="2800" dirty="0" smtClean="0"/>
              <a:t>Алгебра категорий…..</a:t>
            </a:r>
          </a:p>
          <a:p>
            <a:pPr marL="114300" indent="0">
              <a:buNone/>
            </a:pPr>
            <a:endParaRPr lang="ru-RU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48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64807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Вопрос от пятикурсника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843558"/>
            <a:ext cx="7560840" cy="4032448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Как теория моделей связана с языком?</a:t>
            </a:r>
          </a:p>
          <a:p>
            <a:pPr marL="114300" indent="0">
              <a:buNone/>
            </a:pPr>
            <a:endParaRPr lang="ru-RU" sz="28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Теория </a:t>
            </a:r>
            <a:r>
              <a:rPr lang="ru-RU" sz="2800" dirty="0">
                <a:solidFill>
                  <a:srgbClr val="7030A0"/>
                </a:solidFill>
              </a:rPr>
              <a:t>моделей посвящена изучению фундаментальной взаимосвязи </a:t>
            </a:r>
            <a:r>
              <a:rPr lang="ru-RU" sz="2800" dirty="0" smtClean="0">
                <a:solidFill>
                  <a:srgbClr val="7030A0"/>
                </a:solidFill>
              </a:rPr>
              <a:t>между</a:t>
            </a:r>
          </a:p>
          <a:p>
            <a:r>
              <a:rPr lang="ru-RU" sz="2800" dirty="0" smtClean="0">
                <a:solidFill>
                  <a:srgbClr val="FF0000"/>
                </a:solidFill>
              </a:rPr>
              <a:t>синтаксисом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>
                <a:solidFill>
                  <a:srgbClr val="7030A0"/>
                </a:solidFill>
              </a:rPr>
              <a:t>(формальным языком) и </a:t>
            </a:r>
            <a:endParaRPr lang="ru-RU" sz="2800" dirty="0" smtClean="0">
              <a:solidFill>
                <a:srgbClr val="7030A0"/>
              </a:solidFill>
            </a:endParaRPr>
          </a:p>
          <a:p>
            <a:r>
              <a:rPr lang="ru-RU" sz="2800" dirty="0" smtClean="0">
                <a:solidFill>
                  <a:srgbClr val="FF0000"/>
                </a:solidFill>
              </a:rPr>
              <a:t>семантикой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>
                <a:solidFill>
                  <a:srgbClr val="7030A0"/>
                </a:solidFill>
              </a:rPr>
              <a:t>(</a:t>
            </a:r>
            <a:r>
              <a:rPr lang="ru-RU" sz="2800" dirty="0" smtClean="0">
                <a:solidFill>
                  <a:srgbClr val="7030A0"/>
                </a:solidFill>
              </a:rPr>
              <a:t>моделью </a:t>
            </a:r>
            <a:r>
              <a:rPr lang="ru-RU" sz="2800" dirty="0">
                <a:solidFill>
                  <a:srgbClr val="7030A0"/>
                </a:solidFill>
              </a:rPr>
              <a:t>— математической структурой, допускающей некоторое описание этим языком).</a:t>
            </a:r>
          </a:p>
          <a:p>
            <a:endParaRPr lang="ru-RU" sz="2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6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Альфред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Тарский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4680520" cy="38164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1902 – </a:t>
            </a:r>
            <a:r>
              <a:rPr lang="ru-RU" sz="2800" dirty="0" smtClean="0"/>
              <a:t>1983, автор термина «теория моделей»</a:t>
            </a:r>
          </a:p>
          <a:p>
            <a:pPr marL="114300" indent="0">
              <a:buNone/>
            </a:pPr>
            <a:endParaRPr lang="ru-RU" sz="2800" dirty="0" smtClean="0">
              <a:solidFill>
                <a:srgbClr val="7030A0"/>
              </a:solidFill>
            </a:endParaRPr>
          </a:p>
          <a:p>
            <a:pPr marL="114300" indent="0">
              <a:buNone/>
            </a:pPr>
            <a:r>
              <a:rPr lang="en-US" sz="2800" dirty="0" smtClean="0">
                <a:solidFill>
                  <a:srgbClr val="7030A0"/>
                </a:solidFill>
              </a:rPr>
              <a:t>Kmp-</a:t>
            </a:r>
            <a:r>
              <a:rPr lang="ru-RU" sz="2800" dirty="0" smtClean="0">
                <a:solidFill>
                  <a:srgbClr val="7030A0"/>
                </a:solidFill>
              </a:rPr>
              <a:t>рекомендует:</a:t>
            </a:r>
            <a:endParaRPr lang="ru-RU" sz="2800" dirty="0">
              <a:solidFill>
                <a:srgbClr val="7030A0"/>
              </a:solidFill>
            </a:endParaRPr>
          </a:p>
          <a:p>
            <a:r>
              <a:rPr lang="ru-RU" sz="2800" dirty="0"/>
              <a:t>Истина и </a:t>
            </a:r>
            <a:r>
              <a:rPr lang="ru-RU" sz="2800" dirty="0" smtClean="0"/>
              <a:t>доказательство</a:t>
            </a:r>
          </a:p>
          <a:p>
            <a:r>
              <a:rPr lang="ru-RU" sz="2800" dirty="0" smtClean="0"/>
              <a:t>Семантическая </a:t>
            </a:r>
            <a:r>
              <a:rPr lang="ru-RU" sz="2800" dirty="0"/>
              <a:t>концепция истины и основания семантики</a:t>
            </a:r>
            <a:endParaRPr lang="ru-RU" sz="2800" dirty="0" smtClean="0"/>
          </a:p>
        </p:txBody>
      </p:sp>
      <p:pic>
        <p:nvPicPr>
          <p:cNvPr id="1026" name="Picture 2" descr="D:\Загрузки\963.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60031" y="1131590"/>
            <a:ext cx="3368011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Татевосов Сергей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Георгиевич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5040560" cy="3456384"/>
          </a:xfrm>
        </p:spPr>
        <p:txBody>
          <a:bodyPr>
            <a:normAutofit fontScale="85000" lnSpcReduction="20000"/>
          </a:bodyPr>
          <a:lstStyle/>
          <a:p>
            <a:endParaRPr lang="ru-RU" sz="3200" dirty="0" smtClean="0">
              <a:solidFill>
                <a:srgbClr val="002060"/>
              </a:solidFill>
            </a:endParaRPr>
          </a:p>
          <a:p>
            <a:pPr marL="114300" indent="0">
              <a:buNone/>
            </a:pPr>
            <a:r>
              <a:rPr lang="ru-RU" sz="3200" dirty="0" smtClean="0">
                <a:solidFill>
                  <a:schemeClr val="tx2"/>
                </a:solidFill>
              </a:rPr>
              <a:t>Чем занимается 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современная лингвистика?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/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Современная лингвистика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сама хотела бы знать, 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чем она занимается…</a:t>
            </a:r>
          </a:p>
          <a:p>
            <a:pPr marL="114300" indent="0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/>
            </a:r>
            <a:br>
              <a:rPr lang="ru-RU" sz="3200" dirty="0" smtClean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5" name="Picture 2" descr="C:\Users\kmp\Desktop\Татевосов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31590"/>
            <a:ext cx="2620168" cy="357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12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Семантическая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концепция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истины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915566"/>
            <a:ext cx="7848872" cy="39604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1</a:t>
            </a:r>
            <a:r>
              <a:rPr lang="ru-RU" sz="2800" dirty="0"/>
              <a:t>. Главная проблема — удовлетворительное определение истины.</a:t>
            </a:r>
          </a:p>
          <a:p>
            <a:pPr marL="114300" indent="0">
              <a:buNone/>
            </a:pPr>
            <a:r>
              <a:rPr lang="ru-RU" sz="2800" dirty="0"/>
              <a:t>2. Объём термина «истинно». </a:t>
            </a:r>
          </a:p>
          <a:p>
            <a:pPr marL="114300" indent="0">
              <a:buNone/>
            </a:pPr>
            <a:r>
              <a:rPr lang="ru-RU" sz="2800" dirty="0"/>
              <a:t>3. Значение термина «истинно». </a:t>
            </a:r>
          </a:p>
          <a:p>
            <a:pPr marL="114300" indent="0">
              <a:buNone/>
            </a:pPr>
            <a:r>
              <a:rPr lang="ru-RU" sz="2800" dirty="0"/>
              <a:t>4. Критерий материальной адекватности искомого определения.</a:t>
            </a:r>
          </a:p>
          <a:p>
            <a:pPr marL="114300" indent="0">
              <a:buNone/>
            </a:pPr>
            <a:r>
              <a:rPr lang="ru-RU" sz="2800" dirty="0"/>
              <a:t>5. Истина как семантическое понятие. </a:t>
            </a:r>
          </a:p>
          <a:p>
            <a:pPr marL="114300" indent="0">
              <a:buNone/>
            </a:pPr>
            <a:r>
              <a:rPr lang="ru-RU" sz="2800" dirty="0"/>
              <a:t>6. Языки с точно заданной структурой.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10559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Семантическая </a:t>
            </a:r>
            <a:r>
              <a:rPr lang="ru-RU" sz="4000" dirty="0">
                <a:solidFill>
                  <a:srgbClr val="FF0000"/>
                </a:solidFill>
                <a:latin typeface="+mn-lt"/>
              </a:rPr>
              <a:t>концепция </a:t>
            </a:r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истины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848872" cy="38164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7</a:t>
            </a:r>
            <a:r>
              <a:rPr lang="ru-RU" sz="2800" dirty="0"/>
              <a:t>. </a:t>
            </a:r>
            <a:r>
              <a:rPr lang="ru-RU" sz="2800" b="1" dirty="0">
                <a:solidFill>
                  <a:srgbClr val="7030A0"/>
                </a:solidFill>
              </a:rPr>
              <a:t>Антиномия лжеца</a:t>
            </a:r>
            <a:r>
              <a:rPr lang="ru-RU" sz="2800" dirty="0"/>
              <a:t>. </a:t>
            </a:r>
          </a:p>
          <a:p>
            <a:pPr marL="114300" indent="0">
              <a:buNone/>
            </a:pPr>
            <a:r>
              <a:rPr lang="ru-RU" sz="2800" dirty="0"/>
              <a:t>8. Противоречивость семантически замкнутых языков. </a:t>
            </a:r>
          </a:p>
          <a:p>
            <a:pPr marL="114300" indent="0">
              <a:buNone/>
            </a:pPr>
            <a:r>
              <a:rPr lang="ru-RU" sz="2800" dirty="0"/>
              <a:t>9. Объектный язык и метаязык. </a:t>
            </a:r>
          </a:p>
          <a:p>
            <a:pPr marL="114300" indent="0">
              <a:buNone/>
            </a:pPr>
            <a:r>
              <a:rPr lang="ru-RU" sz="2800" dirty="0"/>
              <a:t>10. Условия позитивного решения главной проблемы. </a:t>
            </a:r>
          </a:p>
          <a:p>
            <a:pPr marL="114300" indent="0">
              <a:buNone/>
            </a:pPr>
            <a:r>
              <a:rPr lang="ru-RU" sz="2800" dirty="0"/>
              <a:t>11. Построение (краткий очерк) определения</a:t>
            </a:r>
            <a:r>
              <a:rPr lang="ru-RU" sz="2800" dirty="0" smtClean="0"/>
              <a:t>.</a:t>
            </a:r>
          </a:p>
          <a:p>
            <a:pPr marL="114300" indent="0">
              <a:buNone/>
            </a:pPr>
            <a:r>
              <a:rPr lang="ru-RU" sz="2800" dirty="0" smtClean="0"/>
              <a:t>…………………</a:t>
            </a:r>
            <a:endParaRPr lang="ru-RU" sz="2800" dirty="0"/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561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Математическая лингвистика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1131590"/>
            <a:ext cx="7848872" cy="36004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Разрабатывает </a:t>
            </a:r>
            <a:r>
              <a:rPr lang="ru-RU" sz="2800" dirty="0"/>
              <a:t>формальный аппарат для описания строения языков (естественных, искусственных, программирования).</a:t>
            </a:r>
          </a:p>
          <a:p>
            <a:r>
              <a:rPr lang="ru-RU" sz="2800" dirty="0"/>
              <a:t>Возникла в 50-х г связи с потребностью уточнения основных понятий языкознания.</a:t>
            </a:r>
          </a:p>
          <a:p>
            <a:r>
              <a:rPr lang="ru-RU" sz="2800" dirty="0"/>
              <a:t>Использует идеи и методы алгебры, алгоритмов теории и автоматов теории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4062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Язык в информатике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endParaRPr lang="ru-RU" sz="28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Язык </a:t>
            </a:r>
            <a:r>
              <a:rPr lang="ru-RU" sz="2800" dirty="0"/>
              <a:t>— это множества цепочек, составленных из символов некоторого конечного алфавита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6325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Грамматика в информатике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.</a:t>
            </a:r>
            <a:endParaRPr lang="ru-RU" sz="2800" dirty="0"/>
          </a:p>
          <a:p>
            <a:pPr marL="114300" indent="0">
              <a:buNone/>
            </a:pPr>
            <a:r>
              <a:rPr lang="ru-RU" sz="2800" dirty="0">
                <a:solidFill>
                  <a:srgbClr val="FF0000"/>
                </a:solidFill>
              </a:rPr>
              <a:t>Грамматика</a:t>
            </a:r>
            <a:r>
              <a:rPr lang="ru-RU" sz="2800" dirty="0"/>
              <a:t> - способ задания языка. </a:t>
            </a:r>
          </a:p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Пример: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L </a:t>
            </a:r>
            <a:r>
              <a:rPr lang="ru-RU" sz="2800" dirty="0">
                <a:solidFill>
                  <a:srgbClr val="FF0000"/>
                </a:solidFill>
              </a:rPr>
              <a:t>= {</a:t>
            </a:r>
            <a:r>
              <a:rPr lang="ru-RU" sz="2800" dirty="0" err="1">
                <a:solidFill>
                  <a:srgbClr val="FF0000"/>
                </a:solidFill>
              </a:rPr>
              <a:t>a^nb^n</a:t>
            </a:r>
            <a:r>
              <a:rPr lang="ru-RU" sz="2800" dirty="0">
                <a:solidFill>
                  <a:srgbClr val="FF0000"/>
                </a:solidFill>
              </a:rPr>
              <a:t>} </a:t>
            </a:r>
            <a:r>
              <a:rPr lang="ru-RU" sz="2800" dirty="0"/>
              <a:t>задает </a:t>
            </a:r>
            <a:r>
              <a:rPr lang="ru-RU" sz="2800" dirty="0">
                <a:solidFill>
                  <a:srgbClr val="FF0000"/>
                </a:solidFill>
              </a:rPr>
              <a:t>L</a:t>
            </a:r>
            <a:r>
              <a:rPr lang="ru-RU" sz="2800" dirty="0"/>
              <a:t> из цепочек </a:t>
            </a:r>
            <a:r>
              <a:rPr lang="ru-RU" sz="2800" dirty="0" err="1"/>
              <a:t>ab</a:t>
            </a:r>
            <a:r>
              <a:rPr lang="ru-RU" sz="2800" dirty="0"/>
              <a:t>, </a:t>
            </a:r>
            <a:r>
              <a:rPr lang="ru-RU" sz="2800" dirty="0" err="1"/>
              <a:t>aabb</a:t>
            </a:r>
            <a:r>
              <a:rPr lang="ru-RU" sz="2800" dirty="0"/>
              <a:t>, </a:t>
            </a:r>
            <a:r>
              <a:rPr lang="ru-RU" sz="2800" dirty="0" err="1"/>
              <a:t>aaabbb</a:t>
            </a:r>
            <a:r>
              <a:rPr lang="ru-RU" sz="2800" dirty="0"/>
              <a:t> и т.д</a:t>
            </a:r>
            <a:r>
              <a:rPr lang="ru-RU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064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Текст в информатике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pPr marL="114300" indent="0" algn="ctr">
              <a:buNone/>
            </a:pPr>
            <a:endParaRPr lang="ru-RU" sz="2800" b="1" dirty="0" smtClean="0"/>
          </a:p>
          <a:p>
            <a:pPr marL="114300" indent="0" algn="ctr">
              <a:buNone/>
            </a:pPr>
            <a:endParaRPr lang="ru-RU" sz="2800" b="1" dirty="0"/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Текст </a:t>
            </a:r>
            <a:r>
              <a:rPr lang="ru-RU" sz="2800" dirty="0" smtClean="0"/>
              <a:t>- цепочка</a:t>
            </a:r>
            <a:r>
              <a:rPr lang="ru-RU" sz="2800" dirty="0"/>
              <a:t>, составленная из символов некоторого конечного алфавита</a:t>
            </a:r>
            <a:r>
              <a:rPr lang="ru-RU" sz="28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3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Математика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и вычисления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1131590"/>
            <a:ext cx="7848872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Вычислительная математика - </a:t>
            </a:r>
            <a:r>
              <a:rPr lang="ru-RU" sz="2800" dirty="0"/>
              <a:t>наука о вычислениях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Вычисления - нахождения </a:t>
            </a:r>
            <a:r>
              <a:rPr lang="ru-RU" sz="2800" dirty="0"/>
              <a:t>решений аналитических </a:t>
            </a:r>
            <a:r>
              <a:rPr lang="ru-RU" sz="2800" dirty="0" smtClean="0"/>
              <a:t>моделей </a:t>
            </a:r>
            <a:r>
              <a:rPr lang="ru-RU" sz="2800" dirty="0"/>
              <a:t>средствами формальных </a:t>
            </a:r>
            <a:r>
              <a:rPr lang="ru-RU" sz="2800" dirty="0" smtClean="0"/>
              <a:t>преобразований.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Формальные преобразования предполагают использование формальных языков…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23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Абстрактная машина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3888432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Алан</a:t>
            </a:r>
            <a:r>
              <a:rPr lang="ru-RU" sz="2800" dirty="0">
                <a:solidFill>
                  <a:srgbClr val="FF0000"/>
                </a:solidFill>
              </a:rPr>
              <a:t> </a:t>
            </a:r>
            <a:r>
              <a:rPr lang="ru-RU" sz="2800" dirty="0" smtClean="0">
                <a:solidFill>
                  <a:srgbClr val="FF0000"/>
                </a:solidFill>
              </a:rPr>
              <a:t>Тьюринг </a:t>
            </a:r>
            <a:r>
              <a:rPr lang="ru-RU" sz="2800" dirty="0" smtClean="0"/>
              <a:t>(1936) ввел </a:t>
            </a:r>
            <a:r>
              <a:rPr lang="ru-RU" sz="2800" dirty="0"/>
              <a:t>понятие абстрактной вычислительной </a:t>
            </a:r>
            <a:r>
              <a:rPr lang="ru-RU" sz="2800" dirty="0" smtClean="0"/>
              <a:t>машины – «Машины Тьюринга»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203597"/>
            <a:ext cx="2625080" cy="350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5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Теорема об останове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6984776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Алан</a:t>
            </a:r>
            <a:r>
              <a:rPr lang="ru-RU" sz="2800" dirty="0">
                <a:solidFill>
                  <a:srgbClr val="FF0000"/>
                </a:solidFill>
              </a:rPr>
              <a:t> </a:t>
            </a:r>
            <a:r>
              <a:rPr lang="ru-RU" sz="2800" dirty="0" smtClean="0">
                <a:solidFill>
                  <a:srgbClr val="FF0000"/>
                </a:solidFill>
              </a:rPr>
              <a:t>Тьюринг </a:t>
            </a:r>
            <a:r>
              <a:rPr lang="ru-RU" sz="2800" dirty="0" smtClean="0"/>
              <a:t>(1936) доказал фундаментальную теорему</a:t>
            </a:r>
            <a:r>
              <a:rPr lang="ru-RU" sz="2800" dirty="0"/>
              <a:t>:</a:t>
            </a:r>
          </a:p>
          <a:p>
            <a:pPr marL="114300" indent="0">
              <a:buNone/>
            </a:pPr>
            <a:r>
              <a:rPr lang="ru-RU" sz="2800" dirty="0"/>
              <a:t>Для любого "вычислимого" процесса машина Тьюринга  может быть построена; она когда-нибудь остановится и выдаст (однозначное!) решение.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Для </a:t>
            </a:r>
            <a:r>
              <a:rPr lang="ru-RU" sz="2800" dirty="0"/>
              <a:t>"невычислимых" </a:t>
            </a:r>
            <a:r>
              <a:rPr lang="ru-RU" sz="2800" dirty="0" smtClean="0"/>
              <a:t>процессов …. Неизвестно…</a:t>
            </a:r>
          </a:p>
        </p:txBody>
      </p:sp>
    </p:spTree>
    <p:extLst>
      <p:ext uri="{BB962C8B-B14F-4D97-AF65-F5344CB8AC3E}">
        <p14:creationId xmlns:p14="http://schemas.microsoft.com/office/powerpoint/2010/main" val="17882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+mn-lt"/>
              </a:rPr>
              <a:t>Э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квивалентность…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4752528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1936. </a:t>
            </a:r>
          </a:p>
          <a:p>
            <a:pPr marL="114300" indent="0">
              <a:buNone/>
            </a:pPr>
            <a:r>
              <a:rPr lang="ru-RU" sz="2800" dirty="0" err="1" smtClean="0">
                <a:solidFill>
                  <a:srgbClr val="92D050"/>
                </a:solidFill>
              </a:rPr>
              <a:t>Алонзо</a:t>
            </a:r>
            <a:r>
              <a:rPr lang="ru-RU" sz="2800" dirty="0" smtClean="0">
                <a:solidFill>
                  <a:srgbClr val="92D050"/>
                </a:solidFill>
              </a:rPr>
              <a:t> </a:t>
            </a:r>
            <a:r>
              <a:rPr lang="ru-RU" sz="2800" dirty="0" err="1">
                <a:solidFill>
                  <a:srgbClr val="92D050"/>
                </a:solidFill>
              </a:rPr>
              <a:t>Чёрч</a:t>
            </a:r>
            <a:r>
              <a:rPr lang="ru-RU" sz="2800" dirty="0"/>
              <a:t> создал аппарат </a:t>
            </a:r>
            <a:r>
              <a:rPr lang="ru-RU" sz="2800" dirty="0">
                <a:solidFill>
                  <a:srgbClr val="FF0000"/>
                </a:solidFill>
              </a:rPr>
              <a:t>рекурсивных </a:t>
            </a:r>
            <a:r>
              <a:rPr lang="ru-RU" sz="2800" dirty="0" smtClean="0">
                <a:solidFill>
                  <a:srgbClr val="FF0000"/>
                </a:solidFill>
              </a:rPr>
              <a:t>функций </a:t>
            </a:r>
            <a:r>
              <a:rPr lang="ru-RU" sz="2800" dirty="0" smtClean="0"/>
              <a:t>формализовавший </a:t>
            </a:r>
            <a:r>
              <a:rPr lang="ru-RU" sz="2800" dirty="0"/>
              <a:t>понятие алгоритма. 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Все </a:t>
            </a:r>
            <a:r>
              <a:rPr lang="ru-RU" sz="2800" dirty="0"/>
              <a:t>универсальные вычислительные устройства качественно </a:t>
            </a:r>
            <a:r>
              <a:rPr lang="ru-RU" sz="2800" dirty="0" smtClean="0"/>
              <a:t>эквивалентны.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419622"/>
            <a:ext cx="2476926" cy="329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5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Математическая лингвистика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971600" y="1131590"/>
            <a:ext cx="7272808" cy="3456384"/>
          </a:xfrm>
        </p:spPr>
        <p:txBody>
          <a:bodyPr>
            <a:normAutofit fontScale="92500" lnSpcReduction="20000"/>
          </a:bodyPr>
          <a:lstStyle/>
          <a:p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sz="3200" dirty="0" smtClean="0"/>
              <a:t>Является частью математики (не лингвистики)</a:t>
            </a:r>
          </a:p>
          <a:p>
            <a:r>
              <a:rPr lang="ru-RU" sz="3200" dirty="0" smtClean="0"/>
              <a:t>Возникла из потребностей развития (преодоления кризисов) математики</a:t>
            </a:r>
          </a:p>
          <a:p>
            <a:r>
              <a:rPr lang="ru-RU" sz="3200" dirty="0" smtClean="0"/>
              <a:t>Призвана решать языковые проблемы математической науки</a:t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3041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Гениально!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344816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>
                <a:solidFill>
                  <a:srgbClr val="00B050"/>
                </a:solidFill>
              </a:rPr>
              <a:t>Алан Тьюринг</a:t>
            </a:r>
            <a:r>
              <a:rPr lang="ru-RU" sz="2800" dirty="0"/>
              <a:t>: «</a:t>
            </a:r>
            <a:r>
              <a:rPr lang="ru-RU" sz="2800" dirty="0">
                <a:solidFill>
                  <a:srgbClr val="FF0000"/>
                </a:solidFill>
              </a:rPr>
              <a:t>Модель математического текста есть машина, а не текст</a:t>
            </a:r>
            <a:r>
              <a:rPr lang="ru-RU" sz="2800" dirty="0"/>
              <a:t>».</a:t>
            </a:r>
          </a:p>
          <a:p>
            <a:r>
              <a:rPr lang="ru-RU" sz="2800" dirty="0"/>
              <a:t>Машина! – гениально.</a:t>
            </a:r>
          </a:p>
          <a:p>
            <a:r>
              <a:rPr lang="ru-RU" sz="2800" dirty="0"/>
              <a:t>Через десять лет – уже фон-неймановские машины и принцип отделения программ, </a:t>
            </a:r>
            <a:r>
              <a:rPr lang="ru-RU" sz="2800" dirty="0" err="1"/>
              <a:t>software</a:t>
            </a:r>
            <a:r>
              <a:rPr lang="ru-RU" sz="2800" dirty="0"/>
              <a:t>, от железа, </a:t>
            </a:r>
            <a:r>
              <a:rPr lang="ru-RU" sz="2800" dirty="0" err="1" smtClean="0"/>
              <a:t>hardware</a:t>
            </a:r>
            <a:r>
              <a:rPr lang="ru-RU" sz="2800" dirty="0" smtClean="0"/>
              <a:t>….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651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ВЫВОД №1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Развитие математики и логики</a:t>
            </a:r>
            <a:br>
              <a:rPr lang="ru-RU" sz="2800" dirty="0" smtClean="0"/>
            </a:br>
            <a:r>
              <a:rPr lang="ru-RU" sz="2800" dirty="0" smtClean="0"/>
              <a:t>привело в </a:t>
            </a:r>
            <a:r>
              <a:rPr lang="en-US" sz="2800" dirty="0" smtClean="0"/>
              <a:t>XX</a:t>
            </a:r>
            <a:r>
              <a:rPr lang="ru-RU" sz="2800" dirty="0" smtClean="0"/>
              <a:t> в к:</a:t>
            </a:r>
          </a:p>
          <a:p>
            <a:r>
              <a:rPr lang="ru-RU" sz="2800" dirty="0" smtClean="0"/>
              <a:t>постановке вопросов о возможностях и ограничениях языков описания реальности…</a:t>
            </a:r>
          </a:p>
          <a:p>
            <a:r>
              <a:rPr lang="ru-RU" sz="2800" dirty="0" smtClean="0"/>
              <a:t>проблематике их формализации</a:t>
            </a:r>
          </a:p>
          <a:p>
            <a:r>
              <a:rPr lang="ru-RU" sz="2800" dirty="0" smtClean="0"/>
              <a:t>необходимости и возможности языковых вычислений…</a:t>
            </a:r>
          </a:p>
          <a:p>
            <a:pPr marL="11430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70087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ВЫВОД №2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Математика, в отличие от лингвистики, достигла огромных успехов и решила, что обойдется без нее.</a:t>
            </a:r>
          </a:p>
          <a:p>
            <a:pPr marL="114300" indent="0">
              <a:buNone/>
            </a:pPr>
            <a:r>
              <a:rPr lang="ru-RU" sz="2800" dirty="0"/>
              <a:t>МАТЕМАТИКИ - </a:t>
            </a:r>
            <a:r>
              <a:rPr lang="ru-RU" sz="2800" dirty="0" smtClean="0"/>
              <a:t>гроссмейстеры </a:t>
            </a:r>
            <a:r>
              <a:rPr lang="ru-RU" sz="2800" dirty="0"/>
              <a:t>и мастера. Лингвисты - не знают теории игры - шахматной композиции, задач, этюдов.... этапов партии, взаимодействия фигур, только ходы.... </a:t>
            </a:r>
            <a:r>
              <a:rPr lang="ru-RU" sz="2800" dirty="0" smtClean="0"/>
              <a:t>Филологи-сказочники </a:t>
            </a:r>
            <a:r>
              <a:rPr lang="ru-RU" sz="2800" dirty="0"/>
              <a:t>- даже </a:t>
            </a:r>
            <a:r>
              <a:rPr lang="ru-RU" sz="2800" dirty="0" smtClean="0"/>
              <a:t>фигур </a:t>
            </a:r>
            <a:r>
              <a:rPr lang="ru-RU" sz="2800" dirty="0"/>
              <a:t>не </a:t>
            </a:r>
            <a:r>
              <a:rPr lang="ru-RU" sz="2800" dirty="0" smtClean="0"/>
              <a:t>знают….</a:t>
            </a:r>
          </a:p>
        </p:txBody>
      </p:sp>
    </p:spTree>
    <p:extLst>
      <p:ext uri="{BB962C8B-B14F-4D97-AF65-F5344CB8AC3E}">
        <p14:creationId xmlns:p14="http://schemas.microsoft.com/office/powerpoint/2010/main" val="33289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+mn-lt"/>
              </a:rPr>
              <a:t>Черниговская Татьяна Александровна</a:t>
            </a:r>
            <a:endParaRPr lang="ru-RU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419872" y="1059582"/>
            <a:ext cx="4608512" cy="38164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проф. математик</a:t>
            </a:r>
            <a:r>
              <a:rPr lang="ru-RU" sz="2800" dirty="0"/>
              <a:t>, физик, филолог, </a:t>
            </a:r>
            <a:r>
              <a:rPr lang="ru-RU" sz="2800" dirty="0" err="1"/>
              <a:t>нейролингвист</a:t>
            </a:r>
            <a:r>
              <a:rPr lang="ru-RU" sz="2800" dirty="0"/>
              <a:t>, </a:t>
            </a:r>
            <a:r>
              <a:rPr lang="ru-RU" sz="2800" dirty="0" err="1" smtClean="0"/>
              <a:t>психолингвист</a:t>
            </a:r>
            <a:r>
              <a:rPr lang="ru-RU" sz="2800" dirty="0" smtClean="0"/>
              <a:t>, к. ф.-м. наук, доктор биол. и фил. наук</a:t>
            </a:r>
          </a:p>
          <a:p>
            <a:pPr marL="114300" indent="0">
              <a:buNone/>
            </a:pPr>
            <a:endParaRPr lang="ru-RU" sz="2800" dirty="0" smtClean="0"/>
          </a:p>
          <a:p>
            <a:r>
              <a:rPr lang="ru-RU" sz="2800" dirty="0" smtClean="0">
                <a:solidFill>
                  <a:srgbClr val="7030A0"/>
                </a:solidFill>
              </a:rPr>
              <a:t>Нет во Вселенной ничего сложнее мозга</a:t>
            </a:r>
            <a:endParaRPr lang="ru-RU" sz="2800" dirty="0">
              <a:solidFill>
                <a:srgbClr val="7030A0"/>
              </a:solidFill>
            </a:endParaRPr>
          </a:p>
        </p:txBody>
      </p:sp>
      <p:pic>
        <p:nvPicPr>
          <p:cNvPr id="4098" name="Picture 2" descr="C:\Users\kmp\Desktop\Без-имени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9582"/>
            <a:ext cx="2808312" cy="3642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59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7620000" cy="85725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+mn-lt"/>
              </a:rPr>
              <a:t>Черниговская Татьяна Александровна</a:t>
            </a:r>
            <a:endParaRPr lang="ru-RU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1059582"/>
            <a:ext cx="7776864" cy="3816424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en-US" sz="2800" smtClean="0"/>
          </a:p>
          <a:p>
            <a:pPr marL="114300" indent="0">
              <a:buNone/>
            </a:pPr>
            <a:r>
              <a:rPr lang="ru-RU" sz="2800" smtClean="0"/>
              <a:t>Я </a:t>
            </a:r>
            <a:r>
              <a:rPr lang="ru-RU" sz="2800" dirty="0"/>
              <a:t>защитила диссертацию, которая была про взаимодействие слуха и </a:t>
            </a:r>
            <a:r>
              <a:rPr lang="ru-RU" sz="2800" dirty="0" smtClean="0"/>
              <a:t>речи. </a:t>
            </a:r>
          </a:p>
          <a:p>
            <a:pPr marL="114300" indent="0">
              <a:buNone/>
            </a:pPr>
            <a:r>
              <a:rPr lang="ru-RU" sz="2800" dirty="0" smtClean="0"/>
              <a:t>Это </a:t>
            </a:r>
            <a:r>
              <a:rPr lang="ru-RU" sz="2800" dirty="0"/>
              <a:t>было уже про мозг, к чему я и стремилась</a:t>
            </a:r>
            <a:r>
              <a:rPr lang="ru-RU" sz="2800" dirty="0" smtClean="0"/>
              <a:t>.</a:t>
            </a:r>
          </a:p>
          <a:p>
            <a:pPr marL="114300" indent="0">
              <a:buNone/>
            </a:pPr>
            <a:r>
              <a:rPr lang="ru-RU" sz="2800" dirty="0" smtClean="0"/>
              <a:t>Там-то </a:t>
            </a:r>
            <a:r>
              <a:rPr lang="ru-RU" sz="2800" dirty="0"/>
              <a:t>я и поняла, что мне нужна лингвистика. Мне нужно было анализировать, что делает мозг с языком </a:t>
            </a:r>
            <a:r>
              <a:rPr lang="ru-RU" sz="2800" dirty="0" smtClean="0"/>
              <a:t>и речью…</a:t>
            </a:r>
          </a:p>
        </p:txBody>
      </p:sp>
    </p:spTree>
    <p:extLst>
      <p:ext uri="{BB962C8B-B14F-4D97-AF65-F5344CB8AC3E}">
        <p14:creationId xmlns:p14="http://schemas.microsoft.com/office/powerpoint/2010/main" val="2087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123478"/>
            <a:ext cx="7620000" cy="72008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+mn-lt"/>
              </a:rPr>
              <a:t>Черниговская Татьяна Александровна</a:t>
            </a:r>
            <a:endParaRPr lang="ru-RU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843558"/>
            <a:ext cx="7776864" cy="417646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… поэтому </a:t>
            </a:r>
            <a:r>
              <a:rPr lang="ru-RU" sz="2800" dirty="0"/>
              <a:t>школьным типом лингвистики – «творительный падеж имеет такую-то флексию» – я воспользоваться не могла.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Мне </a:t>
            </a:r>
            <a:r>
              <a:rPr lang="ru-RU" sz="2800" dirty="0"/>
              <a:t>нужна была серьёзная лингвистика, по которой у нас едва-едва появились первые переводы: </a:t>
            </a:r>
            <a:r>
              <a:rPr lang="ru-RU" sz="2800" dirty="0" err="1"/>
              <a:t>Чейф</a:t>
            </a:r>
            <a:r>
              <a:rPr lang="ru-RU" sz="2800" dirty="0"/>
              <a:t>, </a:t>
            </a:r>
            <a:r>
              <a:rPr lang="ru-RU" sz="2800" dirty="0" err="1"/>
              <a:t>Филмор</a:t>
            </a:r>
            <a:r>
              <a:rPr lang="ru-RU" sz="2800" dirty="0"/>
              <a:t>, Хомский…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Я </a:t>
            </a:r>
            <a:r>
              <a:rPr lang="ru-RU" sz="2800" dirty="0"/>
              <a:t>уткнулась, как в кошмар, в то, что лингвистика нужна, а взять её негде, не преподают.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Сама </a:t>
            </a:r>
            <a:r>
              <a:rPr lang="ru-RU" sz="2800" dirty="0"/>
              <a:t>себе писала конспекты </a:t>
            </a:r>
            <a:r>
              <a:rPr lang="ru-RU" sz="2800" dirty="0" smtClean="0"/>
              <a:t>…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6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МУДРОСТЬ: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/>
          </a:p>
          <a:p>
            <a:pPr marL="114300" indent="0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ЕСЛИ ВСЕ ПРОСЧИТЫВАТЬ – ПРОСЧИТАЕШЬСЯ</a:t>
            </a:r>
          </a:p>
          <a:p>
            <a:pPr marL="114300" indent="0">
              <a:buNone/>
            </a:pPr>
            <a:endParaRPr lang="ru-RU" sz="2800" dirty="0"/>
          </a:p>
          <a:p>
            <a:pPr marL="114300" indent="0">
              <a:buNone/>
            </a:pPr>
            <a:r>
              <a:rPr lang="ru-RU" sz="2800" dirty="0" smtClean="0"/>
              <a:t>Математики, просчитав, что они могут обойтись </a:t>
            </a:r>
            <a:r>
              <a:rPr lang="ru-RU" sz="2800" smtClean="0"/>
              <a:t>без лингвистов </a:t>
            </a:r>
            <a:r>
              <a:rPr lang="ru-RU" sz="2800" dirty="0" smtClean="0"/>
              <a:t>– просчитались….</a:t>
            </a:r>
          </a:p>
        </p:txBody>
      </p:sp>
    </p:spTree>
    <p:extLst>
      <p:ext uri="{BB962C8B-B14F-4D97-AF65-F5344CB8AC3E}">
        <p14:creationId xmlns:p14="http://schemas.microsoft.com/office/powerpoint/2010/main" val="361429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К прочтению: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776864" cy="3604890"/>
          </a:xfrm>
        </p:spPr>
        <p:txBody>
          <a:bodyPr>
            <a:noAutofit/>
          </a:bodyPr>
          <a:lstStyle/>
          <a:p>
            <a:pPr marL="457200" indent="-457200"/>
            <a:r>
              <a:rPr lang="ru-RU" sz="3200" dirty="0" err="1" smtClean="0">
                <a:solidFill>
                  <a:srgbClr val="00B050"/>
                </a:solidFill>
              </a:rPr>
              <a:t>Густаво</a:t>
            </a:r>
            <a:r>
              <a:rPr lang="ru-RU" sz="3200" dirty="0" smtClean="0">
                <a:solidFill>
                  <a:srgbClr val="00B050"/>
                </a:solidFill>
              </a:rPr>
              <a:t> </a:t>
            </a:r>
            <a:r>
              <a:rPr lang="ru-RU" sz="3200" dirty="0">
                <a:solidFill>
                  <a:srgbClr val="00B050"/>
                </a:solidFill>
              </a:rPr>
              <a:t>Эрнесто </a:t>
            </a:r>
            <a:r>
              <a:rPr lang="ru-RU" sz="3200" dirty="0" err="1" smtClean="0">
                <a:solidFill>
                  <a:srgbClr val="00B050"/>
                </a:solidFill>
              </a:rPr>
              <a:t>Пинейро</a:t>
            </a:r>
            <a:r>
              <a:rPr lang="ru-RU" sz="3200" dirty="0" smtClean="0">
                <a:solidFill>
                  <a:srgbClr val="00B050"/>
                </a:solidFill>
              </a:rPr>
              <a:t/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Бесчисленное </a:t>
            </a:r>
            <a:r>
              <a:rPr lang="ru-RU" sz="3200" dirty="0">
                <a:solidFill>
                  <a:srgbClr val="7030A0"/>
                </a:solidFill>
              </a:rPr>
              <a:t>поддается подсчету. Кантор. Бесконечность в </a:t>
            </a:r>
            <a:r>
              <a:rPr lang="ru-RU" sz="3200" dirty="0" smtClean="0">
                <a:solidFill>
                  <a:srgbClr val="7030A0"/>
                </a:solidFill>
              </a:rPr>
              <a:t>математике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Альфред Тарский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Семантическая </a:t>
            </a:r>
            <a:r>
              <a:rPr lang="ru-RU" sz="3200" dirty="0">
                <a:solidFill>
                  <a:srgbClr val="7030A0"/>
                </a:solidFill>
              </a:rPr>
              <a:t>концепция истины </a:t>
            </a:r>
            <a:br>
              <a:rPr lang="ru-RU" sz="3200" dirty="0">
                <a:solidFill>
                  <a:srgbClr val="7030A0"/>
                </a:solidFill>
              </a:rPr>
            </a:br>
            <a:r>
              <a:rPr lang="ru-RU" sz="3200" dirty="0">
                <a:solidFill>
                  <a:srgbClr val="7030A0"/>
                </a:solidFill>
              </a:rPr>
              <a:t>и основания семантики</a:t>
            </a:r>
          </a:p>
          <a:p>
            <a:pPr marL="0" indent="0">
              <a:buNone/>
            </a:pPr>
            <a:endParaRPr lang="ru-RU" sz="3200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69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К прочтению: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776864" cy="360489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Манин </a:t>
            </a:r>
            <a:r>
              <a:rPr lang="ru-RU" sz="3200" dirty="0">
                <a:solidFill>
                  <a:srgbClr val="00B050"/>
                </a:solidFill>
              </a:rPr>
              <a:t>Юрий </a:t>
            </a:r>
            <a:r>
              <a:rPr lang="ru-RU" sz="3200" dirty="0" smtClean="0">
                <a:solidFill>
                  <a:srgbClr val="00B050"/>
                </a:solidFill>
              </a:rPr>
              <a:t>Иванович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основоположник </a:t>
            </a:r>
            <a:r>
              <a:rPr lang="ru-RU" dirty="0">
                <a:solidFill>
                  <a:schemeClr val="tx2"/>
                </a:solidFill>
              </a:rPr>
              <a:t>некоммутативной алгебраической геометрии и квантовой </a:t>
            </a:r>
            <a:r>
              <a:rPr lang="ru-RU" dirty="0" smtClean="0">
                <a:solidFill>
                  <a:schemeClr val="tx2"/>
                </a:solidFill>
              </a:rPr>
              <a:t>информатики. Член-корр. </a:t>
            </a:r>
            <a:r>
              <a:rPr lang="ru-RU" dirty="0">
                <a:solidFill>
                  <a:schemeClr val="tx2"/>
                </a:solidFill>
              </a:rPr>
              <a:t>РАН, член Королевской академии наук Нидерландов, </a:t>
            </a:r>
            <a:r>
              <a:rPr lang="ru-RU" dirty="0" err="1">
                <a:solidFill>
                  <a:schemeClr val="tx2"/>
                </a:solidFill>
              </a:rPr>
              <a:t>Гёттингенской</a:t>
            </a:r>
            <a:r>
              <a:rPr lang="ru-RU" dirty="0">
                <a:solidFill>
                  <a:schemeClr val="tx2"/>
                </a:solidFill>
              </a:rPr>
              <a:t> академии наук, академии «</a:t>
            </a:r>
            <a:r>
              <a:rPr lang="ru-RU" dirty="0" err="1">
                <a:solidFill>
                  <a:schemeClr val="tx2"/>
                </a:solidFill>
              </a:rPr>
              <a:t>Леопольдина</a:t>
            </a:r>
            <a:r>
              <a:rPr lang="ru-RU" dirty="0">
                <a:solidFill>
                  <a:schemeClr val="tx2"/>
                </a:solidFill>
              </a:rPr>
              <a:t>», Французской академии наук, Американской академии искусств и наук, почётный доктор Сорбонны, Университета </a:t>
            </a:r>
            <a:r>
              <a:rPr lang="ru-RU" dirty="0" smtClean="0">
                <a:solidFill>
                  <a:schemeClr val="tx2"/>
                </a:solidFill>
              </a:rPr>
              <a:t>Осло и проч. 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Математика </a:t>
            </a:r>
            <a:r>
              <a:rPr lang="ru-RU" sz="3200" dirty="0">
                <a:solidFill>
                  <a:srgbClr val="7030A0"/>
                </a:solidFill>
              </a:rPr>
              <a:t>как </a:t>
            </a:r>
            <a:r>
              <a:rPr lang="ru-RU" sz="3200" dirty="0" smtClean="0">
                <a:solidFill>
                  <a:srgbClr val="7030A0"/>
                </a:solidFill>
              </a:rPr>
              <a:t>метафора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2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К прочтению: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059582"/>
            <a:ext cx="7776864" cy="360489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Успенский </a:t>
            </a:r>
            <a:r>
              <a:rPr lang="ru-RU" sz="3200" dirty="0">
                <a:solidFill>
                  <a:srgbClr val="00B050"/>
                </a:solidFill>
              </a:rPr>
              <a:t>Владимир </a:t>
            </a:r>
            <a:r>
              <a:rPr lang="ru-RU" sz="3200" dirty="0" smtClean="0">
                <a:solidFill>
                  <a:srgbClr val="00B050"/>
                </a:solidFill>
              </a:rPr>
              <a:t>Андреевич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российский </a:t>
            </a:r>
            <a:r>
              <a:rPr lang="ru-RU" dirty="0">
                <a:solidFill>
                  <a:schemeClr val="tx2"/>
                </a:solidFill>
              </a:rPr>
              <a:t>математик, логик и лингвист, д. ф-</a:t>
            </a:r>
            <a:r>
              <a:rPr lang="ru-RU" dirty="0" err="1">
                <a:solidFill>
                  <a:schemeClr val="tx2"/>
                </a:solidFill>
              </a:rPr>
              <a:t>м.н</a:t>
            </a:r>
            <a:r>
              <a:rPr lang="ru-RU" dirty="0" smtClean="0">
                <a:solidFill>
                  <a:schemeClr val="tx2"/>
                </a:solidFill>
              </a:rPr>
              <a:t>. …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Апология математике</a:t>
            </a:r>
            <a:br>
              <a:rPr lang="ru-RU" sz="3200" dirty="0" smtClean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Труды </a:t>
            </a:r>
            <a:r>
              <a:rPr lang="ru-RU" sz="3200" dirty="0">
                <a:solidFill>
                  <a:srgbClr val="7030A0"/>
                </a:solidFill>
              </a:rPr>
              <a:t>по </a:t>
            </a:r>
            <a:r>
              <a:rPr lang="ru-RU" sz="3200" dirty="0" err="1" smtClean="0">
                <a:solidFill>
                  <a:srgbClr val="7030A0"/>
                </a:solidFill>
              </a:rPr>
              <a:t>нематематике</a:t>
            </a:r>
            <a:r>
              <a:rPr lang="ru-RU" sz="3200" dirty="0">
                <a:solidFill>
                  <a:srgbClr val="7030A0"/>
                </a:solidFill>
              </a:rPr>
              <a:t/>
            </a:r>
            <a:br>
              <a:rPr lang="ru-RU" sz="3200" dirty="0">
                <a:solidFill>
                  <a:srgbClr val="7030A0"/>
                </a:solidFill>
              </a:rPr>
            </a:br>
            <a:r>
              <a:rPr lang="ru-RU" sz="3200" dirty="0" smtClean="0">
                <a:solidFill>
                  <a:srgbClr val="7030A0"/>
                </a:solidFill>
              </a:rPr>
              <a:t>Математика </a:t>
            </a:r>
            <a:r>
              <a:rPr lang="ru-RU" sz="3200" dirty="0">
                <a:solidFill>
                  <a:srgbClr val="7030A0"/>
                </a:solidFill>
              </a:rPr>
              <a:t>- это гуманитарная </a:t>
            </a:r>
            <a:r>
              <a:rPr lang="ru-RU" sz="3200" dirty="0" smtClean="0">
                <a:solidFill>
                  <a:srgbClr val="7030A0"/>
                </a:solidFill>
              </a:rPr>
              <a:t>наука.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7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Математический метод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627784" y="1203598"/>
            <a:ext cx="5529808" cy="34608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Математический метод всегда следует двум принципам:</a:t>
            </a:r>
          </a:p>
          <a:p>
            <a:pPr marL="457200" indent="-457200"/>
            <a:r>
              <a:rPr lang="ru-RU" sz="2800" dirty="0" smtClean="0"/>
              <a:t>Обобщение. Математические </a:t>
            </a:r>
            <a:r>
              <a:rPr lang="ru-RU" sz="2800" dirty="0"/>
              <a:t>объекты образуются путем обобщения реальных объектов. </a:t>
            </a:r>
          </a:p>
          <a:p>
            <a:pPr marL="457200" indent="-457200"/>
            <a:r>
              <a:rPr lang="ru-RU" sz="2800" dirty="0"/>
              <a:t>Строгость </a:t>
            </a:r>
            <a:r>
              <a:rPr lang="ru-RU" sz="2800" dirty="0" smtClean="0"/>
              <a:t>рассуждений…. </a:t>
            </a:r>
            <a:endParaRPr lang="ru-RU" dirty="0">
              <a:solidFill>
                <a:schemeClr val="tx2"/>
              </a:solidFill>
            </a:endParaRPr>
          </a:p>
          <a:p>
            <a:pPr marL="0" indent="0" algn="r">
              <a:buNone/>
            </a:pPr>
            <a:r>
              <a:rPr lang="ru-RU" dirty="0">
                <a:solidFill>
                  <a:srgbClr val="00B050"/>
                </a:solidFill>
              </a:rPr>
              <a:t>Колмогоров А.Н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21" y="1203598"/>
            <a:ext cx="2276446" cy="326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2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Строгость рассуждений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683568" y="1203598"/>
            <a:ext cx="7474024" cy="3672408"/>
          </a:xfrm>
        </p:spPr>
        <p:txBody>
          <a:bodyPr>
            <a:noAutofit/>
          </a:bodyPr>
          <a:lstStyle/>
          <a:p>
            <a:pPr marL="457200" indent="-457200"/>
            <a:r>
              <a:rPr lang="ru-RU" sz="2800" dirty="0" smtClean="0"/>
              <a:t>В </a:t>
            </a:r>
            <a:r>
              <a:rPr lang="ru-RU" sz="2800" dirty="0"/>
              <a:t>математике выводы не проверяются экспериментальным путем, но доказываются подчиняющимися определенным правилам </a:t>
            </a:r>
            <a:r>
              <a:rPr lang="ru-RU" sz="2800" dirty="0">
                <a:solidFill>
                  <a:srgbClr val="FF0000"/>
                </a:solidFill>
              </a:rPr>
              <a:t>рассуждениями</a:t>
            </a:r>
            <a:r>
              <a:rPr lang="ru-RU" sz="2800" dirty="0"/>
              <a:t> (доказательствами), которые служат </a:t>
            </a:r>
            <a:r>
              <a:rPr lang="ru-RU" sz="2800" dirty="0">
                <a:solidFill>
                  <a:srgbClr val="FF0000"/>
                </a:solidFill>
              </a:rPr>
              <a:t>единственным способом обоснования верности того или иного утверждения</a:t>
            </a:r>
            <a:r>
              <a:rPr lang="ru-RU" sz="2800" dirty="0" smtClean="0"/>
              <a:t>.</a:t>
            </a:r>
          </a:p>
          <a:p>
            <a:pPr marL="0" indent="0" algn="r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Колмогоров А.Н.</a:t>
            </a:r>
            <a:endParaRPr lang="ru-RU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2"/>
              </a:solidFill>
            </a:endParaRPr>
          </a:p>
          <a:p>
            <a:pPr indent="-342900"/>
            <a:endParaRPr lang="ru-RU" dirty="0" smtClean="0">
              <a:solidFill>
                <a:schemeClr val="tx2"/>
              </a:solidFill>
            </a:endParaRPr>
          </a:p>
          <a:p>
            <a:pPr indent="-342900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1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1310</TotalTime>
  <Words>2018</Words>
  <Application>Microsoft Office PowerPoint</Application>
  <PresentationFormat>Экран (16:9)</PresentationFormat>
  <Paragraphs>446</Paragraphs>
  <Slides>79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79</vt:i4>
      </vt:variant>
    </vt:vector>
  </HeadingPairs>
  <TitlesOfParts>
    <vt:vector size="80" baseType="lpstr">
      <vt:lpstr>Соседство</vt:lpstr>
      <vt:lpstr>Тема лекции:</vt:lpstr>
      <vt:lpstr>Ваши умные вопросы</vt:lpstr>
      <vt:lpstr>Татевосов Сергей Георгиевич</vt:lpstr>
      <vt:lpstr>Татевосов Сергей Георгиевич</vt:lpstr>
      <vt:lpstr>Татевосов Сергей Георгиевич</vt:lpstr>
      <vt:lpstr>Татевосов Сергей Георгиевич</vt:lpstr>
      <vt:lpstr>Математическая лингвистика</vt:lpstr>
      <vt:lpstr>Математический метод</vt:lpstr>
      <vt:lpstr>Строгость рассуждений</vt:lpstr>
      <vt:lpstr>Парадоксальность языка</vt:lpstr>
      <vt:lpstr>Колмогоров Андрей Николаевич</vt:lpstr>
      <vt:lpstr>И. Ньютон и Г.В. Лейбниц</vt:lpstr>
      <vt:lpstr>Анализ бесконечно малых</vt:lpstr>
      <vt:lpstr>Формула Ньютона-Лейбница</vt:lpstr>
      <vt:lpstr>Георг Кантор</vt:lpstr>
      <vt:lpstr>Отвержение…</vt:lpstr>
      <vt:lpstr>Краеугольный камень</vt:lpstr>
      <vt:lpstr>Теория множеств</vt:lpstr>
      <vt:lpstr>Парадокс Бертранда Рассела</vt:lpstr>
      <vt:lpstr>Кризис оснований математики</vt:lpstr>
      <vt:lpstr>ZFC</vt:lpstr>
      <vt:lpstr>Современная математика</vt:lpstr>
      <vt:lpstr>Парадоксальность языка</vt:lpstr>
      <vt:lpstr>Бертран Рассел</vt:lpstr>
      <vt:lpstr>Лингвистический поворот</vt:lpstr>
      <vt:lpstr>Тотальная текстуальность</vt:lpstr>
      <vt:lpstr>Лотман Юрий Михайлович</vt:lpstr>
      <vt:lpstr>Математика – языковая наука</vt:lpstr>
      <vt:lpstr>Математика как логика</vt:lpstr>
      <vt:lpstr>Логика</vt:lpstr>
      <vt:lpstr>Логика высказываний</vt:lpstr>
      <vt:lpstr>Логика высказываний</vt:lpstr>
      <vt:lpstr>Исчисление высказываний</vt:lpstr>
      <vt:lpstr>Идеи и вычисления</vt:lpstr>
      <vt:lpstr>Математическая логика как язык </vt:lpstr>
      <vt:lpstr>Николя Бурбаки</vt:lpstr>
      <vt:lpstr>Современная математика</vt:lpstr>
      <vt:lpstr>Юрий Манин</vt:lpstr>
      <vt:lpstr>Числа и цифры</vt:lpstr>
      <vt:lpstr>Дело привычки…</vt:lpstr>
      <vt:lpstr>Штейнберг Лев Яковлевич…</vt:lpstr>
      <vt:lpstr>Штейнберг Лев Яковлевич…</vt:lpstr>
      <vt:lpstr>Числительные нивхов</vt:lpstr>
      <vt:lpstr>Числительные нивхов</vt:lpstr>
      <vt:lpstr>Числительные нивхов</vt:lpstr>
      <vt:lpstr>Числительные нивхов…</vt:lpstr>
      <vt:lpstr>Реформатский А. А.</vt:lpstr>
      <vt:lpstr>Число и грамматика </vt:lpstr>
      <vt:lpstr>Число и грамматика </vt:lpstr>
      <vt:lpstr>Язык и письменность</vt:lpstr>
      <vt:lpstr>Арифметика</vt:lpstr>
      <vt:lpstr>Алгебра</vt:lpstr>
      <vt:lpstr>Алгебры</vt:lpstr>
      <vt:lpstr>Булева алгебра</vt:lpstr>
      <vt:lpstr>George Boole</vt:lpstr>
      <vt:lpstr>Алгебра высказываний</vt:lpstr>
      <vt:lpstr>Алгебры высказываний</vt:lpstr>
      <vt:lpstr>Вопрос от пятикурсника</vt:lpstr>
      <vt:lpstr>Альфред Тарский</vt:lpstr>
      <vt:lpstr>Семантическая концепция истины</vt:lpstr>
      <vt:lpstr>Семантическая концепция истины</vt:lpstr>
      <vt:lpstr>Математическая лингвистика</vt:lpstr>
      <vt:lpstr>Язык в информатике</vt:lpstr>
      <vt:lpstr>Грамматика в информатике</vt:lpstr>
      <vt:lpstr>Текст в информатике</vt:lpstr>
      <vt:lpstr>Математика и вычисления</vt:lpstr>
      <vt:lpstr>Абстрактная машина</vt:lpstr>
      <vt:lpstr>Теорема об останове</vt:lpstr>
      <vt:lpstr>Эквивалентность…</vt:lpstr>
      <vt:lpstr>Гениально!</vt:lpstr>
      <vt:lpstr>ВЫВОД №1</vt:lpstr>
      <vt:lpstr>ВЫВОД №2</vt:lpstr>
      <vt:lpstr>Черниговская Татьяна Александровна</vt:lpstr>
      <vt:lpstr>Черниговская Татьяна Александровна</vt:lpstr>
      <vt:lpstr>Черниговская Татьяна Александровна</vt:lpstr>
      <vt:lpstr>МУДРОСТЬ:</vt:lpstr>
      <vt:lpstr>К прочтению:</vt:lpstr>
      <vt:lpstr>К прочтению:</vt:lpstr>
      <vt:lpstr>К прочтению: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РЕЧИ</dc:title>
  <dc:creator>kmp</dc:creator>
  <cp:lastModifiedBy>kmp</cp:lastModifiedBy>
  <cp:revision>333</cp:revision>
  <dcterms:created xsi:type="dcterms:W3CDTF">2013-10-29T05:54:02Z</dcterms:created>
  <dcterms:modified xsi:type="dcterms:W3CDTF">2017-09-23T05:48:20Z</dcterms:modified>
</cp:coreProperties>
</file>