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sldIdLst>
    <p:sldId id="646" r:id="rId2"/>
    <p:sldId id="644" r:id="rId3"/>
    <p:sldId id="645" r:id="rId4"/>
    <p:sldId id="642" r:id="rId5"/>
    <p:sldId id="643" r:id="rId6"/>
    <p:sldId id="638" r:id="rId7"/>
    <p:sldId id="650" r:id="rId8"/>
    <p:sldId id="647" r:id="rId9"/>
    <p:sldId id="639" r:id="rId10"/>
    <p:sldId id="640" r:id="rId11"/>
    <p:sldId id="651" r:id="rId12"/>
    <p:sldId id="599" r:id="rId13"/>
    <p:sldId id="648" r:id="rId14"/>
    <p:sldId id="649" r:id="rId15"/>
    <p:sldId id="560" r:id="rId16"/>
    <p:sldId id="600" r:id="rId17"/>
    <p:sldId id="603" r:id="rId18"/>
    <p:sldId id="604" r:id="rId19"/>
    <p:sldId id="605" r:id="rId20"/>
    <p:sldId id="606" r:id="rId21"/>
    <p:sldId id="607" r:id="rId22"/>
    <p:sldId id="569" r:id="rId23"/>
    <p:sldId id="576" r:id="rId24"/>
    <p:sldId id="577" r:id="rId25"/>
    <p:sldId id="580" r:id="rId26"/>
    <p:sldId id="587" r:id="rId27"/>
    <p:sldId id="581" r:id="rId28"/>
    <p:sldId id="575" r:id="rId29"/>
    <p:sldId id="586" r:id="rId30"/>
    <p:sldId id="584" r:id="rId31"/>
    <p:sldId id="585" r:id="rId32"/>
    <p:sldId id="570" r:id="rId33"/>
    <p:sldId id="572" r:id="rId34"/>
    <p:sldId id="582" r:id="rId35"/>
    <p:sldId id="622" r:id="rId36"/>
    <p:sldId id="623" r:id="rId37"/>
    <p:sldId id="619" r:id="rId38"/>
    <p:sldId id="637" r:id="rId39"/>
    <p:sldId id="616" r:id="rId40"/>
    <p:sldId id="634" r:id="rId41"/>
    <p:sldId id="635" r:id="rId42"/>
    <p:sldId id="621" r:id="rId43"/>
    <p:sldId id="617" r:id="rId44"/>
    <p:sldId id="618" r:id="rId45"/>
    <p:sldId id="625" r:id="rId46"/>
    <p:sldId id="626" r:id="rId47"/>
    <p:sldId id="627" r:id="rId48"/>
    <p:sldId id="620" r:id="rId49"/>
    <p:sldId id="624" r:id="rId50"/>
    <p:sldId id="629" r:id="rId51"/>
    <p:sldId id="630" r:id="rId52"/>
    <p:sldId id="628" r:id="rId53"/>
    <p:sldId id="589" r:id="rId54"/>
    <p:sldId id="590" r:id="rId55"/>
    <p:sldId id="598" r:id="rId56"/>
    <p:sldId id="591" r:id="rId57"/>
    <p:sldId id="595" r:id="rId58"/>
    <p:sldId id="596" r:id="rId59"/>
    <p:sldId id="597" r:id="rId60"/>
    <p:sldId id="593" r:id="rId61"/>
    <p:sldId id="330" r:id="rId62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98" autoAdjust="0"/>
    <p:restoredTop sz="94660"/>
  </p:normalViewPr>
  <p:slideViewPr>
    <p:cSldViewPr>
      <p:cViewPr varScale="1">
        <p:scale>
          <a:sx n="88" d="100"/>
          <a:sy n="88" d="100"/>
        </p:scale>
        <p:origin x="1098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50"/>
            <a:ext cx="7543800" cy="1945481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6461760" cy="8001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F466F-BDA4-4F18-9C7B-FF0A9A1B0E80}" type="datetime1">
              <a:rPr lang="en-US" smtClean="0"/>
              <a:pPr/>
              <a:t>9/30/2017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B4290-6522-4139-852E-05BD9E7F0D2E}" type="datetime1">
              <a:rPr lang="en-US" smtClean="0"/>
              <a:pPr/>
              <a:t>9/30/2017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752600" cy="4388644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955F9-81EA-47C5-8059-9E5C2B437C70}" type="datetime1">
              <a:rPr lang="en-US" smtClean="0"/>
              <a:pPr/>
              <a:t>9/30/2017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607B-A47E-422C-9BEF-122CCDB7C526}" type="datetime1">
              <a:rPr lang="en-US" smtClean="0"/>
              <a:pPr/>
              <a:t>9/30/2017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5" y="4114801"/>
            <a:ext cx="7659687" cy="8763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5" y="2889647"/>
            <a:ext cx="6135687" cy="12251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A7CB-BEE6-4F99-898E-913F06E8E125}" type="datetime1">
              <a:rPr lang="en-US" smtClean="0"/>
              <a:pPr/>
              <a:t>9/30/2017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E300C-6FC5-4FC3-AF1A-075E4F50620D}" type="datetime1">
              <a:rPr lang="en-US" smtClean="0"/>
              <a:pPr/>
              <a:t>9/30/2017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D295D-4A77-4DEB-B04C-9F4282A8BC04}" type="datetime1">
              <a:rPr lang="en-US" smtClean="0"/>
              <a:pPr/>
              <a:t>9/30/2017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28685-4D0C-42D5-8013-B5904CD1FCBC}" type="datetime1">
              <a:rPr lang="en-US" smtClean="0"/>
              <a:pPr/>
              <a:t>9/30/2017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226C0-9885-4BA9-BBFA-A52CBFEBB775}" type="datetime1">
              <a:rPr lang="en-US" smtClean="0"/>
              <a:pPr/>
              <a:t>9/30/2017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4121658"/>
            <a:ext cx="7772400" cy="44577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572000"/>
            <a:ext cx="7772401" cy="4572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E1B38-C5EB-4D66-9137-0AFE9CDEDE8F}" type="datetime1">
              <a:rPr lang="en-US" smtClean="0"/>
              <a:pPr/>
              <a:t>9/30/2017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285750"/>
            <a:ext cx="7772400" cy="370713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121458"/>
            <a:ext cx="7772400" cy="445970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4572000"/>
            <a:ext cx="7772400" cy="45948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B613C-1AD7-49D3-885D-F654C5CDBAA6}" type="datetime1">
              <a:rPr lang="en-US" smtClean="0"/>
              <a:pPr/>
              <a:t>9/30/2017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620000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4114800"/>
            <a:ext cx="685800" cy="514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4236720"/>
            <a:ext cx="548640" cy="2971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E2D2B3B-882E-40F3-A32F-6DD51691504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882821" y="2990850"/>
            <a:ext cx="177546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56153" y="1188720"/>
            <a:ext cx="18287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27B613C-1AD7-49D3-885D-F654C5CDBAA6}" type="datetime1">
              <a:rPr lang="en-US" smtClean="0"/>
              <a:pPr/>
              <a:t>9/30/2017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.org/ru/documents/ods.asp?m=A/RES/71/288" TargetMode="Externa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80392" y="195486"/>
            <a:ext cx="7620000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День перевода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2882592" y="1059582"/>
            <a:ext cx="5361816" cy="3744416"/>
          </a:xfrm>
        </p:spPr>
        <p:txBody>
          <a:bodyPr>
            <a:noAutofit/>
          </a:bodyPr>
          <a:lstStyle/>
          <a:p>
            <a:pPr marL="114300" indent="0" algn="ctr">
              <a:buNone/>
            </a:pPr>
            <a:r>
              <a:rPr lang="ru-RU" sz="2800" dirty="0">
                <a:solidFill>
                  <a:srgbClr val="0070C0"/>
                </a:solidFill>
              </a:rPr>
              <a:t>Принят в 1991 году </a:t>
            </a:r>
            <a:r>
              <a:rPr lang="en-US" sz="2800" dirty="0">
                <a:solidFill>
                  <a:srgbClr val="0070C0"/>
                </a:solidFill>
              </a:rPr>
              <a:t>FIT (Federation </a:t>
            </a:r>
            <a:r>
              <a:rPr lang="en-US" sz="2800" dirty="0" err="1">
                <a:solidFill>
                  <a:srgbClr val="0070C0"/>
                </a:solidFill>
              </a:rPr>
              <a:t>internationale</a:t>
            </a:r>
            <a:r>
              <a:rPr lang="en-US" sz="2800" dirty="0">
                <a:solidFill>
                  <a:srgbClr val="0070C0"/>
                </a:solidFill>
              </a:rPr>
              <a:t> des </a:t>
            </a:r>
            <a:r>
              <a:rPr lang="en-US" sz="2800" dirty="0" err="1">
                <a:solidFill>
                  <a:srgbClr val="0070C0"/>
                </a:solidFill>
              </a:rPr>
              <a:t>traducteurs</a:t>
            </a:r>
            <a:r>
              <a:rPr lang="en-US" sz="2800" dirty="0">
                <a:solidFill>
                  <a:srgbClr val="0070C0"/>
                </a:solidFill>
              </a:rPr>
              <a:t> / International Federation of Translators / </a:t>
            </a:r>
            <a:r>
              <a:rPr lang="ru-RU" sz="2800" dirty="0">
                <a:solidFill>
                  <a:srgbClr val="0070C0"/>
                </a:solidFill>
              </a:rPr>
              <a:t>Международной федерацией переводчиков) </a:t>
            </a:r>
            <a:endParaRPr lang="ru-RU" sz="2800" dirty="0" smtClean="0">
              <a:solidFill>
                <a:srgbClr val="0070C0"/>
              </a:solidFill>
            </a:endParaRPr>
          </a:p>
          <a:p>
            <a:pPr marL="114300" indent="0" algn="ctr">
              <a:buNone/>
            </a:pPr>
            <a:r>
              <a:rPr lang="ru-RU" sz="2800" dirty="0"/>
              <a:t>100 </a:t>
            </a:r>
            <a:r>
              <a:rPr lang="ru-RU" sz="2800" dirty="0" smtClean="0"/>
              <a:t>проф. ассоциаций  </a:t>
            </a:r>
            <a:r>
              <a:rPr lang="ru-RU" sz="2800" dirty="0"/>
              <a:t>55 стран</a:t>
            </a:r>
          </a:p>
          <a:p>
            <a:pPr marL="114300" indent="0" algn="ctr">
              <a:buNone/>
            </a:pPr>
            <a:r>
              <a:rPr lang="ru-RU" sz="2800" dirty="0"/>
              <a:t>80 000 </a:t>
            </a:r>
            <a:r>
              <a:rPr lang="ru-RU" sz="2800" dirty="0" smtClean="0"/>
              <a:t>переводчиков</a:t>
            </a:r>
          </a:p>
        </p:txBody>
      </p:sp>
      <p:pic>
        <p:nvPicPr>
          <p:cNvPr id="4098" name="Picture 2" descr="C:\Users\kmp\Desktop\Без-имени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91630"/>
            <a:ext cx="2703080" cy="2681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060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Дафна Колер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179512" y="987574"/>
            <a:ext cx="4608512" cy="3888432"/>
          </a:xfrm>
        </p:spPr>
        <p:txBody>
          <a:bodyPr>
            <a:noAutofit/>
          </a:bodyPr>
          <a:lstStyle/>
          <a:p>
            <a:r>
              <a:rPr lang="ru-RU" sz="3200" dirty="0" smtClean="0"/>
              <a:t>Во-первых</a:t>
            </a:r>
            <a:r>
              <a:rPr lang="ru-RU" sz="3200" dirty="0"/>
              <a:t>, это </a:t>
            </a:r>
            <a:r>
              <a:rPr lang="ru-RU" sz="3200" dirty="0" smtClean="0"/>
              <a:t>«</a:t>
            </a:r>
            <a:r>
              <a:rPr lang="ru-RU" sz="3200" dirty="0" smtClean="0">
                <a:solidFill>
                  <a:srgbClr val="FF0000"/>
                </a:solidFill>
              </a:rPr>
              <a:t>компьютерное мышление</a:t>
            </a:r>
            <a:r>
              <a:rPr lang="ru-RU" sz="3200" dirty="0"/>
              <a:t>», которое нужно, даже если вы никогда не будете программировать. 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 smtClean="0"/>
          </a:p>
        </p:txBody>
      </p:sp>
      <p:pic>
        <p:nvPicPr>
          <p:cNvPr id="5" name="Picture 2" descr="C:\Users\kmp\Desktop\DaphneK_Courser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059582"/>
            <a:ext cx="3168352" cy="3655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496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+mn-lt"/>
              </a:rPr>
              <a:t>P</a:t>
            </a:r>
            <a:r>
              <a:rPr lang="ru-RU" dirty="0" err="1" smtClean="0">
                <a:solidFill>
                  <a:srgbClr val="FF0000"/>
                </a:solidFill>
                <a:latin typeface="+mn-lt"/>
              </a:rPr>
              <a:t>rogramming</a:t>
            </a:r>
            <a:r>
              <a:rPr lang="ru-RU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ru-RU" dirty="0" err="1" smtClean="0">
                <a:solidFill>
                  <a:srgbClr val="FF0000"/>
                </a:solidFill>
                <a:latin typeface="+mn-lt"/>
              </a:rPr>
              <a:t>language</a:t>
            </a:r>
            <a:r>
              <a:rPr lang="ru-RU" dirty="0" smtClean="0">
                <a:solidFill>
                  <a:srgbClr val="FF0000"/>
                </a:solidFill>
                <a:latin typeface="+mn-lt"/>
              </a:rPr>
              <a:t>  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7681664" cy="3672408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FF0000"/>
                </a:solidFill>
              </a:rPr>
              <a:t>Язык программирования</a:t>
            </a:r>
            <a:r>
              <a:rPr lang="ru-RU" sz="2800" dirty="0"/>
              <a:t>  </a:t>
            </a:r>
            <a:r>
              <a:rPr lang="ru-RU" sz="2800" dirty="0" smtClean="0"/>
              <a:t>- </a:t>
            </a:r>
            <a:r>
              <a:rPr lang="ru-RU" sz="2800" dirty="0"/>
              <a:t>формальная знаковая система для описания алгоритмов в форме, понятной исполнителю (компьютеру).</a:t>
            </a:r>
          </a:p>
          <a:p>
            <a:r>
              <a:rPr lang="ru-RU" sz="2800" dirty="0"/>
              <a:t>Язык программирования позволяет точно определить, на какие события и как будет реагировать компьютер при различных обстоятельствах, как будут храниться и передаваться данные</a:t>
            </a:r>
            <a:r>
              <a:rPr lang="ru-RU" sz="2800" dirty="0" smtClean="0"/>
              <a:t>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4541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Логика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7681664" cy="3672408"/>
          </a:xfrm>
        </p:spPr>
        <p:txBody>
          <a:bodyPr>
            <a:normAutofit fontScale="85000" lnSpcReduction="10000"/>
          </a:bodyPr>
          <a:lstStyle/>
          <a:p>
            <a:r>
              <a:rPr lang="ru-RU" sz="3200" dirty="0" smtClean="0"/>
              <a:t>наука </a:t>
            </a:r>
            <a:r>
              <a:rPr lang="ru-RU" sz="3200" dirty="0"/>
              <a:t>о правильных формах рассуждений. </a:t>
            </a:r>
          </a:p>
          <a:p>
            <a:pPr marL="114300" indent="0">
              <a:buNone/>
            </a:pPr>
            <a:endParaRPr lang="ru-RU" sz="3200" dirty="0" smtClean="0"/>
          </a:p>
          <a:p>
            <a:pPr marL="114300" indent="0">
              <a:buNone/>
            </a:pPr>
            <a:r>
              <a:rPr lang="ru-RU" sz="3200" dirty="0" smtClean="0"/>
              <a:t>Основы </a:t>
            </a:r>
            <a:r>
              <a:rPr lang="ru-RU" sz="3200" dirty="0"/>
              <a:t>логики развил Аристотель в IY веке до </a:t>
            </a:r>
            <a:r>
              <a:rPr lang="ru-RU" sz="3200" dirty="0" smtClean="0"/>
              <a:t>Р.Х. </a:t>
            </a:r>
            <a:endParaRPr lang="ru-RU" sz="3200" dirty="0"/>
          </a:p>
          <a:p>
            <a:pPr marL="114300" indent="0">
              <a:buNone/>
            </a:pPr>
            <a:r>
              <a:rPr lang="ru-RU" sz="3200" dirty="0"/>
              <a:t>Идеи построения математической логики высказаны </a:t>
            </a:r>
            <a:r>
              <a:rPr lang="ru-RU" sz="3200" dirty="0" smtClean="0"/>
              <a:t>Г. </a:t>
            </a:r>
            <a:r>
              <a:rPr lang="ru-RU" sz="3200" dirty="0"/>
              <a:t>В</a:t>
            </a:r>
            <a:r>
              <a:rPr lang="ru-RU" sz="3200" dirty="0" smtClean="0"/>
              <a:t>. Лейбницем </a:t>
            </a:r>
            <a:r>
              <a:rPr lang="ru-RU" sz="3200" dirty="0"/>
              <a:t>в начале XYIII века</a:t>
            </a:r>
          </a:p>
          <a:p>
            <a:pPr marL="114300" indent="0">
              <a:buNone/>
            </a:pPr>
            <a:r>
              <a:rPr lang="ru-RU" sz="3200" dirty="0"/>
              <a:t>Джона Буль в 40-х годах </a:t>
            </a:r>
            <a:r>
              <a:rPr lang="en-US" sz="3200" dirty="0" smtClean="0"/>
              <a:t>XIX </a:t>
            </a:r>
            <a:r>
              <a:rPr lang="ru-RU" sz="3200" dirty="0" smtClean="0"/>
              <a:t>в. превратил </a:t>
            </a:r>
            <a:r>
              <a:rPr lang="ru-RU" sz="3200" dirty="0"/>
              <a:t>логику в математическую, создав алгебру, в которой </a:t>
            </a:r>
            <a:r>
              <a:rPr lang="ru-RU" sz="3200" dirty="0" smtClean="0"/>
              <a:t>высказывания </a:t>
            </a:r>
            <a:r>
              <a:rPr lang="ru-RU" sz="3200" dirty="0"/>
              <a:t>обозначались буквами.</a:t>
            </a:r>
            <a:r>
              <a:rPr lang="ru-RU" sz="3200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952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>
                <a:solidFill>
                  <a:srgbClr val="FF0000"/>
                </a:solidFill>
                <a:latin typeface="+mn-lt"/>
              </a:rPr>
              <a:t>Licio</a:t>
            </a:r>
            <a:r>
              <a:rPr lang="en-US" dirty="0">
                <a:solidFill>
                  <a:srgbClr val="FF0000"/>
                </a:solidFill>
                <a:latin typeface="+mn-lt"/>
              </a:rPr>
              <a:t> Augusto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Velloso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179512" y="987574"/>
            <a:ext cx="4831016" cy="3960440"/>
          </a:xfrm>
        </p:spPr>
        <p:txBody>
          <a:bodyPr>
            <a:noAutofit/>
          </a:bodyPr>
          <a:lstStyle/>
          <a:p>
            <a:r>
              <a:rPr lang="ru-RU" sz="3200" dirty="0"/>
              <a:t>Гибель нейронов гипоталамуса, регулирующих чувство насыщения, приводит к изменению </a:t>
            </a:r>
            <a:r>
              <a:rPr lang="ru-RU" sz="3200" dirty="0" err="1" smtClean="0"/>
              <a:t>микробиоты</a:t>
            </a:r>
            <a:r>
              <a:rPr lang="ru-RU" sz="3200" dirty="0" smtClean="0"/>
              <a:t> и </a:t>
            </a:r>
            <a:r>
              <a:rPr lang="ru-RU" sz="3200" dirty="0"/>
              <a:t>"цепной реакции" во всем организме.</a:t>
            </a:r>
            <a:endParaRPr lang="ru-RU" sz="3200" dirty="0" smtClean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8216" y="1063229"/>
            <a:ext cx="3066672" cy="3498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34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Сон и стресс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179512" y="987574"/>
            <a:ext cx="7992888" cy="3960440"/>
          </a:xfrm>
        </p:spPr>
        <p:txBody>
          <a:bodyPr>
            <a:noAutofit/>
          </a:bodyPr>
          <a:lstStyle/>
          <a:p>
            <a:pPr marL="114300" indent="0">
              <a:buNone/>
            </a:pPr>
            <a:endParaRPr lang="ru-RU" sz="3200" smtClean="0"/>
          </a:p>
          <a:p>
            <a:pPr marL="114300" indent="0">
              <a:buNone/>
            </a:pPr>
            <a:r>
              <a:rPr lang="ru-RU" sz="3200" smtClean="0"/>
              <a:t>Статистическое </a:t>
            </a:r>
            <a:r>
              <a:rPr lang="ru-RU" sz="3200" dirty="0" smtClean="0"/>
              <a:t>исследование результатов научных работ с </a:t>
            </a:r>
            <a:r>
              <a:rPr lang="ru-RU" sz="3200" dirty="0"/>
              <a:t>1974 года по 2016 </a:t>
            </a:r>
            <a:r>
              <a:rPr lang="ru-RU" sz="3200" dirty="0" smtClean="0"/>
              <a:t>год показало: </a:t>
            </a:r>
            <a:endParaRPr lang="ru-RU" sz="3200" dirty="0"/>
          </a:p>
          <a:p>
            <a:r>
              <a:rPr lang="ru-RU" sz="3200" dirty="0" smtClean="0"/>
              <a:t>... </a:t>
            </a:r>
            <a:r>
              <a:rPr lang="ru-RU" sz="3200" dirty="0"/>
              <a:t>отсутствие сна может быть природным оружием против депрессии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05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Логика высказываний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563638"/>
            <a:ext cx="7681664" cy="324036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раздел </a:t>
            </a:r>
            <a:r>
              <a:rPr lang="ru-RU" sz="3200" dirty="0"/>
              <a:t>математической логики,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изучающий построение</a:t>
            </a:r>
            <a:br>
              <a:rPr lang="ru-RU" sz="3200" dirty="0" smtClean="0"/>
            </a:br>
            <a:r>
              <a:rPr lang="ru-RU" sz="3200" dirty="0" smtClean="0"/>
              <a:t>сложных </a:t>
            </a:r>
            <a:r>
              <a:rPr lang="ru-RU" sz="3200" dirty="0"/>
              <a:t>высказываний из простых,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без </a:t>
            </a:r>
            <a:r>
              <a:rPr lang="ru-RU" sz="3200" dirty="0"/>
              <a:t>рассмотрения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внутренней </a:t>
            </a:r>
            <a:r>
              <a:rPr lang="ru-RU" sz="3200" dirty="0"/>
              <a:t>структуры последних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07935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Высказывание (логика)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7681664" cy="3672408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предложение</a:t>
            </a:r>
            <a:r>
              <a:rPr lang="ru-RU" sz="3200" dirty="0"/>
              <a:t>, выражающее суждение (истинное или ложное). </a:t>
            </a:r>
          </a:p>
          <a:p>
            <a:pPr marL="114300" indent="0">
              <a:buNone/>
            </a:pPr>
            <a:r>
              <a:rPr lang="ru-RU" sz="3200" dirty="0"/>
              <a:t>Суждение — форма мышления, в которой что-либо утверждается или отрицается</a:t>
            </a:r>
          </a:p>
          <a:p>
            <a:pPr marL="114300" indent="0">
              <a:buNone/>
            </a:pPr>
            <a:r>
              <a:rPr lang="ru-RU" sz="3200" dirty="0" smtClean="0"/>
              <a:t>Истинность </a:t>
            </a:r>
            <a:r>
              <a:rPr lang="ru-RU" sz="3200" dirty="0"/>
              <a:t>и ложность называются логическими значениями высказываний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991666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Высказывание (логика)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7681664" cy="3672408"/>
          </a:xfrm>
        </p:spPr>
        <p:txBody>
          <a:bodyPr>
            <a:normAutofit/>
          </a:bodyPr>
          <a:lstStyle/>
          <a:p>
            <a:r>
              <a:rPr lang="ru-RU" sz="3200" dirty="0"/>
              <a:t>Высказывание должно быть повествовательным предложением. </a:t>
            </a:r>
            <a:endParaRPr lang="ru-RU" sz="3200" dirty="0" smtClean="0"/>
          </a:p>
          <a:p>
            <a:r>
              <a:rPr lang="ru-RU" sz="3200" dirty="0"/>
              <a:t>В</a:t>
            </a:r>
            <a:r>
              <a:rPr lang="ru-RU" sz="3200" dirty="0" smtClean="0"/>
              <a:t>ысказывания противопоставляются </a:t>
            </a:r>
            <a:r>
              <a:rPr lang="ru-RU" sz="3200" dirty="0"/>
              <a:t>повелительным, вопросительным и любым другим предложениям, оценка истинности или ложности которых </a:t>
            </a:r>
            <a:r>
              <a:rPr lang="ru-RU" sz="3200" dirty="0" smtClean="0"/>
              <a:t>невозможна.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36971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Типы высказываний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7681664" cy="3672408"/>
          </a:xfrm>
        </p:spPr>
        <p:txBody>
          <a:bodyPr>
            <a:normAutofit/>
          </a:bodyPr>
          <a:lstStyle/>
          <a:p>
            <a:r>
              <a:rPr lang="ru-RU" sz="3200" dirty="0"/>
              <a:t>Логические высказывания подразделяются на составные (сложные) и элементарные (</a:t>
            </a:r>
            <a:r>
              <a:rPr lang="ru-RU" sz="3200" dirty="0" err="1"/>
              <a:t>атоматрные</a:t>
            </a:r>
            <a:r>
              <a:rPr lang="ru-RU" sz="3200" dirty="0"/>
              <a:t>). </a:t>
            </a:r>
          </a:p>
          <a:p>
            <a:r>
              <a:rPr lang="ru-RU" sz="3200" dirty="0"/>
              <a:t>Составные логические высказывания строятся на основе других высказываний  и логических постоянных. </a:t>
            </a:r>
          </a:p>
        </p:txBody>
      </p:sp>
    </p:spTree>
    <p:extLst>
      <p:ext uri="{BB962C8B-B14F-4D97-AF65-F5344CB8AC3E}">
        <p14:creationId xmlns:p14="http://schemas.microsoft.com/office/powerpoint/2010/main" val="398961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Логическое значение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7681664" cy="3672408"/>
          </a:xfrm>
        </p:spPr>
        <p:txBody>
          <a:bodyPr>
            <a:normAutofit/>
          </a:bodyPr>
          <a:lstStyle/>
          <a:p>
            <a:r>
              <a:rPr lang="ru-RU" sz="3200" dirty="0"/>
              <a:t>Логическое значение </a:t>
            </a:r>
            <a:r>
              <a:rPr lang="ru-RU" sz="3200" dirty="0" smtClean="0"/>
              <a:t>(И или Л) </a:t>
            </a:r>
            <a:br>
              <a:rPr lang="ru-RU" sz="3200" dirty="0" smtClean="0"/>
            </a:br>
            <a:r>
              <a:rPr lang="ru-RU" sz="3200" dirty="0" smtClean="0"/>
              <a:t>сложного </a:t>
            </a:r>
            <a:r>
              <a:rPr lang="ru-RU" sz="3200" dirty="0"/>
              <a:t>высказывания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определяется </a:t>
            </a:r>
            <a:r>
              <a:rPr lang="ru-RU" sz="3200" dirty="0"/>
              <a:t>логическим значением входящих в его состав высказываний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и </a:t>
            </a:r>
            <a:r>
              <a:rPr lang="ru-RU" sz="3200" dirty="0"/>
              <a:t>теми логическими постоянными, 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с </a:t>
            </a:r>
            <a:r>
              <a:rPr lang="ru-RU" sz="3200" dirty="0"/>
              <a:t>помощью которых оно построено.</a:t>
            </a:r>
          </a:p>
        </p:txBody>
      </p:sp>
    </p:spTree>
    <p:extLst>
      <p:ext uri="{BB962C8B-B14F-4D97-AF65-F5344CB8AC3E}">
        <p14:creationId xmlns:p14="http://schemas.microsoft.com/office/powerpoint/2010/main" val="375642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80392" y="195486"/>
            <a:ext cx="7620000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День перевода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203598"/>
            <a:ext cx="7560840" cy="3600400"/>
          </a:xfrm>
        </p:spPr>
        <p:txBody>
          <a:bodyPr>
            <a:noAutofit/>
          </a:bodyPr>
          <a:lstStyle/>
          <a:p>
            <a:pPr marL="114300" indent="0" algn="ctr">
              <a:buNone/>
            </a:pPr>
            <a:r>
              <a:rPr lang="ru-RU" sz="2800" dirty="0" smtClean="0"/>
              <a:t>24 </a:t>
            </a:r>
            <a:r>
              <a:rPr lang="ru-RU" sz="2800" dirty="0"/>
              <a:t>мая 2017 года Генеральная Ассамблея ООН приняла резолюцию </a:t>
            </a:r>
            <a:r>
              <a:rPr lang="ru-RU" sz="2800" u="sng" dirty="0">
                <a:hlinkClick r:id="rId2"/>
              </a:rPr>
              <a:t>A/RES/71/288</a:t>
            </a:r>
            <a:r>
              <a:rPr lang="ru-RU" sz="2800" dirty="0"/>
              <a:t> 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о </a:t>
            </a:r>
            <a:r>
              <a:rPr lang="ru-RU" sz="2800" dirty="0"/>
              <a:t>роли профессионального </a:t>
            </a:r>
            <a:r>
              <a:rPr lang="ru-RU" sz="2800" dirty="0" smtClean="0"/>
              <a:t>перевода</a:t>
            </a:r>
            <a:br>
              <a:rPr lang="ru-RU" sz="2800" dirty="0" smtClean="0"/>
            </a:br>
            <a:r>
              <a:rPr lang="ru-RU" sz="2800" dirty="0" smtClean="0"/>
              <a:t>в </a:t>
            </a:r>
            <a:r>
              <a:rPr lang="ru-RU" sz="2800" dirty="0"/>
              <a:t>сближении народов, укреплении </a:t>
            </a:r>
            <a:r>
              <a:rPr lang="ru-RU" sz="2800" dirty="0" smtClean="0"/>
              <a:t>мира</a:t>
            </a:r>
            <a:br>
              <a:rPr lang="ru-RU" sz="2800" dirty="0" smtClean="0"/>
            </a:br>
            <a:r>
              <a:rPr lang="ru-RU" sz="2800" dirty="0" smtClean="0"/>
              <a:t>и </a:t>
            </a:r>
            <a:r>
              <a:rPr lang="ru-RU" sz="2800" dirty="0"/>
              <a:t>содействии взаимопониманию и </a:t>
            </a:r>
            <a:r>
              <a:rPr lang="ru-RU" sz="2800" dirty="0" smtClean="0"/>
              <a:t>развитию</a:t>
            </a:r>
            <a:br>
              <a:rPr lang="ru-RU" sz="2800" dirty="0" smtClean="0"/>
            </a:br>
            <a:r>
              <a:rPr lang="ru-RU" sz="2800" dirty="0" smtClean="0"/>
              <a:t>и </a:t>
            </a:r>
            <a:r>
              <a:rPr lang="ru-RU" sz="2800" dirty="0"/>
              <a:t>провозгласила </a:t>
            </a:r>
            <a:r>
              <a:rPr lang="ru-RU" sz="2800" dirty="0">
                <a:solidFill>
                  <a:srgbClr val="FF0000"/>
                </a:solidFill>
              </a:rPr>
              <a:t>30 сентября </a:t>
            </a:r>
            <a:r>
              <a:rPr lang="ru-RU" sz="2800" dirty="0" smtClean="0">
                <a:solidFill>
                  <a:srgbClr val="FF0000"/>
                </a:solidFill>
              </a:rPr>
              <a:t/>
            </a:r>
            <a:br>
              <a:rPr lang="ru-RU" sz="2800" dirty="0" smtClean="0">
                <a:solidFill>
                  <a:srgbClr val="FF0000"/>
                </a:solidFill>
              </a:rPr>
            </a:br>
            <a:r>
              <a:rPr lang="ru-RU" sz="2800" dirty="0" smtClean="0">
                <a:solidFill>
                  <a:srgbClr val="FF0000"/>
                </a:solidFill>
              </a:rPr>
              <a:t>Международным </a:t>
            </a:r>
            <a:r>
              <a:rPr lang="ru-RU" sz="2800" dirty="0">
                <a:solidFill>
                  <a:srgbClr val="FF0000"/>
                </a:solidFill>
              </a:rPr>
              <a:t>днем перевода.</a:t>
            </a:r>
            <a:endParaRPr lang="ru-RU" sz="2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93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Логическая постоянная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7681664" cy="3672408"/>
          </a:xfrm>
        </p:spPr>
        <p:txBody>
          <a:bodyPr>
            <a:normAutofit fontScale="92500" lnSpcReduction="20000"/>
          </a:bodyPr>
          <a:lstStyle/>
          <a:p>
            <a:r>
              <a:rPr lang="ru-RU" sz="3200" dirty="0" smtClean="0"/>
              <a:t>(</a:t>
            </a:r>
            <a:r>
              <a:rPr lang="ru-RU" sz="3200" dirty="0">
                <a:solidFill>
                  <a:srgbClr val="FF0000"/>
                </a:solidFill>
              </a:rPr>
              <a:t>логическая операция</a:t>
            </a:r>
            <a:r>
              <a:rPr lang="ru-RU" sz="3200" dirty="0"/>
              <a:t>) — логическая константна, сохраняющая одно и то же значение во всех высказываниях и не зависящего от конкретного содержания высказывания. </a:t>
            </a:r>
          </a:p>
          <a:p>
            <a:r>
              <a:rPr lang="ru-RU" sz="3200" dirty="0"/>
              <a:t>Логические постоянные используются для соединения простых высказываний в </a:t>
            </a:r>
            <a:r>
              <a:rPr lang="ru-RU" sz="3200" dirty="0" smtClean="0"/>
              <a:t>сложные</a:t>
            </a:r>
            <a:r>
              <a:rPr lang="ru-RU" sz="3200" dirty="0"/>
              <a:t> </a:t>
            </a:r>
            <a:r>
              <a:rPr lang="ru-RU" sz="3200" dirty="0">
                <a:solidFill>
                  <a:srgbClr val="FF0000"/>
                </a:solidFill>
              </a:rPr>
              <a:t>в научных </a:t>
            </a:r>
            <a:r>
              <a:rPr lang="ru-RU" sz="3200" dirty="0" smtClean="0">
                <a:solidFill>
                  <a:srgbClr val="FF0000"/>
                </a:solidFill>
              </a:rPr>
              <a:t>доказательствах </a:t>
            </a:r>
            <a:r>
              <a:rPr lang="ru-RU" sz="3200" dirty="0" smtClean="0"/>
              <a:t>и </a:t>
            </a:r>
            <a:r>
              <a:rPr lang="ru-RU" sz="3200" dirty="0" smtClean="0">
                <a:solidFill>
                  <a:srgbClr val="FF0000"/>
                </a:solidFill>
              </a:rPr>
              <a:t>повседневных рассуждениях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847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Типы логических постоянных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95536" y="1131590"/>
            <a:ext cx="7681664" cy="3672408"/>
          </a:xfrm>
        </p:spPr>
        <p:txBody>
          <a:bodyPr>
            <a:normAutofit/>
          </a:bodyPr>
          <a:lstStyle/>
          <a:p>
            <a:endParaRPr lang="ru-RU" sz="3200" dirty="0" smtClean="0"/>
          </a:p>
          <a:p>
            <a:r>
              <a:rPr lang="ru-RU" sz="3200" dirty="0" smtClean="0"/>
              <a:t>кванторы (общности и существования)</a:t>
            </a:r>
          </a:p>
          <a:p>
            <a:r>
              <a:rPr lang="ru-RU" sz="3200" dirty="0" smtClean="0"/>
              <a:t>логические </a:t>
            </a:r>
            <a:r>
              <a:rPr lang="ru-RU" sz="3200" dirty="0"/>
              <a:t>союзы (</a:t>
            </a:r>
            <a:r>
              <a:rPr lang="ru-RU" sz="3200" dirty="0" smtClean="0"/>
              <a:t>связки): </a:t>
            </a:r>
            <a:r>
              <a:rPr lang="ru-RU" sz="3200" dirty="0"/>
              <a:t>не; неверно, что; и; или; если..., то; тогда и только тогда, когда; либо..., либо; </a:t>
            </a:r>
            <a:r>
              <a:rPr lang="ru-RU" sz="3200" dirty="0" smtClean="0"/>
              <a:t>ни</a:t>
            </a:r>
            <a:r>
              <a:rPr lang="ru-RU" sz="3200" dirty="0"/>
              <a:t>..., ни; не..., но; </a:t>
            </a:r>
            <a:r>
              <a:rPr lang="ru-RU" sz="3200" dirty="0" smtClean="0"/>
              <a:t>…..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3746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Логические операции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131590"/>
            <a:ext cx="8064896" cy="35394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114300"/>
            <a:r>
              <a:rPr lang="ru-RU" sz="2800" dirty="0"/>
              <a:t>операции над элементами из множества двух элементов: «истина</a:t>
            </a:r>
            <a:r>
              <a:rPr lang="ru-RU" sz="2800" dirty="0" smtClean="0"/>
              <a:t>» (1) </a:t>
            </a:r>
            <a:r>
              <a:rPr lang="ru-RU" sz="2800" dirty="0"/>
              <a:t>и «</a:t>
            </a:r>
            <a:r>
              <a:rPr lang="ru-RU" sz="2800" dirty="0" smtClean="0"/>
              <a:t>ложь (0).</a:t>
            </a:r>
            <a:endParaRPr lang="ru-RU" sz="2800" dirty="0"/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Отрицание</a:t>
            </a:r>
            <a:r>
              <a:rPr lang="ru-RU" sz="2800" dirty="0" smtClean="0"/>
              <a:t> </a:t>
            </a:r>
            <a:r>
              <a:rPr lang="ru-RU" sz="2800" dirty="0"/>
              <a:t>- унарная операция; преобразует «1» в «0», а «0» в «1».</a:t>
            </a:r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</a:rPr>
              <a:t>Конъюнкция</a:t>
            </a:r>
            <a:r>
              <a:rPr lang="ru-RU" sz="2800" dirty="0"/>
              <a:t> - бинарная операция; возвращает «1», только если оба аргумента «1».</a:t>
            </a:r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Дизъюнкция </a:t>
            </a:r>
            <a:r>
              <a:rPr lang="ru-RU" sz="2800" dirty="0" smtClean="0"/>
              <a:t>- </a:t>
            </a:r>
            <a:r>
              <a:rPr lang="ru-RU" sz="2800" dirty="0"/>
              <a:t>бинарная операция; возвращает «0», только если оба аргумента «0».</a:t>
            </a:r>
          </a:p>
        </p:txBody>
      </p:sp>
    </p:spTree>
    <p:extLst>
      <p:ext uri="{BB962C8B-B14F-4D97-AF65-F5344CB8AC3E}">
        <p14:creationId xmlns:p14="http://schemas.microsoft.com/office/powerpoint/2010/main" val="220116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Импликация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131590"/>
            <a:ext cx="8064896" cy="35394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571500" indent="-457200">
              <a:buFont typeface="Arial" pitchFamily="34" charset="0"/>
              <a:buChar char="•"/>
            </a:pPr>
            <a:r>
              <a:rPr lang="ru-RU" sz="2800" dirty="0" smtClean="0"/>
              <a:t>бинарная </a:t>
            </a:r>
            <a:r>
              <a:rPr lang="ru-RU" sz="2800" dirty="0"/>
              <a:t>логическая </a:t>
            </a:r>
            <a:r>
              <a:rPr lang="ru-RU" sz="2800" dirty="0" smtClean="0"/>
              <a:t>связка ( «</a:t>
            </a:r>
            <a:r>
              <a:rPr lang="ru-RU" sz="2800" dirty="0"/>
              <a:t>если… то</a:t>
            </a:r>
            <a:r>
              <a:rPr lang="ru-RU" sz="2800" dirty="0" smtClean="0"/>
              <a:t>…» )</a:t>
            </a:r>
            <a:endParaRPr lang="ru-RU" sz="2800" dirty="0"/>
          </a:p>
          <a:p>
            <a:pPr marL="114300"/>
            <a:endParaRPr lang="ru-RU" sz="2800" dirty="0" smtClean="0"/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 smtClean="0"/>
              <a:t>Посылка - условие, достаточное </a:t>
            </a:r>
            <a:r>
              <a:rPr lang="ru-RU" sz="2800" dirty="0"/>
              <a:t>для выполнения следствия;</a:t>
            </a:r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 smtClean="0"/>
              <a:t>Следствие условие, необходимое для истинности посылки.</a:t>
            </a:r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/>
              <a:t>«Житейский» смысл </a:t>
            </a:r>
            <a:r>
              <a:rPr lang="ru-RU" sz="2800" dirty="0" smtClean="0"/>
              <a:t>- послушание </a:t>
            </a:r>
            <a:r>
              <a:rPr lang="ru-RU" sz="2800" dirty="0"/>
              <a:t>подчиненного начальнику. </a:t>
            </a:r>
          </a:p>
        </p:txBody>
      </p:sp>
    </p:spTree>
    <p:extLst>
      <p:ext uri="{BB962C8B-B14F-4D97-AF65-F5344CB8AC3E}">
        <p14:creationId xmlns:p14="http://schemas.microsoft.com/office/powerpoint/2010/main" val="122589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>
                <a:solidFill>
                  <a:srgbClr val="FF0000"/>
                </a:solidFill>
                <a:latin typeface="+mn-lt"/>
              </a:rPr>
              <a:t>Эквиваленция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131590"/>
            <a:ext cx="8064896" cy="35394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571500" indent="-457200">
              <a:buFont typeface="Arial" pitchFamily="34" charset="0"/>
              <a:buChar char="•"/>
            </a:pPr>
            <a:r>
              <a:rPr lang="ru-RU" sz="2800" dirty="0" smtClean="0"/>
              <a:t>логическая </a:t>
            </a:r>
            <a:r>
              <a:rPr lang="ru-RU" sz="2800" dirty="0"/>
              <a:t>равнозначность - логическое выражение, которое истинно тогда, когда оба простых логических выражения имеют одинаковую истинность. </a:t>
            </a:r>
            <a:endParaRPr lang="ru-RU" sz="2800" dirty="0" smtClean="0"/>
          </a:p>
          <a:p>
            <a:pPr marL="114300"/>
            <a:endParaRPr lang="ru-RU" sz="2800" dirty="0" smtClean="0"/>
          </a:p>
          <a:p>
            <a:pPr marL="114300"/>
            <a:r>
              <a:rPr lang="ru-RU" sz="2800" dirty="0" smtClean="0"/>
              <a:t>«</a:t>
            </a:r>
            <a:r>
              <a:rPr lang="ru-RU" sz="2800" i="1" dirty="0"/>
              <a:t>A</a:t>
            </a:r>
            <a:r>
              <a:rPr lang="ru-RU" sz="2800" dirty="0"/>
              <a:t> эквивалентно </a:t>
            </a:r>
            <a:r>
              <a:rPr lang="ru-RU" sz="2800" i="1" dirty="0"/>
              <a:t>B</a:t>
            </a:r>
            <a:r>
              <a:rPr lang="ru-RU" sz="2800" dirty="0" smtClean="0"/>
              <a:t>»:</a:t>
            </a:r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 smtClean="0"/>
              <a:t>«</a:t>
            </a:r>
            <a:r>
              <a:rPr lang="ru-RU" sz="2800" i="1" dirty="0"/>
              <a:t>A</a:t>
            </a:r>
            <a:r>
              <a:rPr lang="ru-RU" sz="2800" dirty="0"/>
              <a:t> то же самое, что </a:t>
            </a:r>
            <a:r>
              <a:rPr lang="ru-RU" sz="2800" i="1" dirty="0"/>
              <a:t>B</a:t>
            </a:r>
            <a:r>
              <a:rPr lang="ru-RU" sz="2800" dirty="0" smtClean="0"/>
              <a:t>» </a:t>
            </a:r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 smtClean="0"/>
              <a:t>«</a:t>
            </a:r>
            <a:r>
              <a:rPr lang="ru-RU" sz="2800" i="1" dirty="0"/>
              <a:t>A</a:t>
            </a:r>
            <a:r>
              <a:rPr lang="ru-RU" sz="2800" dirty="0"/>
              <a:t> тогда и только тогда, когда </a:t>
            </a:r>
            <a:r>
              <a:rPr lang="ru-RU" sz="2800" i="1" dirty="0"/>
              <a:t>B</a:t>
            </a:r>
            <a:r>
              <a:rPr lang="ru-RU" sz="2800" dirty="0" smtClean="0"/>
              <a:t>»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8268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Язык логики высказываний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131590"/>
            <a:ext cx="8064896" cy="35394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571500" indent="-457200">
              <a:buFont typeface="Arial" pitchFamily="34" charset="0"/>
              <a:buChar char="•"/>
            </a:pPr>
            <a:endParaRPr lang="ru-RU" sz="2800" dirty="0" smtClean="0"/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 smtClean="0"/>
              <a:t>Пропозициональный язык</a:t>
            </a:r>
            <a:r>
              <a:rPr lang="ru-RU" sz="2800" dirty="0"/>
              <a:t> — искусственный </a:t>
            </a:r>
            <a:r>
              <a:rPr lang="ru-RU" sz="2800" dirty="0" smtClean="0"/>
              <a:t>формальный язык</a:t>
            </a:r>
            <a:r>
              <a:rPr lang="ru-RU" sz="2800" dirty="0"/>
              <a:t>, предназначенный для анализа логической структуры сложных </a:t>
            </a:r>
            <a:r>
              <a:rPr lang="ru-RU" sz="2800" dirty="0" smtClean="0"/>
              <a:t>высказываний.</a:t>
            </a:r>
          </a:p>
          <a:p>
            <a:pPr marL="571500" indent="-457200">
              <a:buFont typeface="Arial" pitchFamily="34" charset="0"/>
              <a:buChar char="•"/>
            </a:pPr>
            <a:endParaRPr lang="ru-RU" sz="2800" dirty="0"/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/>
              <a:t>Язык логики высказываний </a:t>
            </a:r>
            <a:r>
              <a:rPr lang="ru-RU" sz="2800" dirty="0" smtClean="0"/>
              <a:t>есть </a:t>
            </a:r>
            <a:r>
              <a:rPr lang="ru-RU" sz="2800" dirty="0" smtClean="0">
                <a:solidFill>
                  <a:srgbClr val="FF0000"/>
                </a:solidFill>
              </a:rPr>
              <a:t>множество</a:t>
            </a:r>
            <a:r>
              <a:rPr lang="ru-RU" sz="2800" dirty="0" smtClean="0"/>
              <a:t> </a:t>
            </a:r>
            <a:r>
              <a:rPr lang="ru-RU" sz="2800" dirty="0"/>
              <a:t>пропозициональных формул</a:t>
            </a:r>
          </a:p>
        </p:txBody>
      </p:sp>
    </p:spTree>
    <p:extLst>
      <p:ext uri="{BB962C8B-B14F-4D97-AF65-F5344CB8AC3E}">
        <p14:creationId xmlns:p14="http://schemas.microsoft.com/office/powerpoint/2010/main" val="314386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Алфавит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131590"/>
            <a:ext cx="8064896" cy="3108543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571500" indent="-457200">
              <a:buFont typeface="Arial" pitchFamily="34" charset="0"/>
              <a:buChar char="•"/>
            </a:pPr>
            <a:r>
              <a:rPr lang="ru-RU" sz="2800" dirty="0" smtClean="0"/>
              <a:t>Алфавит </a:t>
            </a:r>
            <a:r>
              <a:rPr lang="ru-RU" sz="2800" dirty="0"/>
              <a:t>- произвольное непустое множество, элементы которого называются буквами (символами). </a:t>
            </a:r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/>
              <a:t>Произвольная конечная последовательность букв данного алфавита называется словом (выражением) в этом алфавите (над этим алфавитом</a:t>
            </a:r>
            <a:r>
              <a:rPr lang="ru-RU" sz="2800" dirty="0" smtClean="0"/>
              <a:t>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157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123479"/>
            <a:ext cx="7620000" cy="72008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Алфавит  ЯЛВ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915566"/>
            <a:ext cx="8064896" cy="3970318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571500" indent="-457200">
              <a:buFont typeface="Arial" pitchFamily="34" charset="0"/>
              <a:buChar char="•"/>
            </a:pPr>
            <a:r>
              <a:rPr lang="ru-RU" sz="2800" dirty="0"/>
              <a:t>множество символов, допустимых для записи  слов алгебры высказываний.</a:t>
            </a:r>
          </a:p>
          <a:p>
            <a:pPr marL="114300"/>
            <a:endParaRPr lang="ru-RU" sz="2800" dirty="0" smtClean="0"/>
          </a:p>
          <a:p>
            <a:pPr marL="114300"/>
            <a:r>
              <a:rPr lang="ru-RU" sz="2800" dirty="0" smtClean="0"/>
              <a:t>Структура алфавита ЯВЛ:</a:t>
            </a:r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 smtClean="0"/>
              <a:t>пропозициональные переменные, </a:t>
            </a:r>
            <a:br>
              <a:rPr lang="ru-RU" sz="2800" dirty="0" smtClean="0"/>
            </a:br>
            <a:r>
              <a:rPr lang="ru-RU" sz="2800" dirty="0" smtClean="0"/>
              <a:t>(служат </a:t>
            </a:r>
            <a:r>
              <a:rPr lang="ru-RU" sz="2800" dirty="0"/>
              <a:t>для замены </a:t>
            </a:r>
            <a:r>
              <a:rPr lang="ru-RU" sz="2800" dirty="0" smtClean="0"/>
              <a:t>элементарных </a:t>
            </a:r>
            <a:r>
              <a:rPr lang="ru-RU" sz="2800" dirty="0"/>
              <a:t>высказываний в </a:t>
            </a:r>
            <a:r>
              <a:rPr lang="ru-RU" sz="2800" dirty="0" smtClean="0"/>
              <a:t>формулах): </a:t>
            </a:r>
            <a:r>
              <a:rPr lang="en-US" sz="2800" dirty="0" smtClean="0">
                <a:solidFill>
                  <a:srgbClr val="FF0000"/>
                </a:solidFill>
              </a:rPr>
              <a:t>p, q, s, t, s1, t2……</a:t>
            </a:r>
            <a:endParaRPr lang="ru-RU" sz="2800" dirty="0">
              <a:solidFill>
                <a:srgbClr val="FF0000"/>
              </a:solidFill>
            </a:endParaRPr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 smtClean="0"/>
              <a:t>технические знаки (левая и правая скобки): </a:t>
            </a:r>
            <a:r>
              <a:rPr lang="ru-RU" sz="2800" dirty="0" smtClean="0">
                <a:solidFill>
                  <a:srgbClr val="FF0000"/>
                </a:solidFill>
              </a:rPr>
              <a:t>(  )</a:t>
            </a:r>
            <a:endParaRPr lang="ru-RU" sz="2800" dirty="0">
              <a:solidFill>
                <a:srgbClr val="FF0000"/>
              </a:solidFill>
            </a:endParaRPr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 smtClean="0"/>
              <a:t>логические </a:t>
            </a:r>
            <a:r>
              <a:rPr lang="ru-RU" sz="2800" dirty="0"/>
              <a:t>знаки (логические союзы</a:t>
            </a:r>
            <a:r>
              <a:rPr lang="ru-RU" sz="2800" dirty="0" smtClean="0"/>
              <a:t>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78519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Логические знаки операций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28</a:t>
            </a:fld>
            <a:endParaRPr lang="en-US" dirty="0"/>
          </a:p>
        </p:txBody>
      </p:sp>
      <p:pic>
        <p:nvPicPr>
          <p:cNvPr id="1026" name="Picture 2" descr="C:\Users\kmp\Desktop\56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950" y="1275606"/>
            <a:ext cx="7958976" cy="3405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111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Таблица истинности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29</a:t>
            </a:fld>
            <a:endParaRPr lang="en-US" dirty="0"/>
          </a:p>
        </p:txBody>
      </p:sp>
      <p:pic>
        <p:nvPicPr>
          <p:cNvPr id="3074" name="Picture 2" descr="C:\Users\kmp\Desktop\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585913"/>
            <a:ext cx="2305794" cy="2812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422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80392" y="195486"/>
            <a:ext cx="7620000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День перевода 2017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75856" y="1203598"/>
            <a:ext cx="4968552" cy="3600400"/>
          </a:xfrm>
        </p:spPr>
        <p:txBody>
          <a:bodyPr>
            <a:noAutofit/>
          </a:bodyPr>
          <a:lstStyle/>
          <a:p>
            <a:pPr marL="114300" indent="0" algn="ctr">
              <a:buNone/>
            </a:pPr>
            <a:r>
              <a:rPr lang="ru-RU" sz="3200" dirty="0">
                <a:solidFill>
                  <a:srgbClr val="0070C0"/>
                </a:solidFill>
              </a:rPr>
              <a:t>Перевод и </a:t>
            </a:r>
            <a:r>
              <a:rPr lang="ru-RU" sz="3200" dirty="0" smtClean="0">
                <a:solidFill>
                  <a:srgbClr val="0070C0"/>
                </a:solidFill>
              </a:rPr>
              <a:t>разнообразие</a:t>
            </a:r>
            <a:endParaRPr lang="ru-RU" sz="3200" dirty="0">
              <a:solidFill>
                <a:srgbClr val="0070C0"/>
              </a:solidFill>
            </a:endParaRPr>
          </a:p>
          <a:p>
            <a:pPr marL="114300" indent="0" algn="ctr">
              <a:buNone/>
            </a:pPr>
            <a:r>
              <a:rPr lang="ru-RU" sz="2800" dirty="0" smtClean="0"/>
              <a:t>За торжество языков коренных народов</a:t>
            </a:r>
            <a:br>
              <a:rPr lang="ru-RU" sz="2800" dirty="0" smtClean="0"/>
            </a:br>
            <a:r>
              <a:rPr lang="ru-RU" sz="2800" dirty="0" smtClean="0"/>
              <a:t>как </a:t>
            </a:r>
            <a:r>
              <a:rPr lang="ru-RU" sz="2800" dirty="0"/>
              <a:t>выражение многообразия и </a:t>
            </a:r>
            <a:r>
              <a:rPr lang="ru-RU" sz="2800" dirty="0" smtClean="0"/>
              <a:t>гуманности  человечества.</a:t>
            </a:r>
          </a:p>
          <a:p>
            <a:pPr marL="114300" indent="0" algn="ctr">
              <a:buNone/>
            </a:pPr>
            <a:r>
              <a:rPr lang="ru-RU" sz="2800" dirty="0" smtClean="0">
                <a:solidFill>
                  <a:srgbClr val="7030A0"/>
                </a:solidFill>
              </a:rPr>
              <a:t>2019 год  - год языков коренных народов в </a:t>
            </a:r>
            <a:r>
              <a:rPr lang="ru-RU" sz="2800" dirty="0">
                <a:solidFill>
                  <a:srgbClr val="7030A0"/>
                </a:solidFill>
              </a:rPr>
              <a:t>ООН </a:t>
            </a:r>
            <a:endParaRPr lang="ru-RU" sz="2800" b="1" dirty="0" smtClean="0">
              <a:solidFill>
                <a:srgbClr val="7030A0"/>
              </a:solidFill>
            </a:endParaRPr>
          </a:p>
        </p:txBody>
      </p:sp>
      <p:pic>
        <p:nvPicPr>
          <p:cNvPr id="3076" name="Picture 4" descr="C:\Users\kmp\Desktop\Без-имени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03597"/>
            <a:ext cx="2487166" cy="3538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844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Таблица истинности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30</a:t>
            </a:fld>
            <a:endParaRPr lang="en-US" dirty="0"/>
          </a:p>
        </p:txBody>
      </p:sp>
      <p:pic>
        <p:nvPicPr>
          <p:cNvPr id="1026" name="Picture 2" descr="C:\Users\kmp\Desktop\K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938103"/>
            <a:ext cx="5699894" cy="4071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40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Таблица истинности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31</a:t>
            </a:fld>
            <a:endParaRPr lang="en-US" dirty="0"/>
          </a:p>
        </p:txBody>
      </p:sp>
      <p:pic>
        <p:nvPicPr>
          <p:cNvPr id="2050" name="Picture 2" descr="C:\Users\kmp\Desktop\I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131590"/>
            <a:ext cx="5588595" cy="3855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217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Свойства операций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9512" y="1275606"/>
            <a:ext cx="8064896" cy="353943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571500" indent="-457200">
              <a:buFont typeface="Arial" pitchFamily="34" charset="0"/>
              <a:buChar char="•"/>
            </a:pPr>
            <a:r>
              <a:rPr lang="ru-RU" sz="2800" dirty="0">
                <a:solidFill>
                  <a:srgbClr val="C00000"/>
                </a:solidFill>
              </a:rPr>
              <a:t>Коммутативность</a:t>
            </a:r>
            <a:r>
              <a:rPr lang="ru-RU" sz="2800" dirty="0"/>
              <a:t> (переместительное свойство) </a:t>
            </a:r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 err="1">
                <a:solidFill>
                  <a:srgbClr val="C00000"/>
                </a:solidFill>
              </a:rPr>
              <a:t>Антикоммутативность</a:t>
            </a:r>
            <a:r>
              <a:rPr lang="ru-RU" sz="2800" dirty="0">
                <a:solidFill>
                  <a:srgbClr val="C00000"/>
                </a:solidFill>
              </a:rPr>
              <a:t> </a:t>
            </a:r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>
                <a:solidFill>
                  <a:srgbClr val="C00000"/>
                </a:solidFill>
              </a:rPr>
              <a:t>Ассоциативность</a:t>
            </a:r>
            <a:r>
              <a:rPr lang="ru-RU" sz="2800" dirty="0"/>
              <a:t> (сочетательное свойство) </a:t>
            </a:r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>
                <a:solidFill>
                  <a:srgbClr val="C00000"/>
                </a:solidFill>
              </a:rPr>
              <a:t>Дистрибутивность</a:t>
            </a:r>
            <a:r>
              <a:rPr lang="ru-RU" sz="2800" dirty="0"/>
              <a:t> (распределительное свойство) </a:t>
            </a:r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>
                <a:solidFill>
                  <a:srgbClr val="C00000"/>
                </a:solidFill>
              </a:rPr>
              <a:t>Идемпотентность</a:t>
            </a:r>
            <a:r>
              <a:rPr lang="ru-RU" sz="2800" dirty="0"/>
              <a:t> — если повторная операция уже не изменяет </a:t>
            </a:r>
            <a:r>
              <a:rPr lang="ru-RU" sz="2800" dirty="0" smtClean="0"/>
              <a:t>объект</a:t>
            </a:r>
          </a:p>
          <a:p>
            <a:pPr marL="571500" indent="-45720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C00000"/>
                </a:solidFill>
              </a:rPr>
              <a:t>……..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79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Табличная визуализация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107504" y="1131590"/>
            <a:ext cx="8208912" cy="3672408"/>
          </a:xfrm>
        </p:spPr>
        <p:txBody>
          <a:bodyPr>
            <a:normAutofit/>
          </a:bodyPr>
          <a:lstStyle/>
          <a:p>
            <a:r>
              <a:rPr lang="ru-RU" sz="3200" dirty="0"/>
              <a:t>Если множество </a:t>
            </a:r>
            <a:r>
              <a:rPr lang="ru-RU" sz="3200" i="1" dirty="0"/>
              <a:t>A</a:t>
            </a:r>
            <a:r>
              <a:rPr lang="ru-RU" sz="3200" dirty="0"/>
              <a:t> конечно, алгебраическую операцию на этом множестве можно определить в виде таблицы. </a:t>
            </a:r>
            <a:endParaRPr lang="ru-RU" sz="3200" dirty="0" smtClean="0"/>
          </a:p>
          <a:p>
            <a:endParaRPr lang="ru-RU" sz="3200" dirty="0"/>
          </a:p>
          <a:p>
            <a:r>
              <a:rPr lang="ru-RU" sz="3200" dirty="0" smtClean="0"/>
              <a:t>Если </a:t>
            </a:r>
            <a:r>
              <a:rPr lang="ru-RU" sz="3200" dirty="0"/>
              <a:t>операция бинарная, то такое определение особенно удобно.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164136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Метаязык для ЯЛВ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131590"/>
            <a:ext cx="79208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3200" dirty="0"/>
              <a:t>Заглавные латинские буквы </a:t>
            </a:r>
            <a:r>
              <a:rPr lang="ru-RU" sz="3200" dirty="0" smtClean="0">
                <a:solidFill>
                  <a:srgbClr val="FF0000"/>
                </a:solidFill>
              </a:rPr>
              <a:t>А</a:t>
            </a:r>
            <a:r>
              <a:rPr lang="ru-RU" sz="3200" dirty="0" smtClean="0"/>
              <a:t>, </a:t>
            </a:r>
            <a:r>
              <a:rPr lang="ru-RU" sz="3200" dirty="0" smtClean="0">
                <a:solidFill>
                  <a:srgbClr val="FF0000"/>
                </a:solidFill>
              </a:rPr>
              <a:t>В</a:t>
            </a:r>
            <a:r>
              <a:rPr lang="ru-RU" sz="3200" dirty="0" smtClean="0"/>
              <a:t>, </a:t>
            </a:r>
            <a:r>
              <a:rPr lang="ru-RU" sz="3200" dirty="0" smtClean="0">
                <a:solidFill>
                  <a:srgbClr val="FF0000"/>
                </a:solidFill>
              </a:rPr>
              <a:t>С</a:t>
            </a:r>
            <a:r>
              <a:rPr lang="ru-RU" sz="3200" dirty="0"/>
              <a:t> и </a:t>
            </a:r>
            <a:r>
              <a:rPr lang="ru-RU" sz="3200" dirty="0" smtClean="0"/>
              <a:t>др. (</a:t>
            </a:r>
            <a:r>
              <a:rPr lang="ru-RU" sz="3200" dirty="0" err="1" smtClean="0"/>
              <a:t>метабуквы</a:t>
            </a:r>
            <a:r>
              <a:rPr lang="ru-RU" sz="3200" dirty="0" smtClean="0"/>
              <a:t>) в </a:t>
            </a:r>
            <a:r>
              <a:rPr lang="ru-RU" sz="3200" dirty="0"/>
              <a:t>определении формулы, принадлежат </a:t>
            </a:r>
            <a:r>
              <a:rPr lang="ru-RU" sz="3200" dirty="0" smtClean="0">
                <a:solidFill>
                  <a:srgbClr val="FF0000"/>
                </a:solidFill>
              </a:rPr>
              <a:t>метаязыку</a:t>
            </a:r>
            <a:r>
              <a:rPr lang="ru-RU" sz="3200" dirty="0" smtClean="0"/>
              <a:t>, используемому </a:t>
            </a:r>
            <a:r>
              <a:rPr lang="ru-RU" sz="3200" dirty="0"/>
              <a:t>для описания самого </a:t>
            </a:r>
            <a:r>
              <a:rPr lang="ru-RU" sz="3200" dirty="0" smtClean="0"/>
              <a:t>ЯЛВ.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/>
              <a:t>Содержащие </a:t>
            </a:r>
            <a:r>
              <a:rPr lang="ru-RU" sz="3200" dirty="0" err="1"/>
              <a:t>метабуквы</a:t>
            </a:r>
            <a:r>
              <a:rPr lang="ru-RU" sz="3200" dirty="0"/>
              <a:t> выражения  — не пропозициональные формулы, а схемы формул. </a:t>
            </a:r>
          </a:p>
        </p:txBody>
      </p:sp>
    </p:spTree>
    <p:extLst>
      <p:ext uri="{BB962C8B-B14F-4D97-AF65-F5344CB8AC3E}">
        <p14:creationId xmlns:p14="http://schemas.microsoft.com/office/powerpoint/2010/main" val="258765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23478"/>
            <a:ext cx="7620000" cy="72008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Альфред Тарский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987574"/>
            <a:ext cx="7848872" cy="4032448"/>
          </a:xfrm>
        </p:spPr>
        <p:txBody>
          <a:bodyPr>
            <a:noAutofit/>
          </a:bodyPr>
          <a:lstStyle/>
          <a:p>
            <a:r>
              <a:rPr lang="ru-RU" sz="2800" dirty="0"/>
              <a:t>При обсуждении проблемы определения истины и вообще любых проблем из области семантики мы должны использовать два разных языка.</a:t>
            </a:r>
          </a:p>
          <a:p>
            <a:r>
              <a:rPr lang="ru-RU" sz="2800" dirty="0"/>
              <a:t>Первый из них есть язык, который «о чём-то говорит» и который является предметом всего нашего обсуждения, ибо искомое определение истины как раз и применяется к предложениям этого языка. </a:t>
            </a:r>
          </a:p>
        </p:txBody>
      </p:sp>
    </p:spTree>
    <p:extLst>
      <p:ext uri="{BB962C8B-B14F-4D97-AF65-F5344CB8AC3E}">
        <p14:creationId xmlns:p14="http://schemas.microsoft.com/office/powerpoint/2010/main" val="231593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23478"/>
            <a:ext cx="7620000" cy="72008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Альфред Тарский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987574"/>
            <a:ext cx="7848872" cy="4032448"/>
          </a:xfrm>
        </p:spPr>
        <p:txBody>
          <a:bodyPr>
            <a:noAutofit/>
          </a:bodyPr>
          <a:lstStyle/>
          <a:p>
            <a:endParaRPr lang="ru-RU" sz="2800" dirty="0" smtClean="0"/>
          </a:p>
          <a:p>
            <a:r>
              <a:rPr lang="ru-RU" sz="2800" dirty="0" smtClean="0"/>
              <a:t>Второй </a:t>
            </a:r>
            <a:r>
              <a:rPr lang="ru-RU" sz="2800" dirty="0"/>
              <a:t>язык - тот, в котором мы «говорим о» первом языке и в терминах которого мы хотим, в частности, построить определение истины для первого языка. </a:t>
            </a:r>
          </a:p>
          <a:p>
            <a:r>
              <a:rPr lang="ru-RU" sz="2800" dirty="0"/>
              <a:t>Первый язык мы будем называть «объектным языком», второй - «мета-языком». </a:t>
            </a:r>
          </a:p>
        </p:txBody>
      </p:sp>
    </p:spTree>
    <p:extLst>
      <p:ext uri="{BB962C8B-B14F-4D97-AF65-F5344CB8AC3E}">
        <p14:creationId xmlns:p14="http://schemas.microsoft.com/office/powerpoint/2010/main" val="2939839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23478"/>
            <a:ext cx="7848872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Слова и дела Тарского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251520" y="1198468"/>
            <a:ext cx="4536503" cy="36004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/>
              <a:t>А</a:t>
            </a:r>
            <a:r>
              <a:rPr lang="ru-RU" sz="2800" dirty="0"/>
              <a:t>. Тарский </a:t>
            </a:r>
            <a:r>
              <a:rPr lang="ru-RU" sz="2800" dirty="0" smtClean="0"/>
              <a:t>доказал </a:t>
            </a:r>
            <a:r>
              <a:rPr lang="ru-RU" sz="2800" dirty="0"/>
              <a:t>неопределимость понятия истинности средствами предметного языка и предложил семантическое определение </a:t>
            </a:r>
            <a:r>
              <a:rPr lang="ru-RU" sz="2800" dirty="0" smtClean="0"/>
              <a:t>истины, как метаязыковой категории. </a:t>
            </a:r>
            <a:r>
              <a:rPr lang="ru-RU" sz="2800" dirty="0"/>
              <a:t> </a:t>
            </a:r>
            <a:endParaRPr lang="ru-RU" sz="2800" dirty="0" smtClean="0">
              <a:solidFill>
                <a:srgbClr val="00B050"/>
              </a:solidFill>
            </a:endParaRPr>
          </a:p>
        </p:txBody>
      </p:sp>
      <p:pic>
        <p:nvPicPr>
          <p:cNvPr id="5" name="Picture 2" descr="D:\Загрузки\963.thum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004048" y="1131590"/>
            <a:ext cx="3368011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7820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Простота </a:t>
            </a:r>
            <a:r>
              <a:rPr lang="ru-RU" smtClean="0">
                <a:solidFill>
                  <a:srgbClr val="FF0000"/>
                </a:solidFill>
                <a:latin typeface="+mn-lt"/>
              </a:rPr>
              <a:t>как совершенство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107504" y="1131590"/>
            <a:ext cx="5328592" cy="3672408"/>
          </a:xfrm>
          <a:ln>
            <a:noFill/>
          </a:ln>
        </p:spPr>
        <p:txBody>
          <a:bodyPr>
            <a:noAutofit/>
          </a:bodyPr>
          <a:lstStyle/>
          <a:p>
            <a:pPr marL="114300" indent="0">
              <a:buNone/>
            </a:pPr>
            <a:endParaRPr lang="ru-RU" sz="3200" dirty="0" smtClean="0"/>
          </a:p>
          <a:p>
            <a:pPr marL="114300" indent="0">
              <a:buNone/>
            </a:pPr>
            <a:r>
              <a:rPr lang="ru-RU" sz="3200" dirty="0"/>
              <a:t>Вы думаете, всё так просто? </a:t>
            </a:r>
            <a:endParaRPr lang="ru-RU" sz="3200" dirty="0" smtClean="0"/>
          </a:p>
          <a:p>
            <a:pPr marL="114300" indent="0">
              <a:buNone/>
            </a:pPr>
            <a:r>
              <a:rPr lang="ru-RU" sz="3200" dirty="0" smtClean="0"/>
              <a:t>Да</a:t>
            </a:r>
            <a:r>
              <a:rPr lang="ru-RU" sz="3200" dirty="0"/>
              <a:t>, всё просто. </a:t>
            </a:r>
            <a:endParaRPr lang="ru-RU" sz="3200" dirty="0" smtClean="0"/>
          </a:p>
          <a:p>
            <a:pPr marL="114300" indent="0">
              <a:buNone/>
            </a:pPr>
            <a:r>
              <a:rPr lang="ru-RU" sz="3200" dirty="0" smtClean="0"/>
              <a:t>Но </a:t>
            </a:r>
            <a:r>
              <a:rPr lang="ru-RU" sz="3200" dirty="0"/>
              <a:t>совсем не </a:t>
            </a:r>
            <a:r>
              <a:rPr lang="ru-RU" sz="3200" dirty="0" smtClean="0"/>
              <a:t>так.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203598"/>
            <a:ext cx="2666975" cy="3458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05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23478"/>
            <a:ext cx="7848872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Смешное смешение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39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1059582"/>
            <a:ext cx="7920880" cy="3888432"/>
          </a:xfrm>
        </p:spPr>
        <p:txBody>
          <a:bodyPr>
            <a:noAutofit/>
          </a:bodyPr>
          <a:lstStyle/>
          <a:p>
            <a:pPr marL="114300" indent="0">
              <a:buNone/>
            </a:pPr>
            <a:endParaRPr lang="ru-RU" sz="2800" dirty="0" smtClean="0"/>
          </a:p>
          <a:p>
            <a:pPr marL="114300" indent="0">
              <a:buNone/>
            </a:pPr>
            <a:r>
              <a:rPr lang="ru-RU" sz="2800" dirty="0" smtClean="0"/>
              <a:t>Смешение </a:t>
            </a:r>
            <a:r>
              <a:rPr lang="ru-RU" sz="2800" dirty="0"/>
              <a:t>терминов (слов) и высказываний (осмысленных утверждений) метаязыка и соответствующего языка-объекта </a:t>
            </a:r>
            <a:r>
              <a:rPr lang="ru-RU" sz="2800" dirty="0" smtClean="0"/>
              <a:t>порождает </a:t>
            </a:r>
            <a:r>
              <a:rPr lang="ru-RU" sz="2800" dirty="0"/>
              <a:t>трудности в понимании и использовании языков человеческого общения и нередко приводит к серьёзным парадоксам.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781763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80392" y="195486"/>
            <a:ext cx="7620000" cy="857250"/>
          </a:xfrm>
        </p:spPr>
        <p:txBody>
          <a:bodyPr/>
          <a:lstStyle/>
          <a:p>
            <a:pPr algn="ctr"/>
            <a:r>
              <a:rPr lang="ru-RU" dirty="0" err="1" smtClean="0">
                <a:solidFill>
                  <a:srgbClr val="FF0000"/>
                </a:solidFill>
                <a:latin typeface="+mn-lt"/>
              </a:rPr>
              <a:t>Евсевий</a:t>
            </a:r>
            <a:r>
              <a:rPr lang="ru-RU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+mn-lt"/>
              </a:rPr>
              <a:t>Софроний</a:t>
            </a:r>
            <a:r>
              <a:rPr lang="ru-RU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+mn-lt"/>
              </a:rPr>
              <a:t>Иероним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26" name="Picture 2" descr="C:\Users\kmp\Desktop\ЕСИС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059582"/>
            <a:ext cx="5616624" cy="3879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177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80392" y="195486"/>
            <a:ext cx="7620000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Всё просто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203598"/>
            <a:ext cx="7560840" cy="3600400"/>
          </a:xfrm>
        </p:spPr>
        <p:txBody>
          <a:bodyPr>
            <a:noAutofit/>
          </a:bodyPr>
          <a:lstStyle/>
          <a:p>
            <a:r>
              <a:rPr lang="ru-RU" sz="2800" dirty="0"/>
              <a:t>Для создания модели предметной области сначала строится модель наших представлений. </a:t>
            </a:r>
          </a:p>
          <a:p>
            <a:r>
              <a:rPr lang="ru-RU" sz="2800" dirty="0"/>
              <a:t>Описание наших представлений содержится в метамодели </a:t>
            </a:r>
            <a:endParaRPr lang="ru-RU" sz="2800" dirty="0" smtClean="0"/>
          </a:p>
          <a:p>
            <a:r>
              <a:rPr lang="ru-RU" sz="2800" dirty="0" smtClean="0"/>
              <a:t>Наши представления </a:t>
            </a:r>
            <a:r>
              <a:rPr lang="ru-RU" sz="2800" dirty="0"/>
              <a:t>имеют очень непростую структуру, которая до сих пор не имеет формального описания. 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263225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80392" y="195486"/>
            <a:ext cx="7620000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Всё просто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539552" y="1203598"/>
            <a:ext cx="7560840" cy="3600400"/>
          </a:xfrm>
        </p:spPr>
        <p:txBody>
          <a:bodyPr>
            <a:noAutofit/>
          </a:bodyPr>
          <a:lstStyle/>
          <a:p>
            <a:r>
              <a:rPr lang="ru-RU" sz="2800" dirty="0" smtClean="0"/>
              <a:t>Наши представления </a:t>
            </a:r>
            <a:r>
              <a:rPr lang="ru-RU" sz="2800" dirty="0"/>
              <a:t>имеют очень непростую структуру, которая до сих пор не имеет формального описания. </a:t>
            </a:r>
            <a:endParaRPr lang="ru-RU" sz="2800" dirty="0" smtClean="0"/>
          </a:p>
          <a:p>
            <a:r>
              <a:rPr lang="ru-RU" sz="2800" dirty="0"/>
              <a:t>Поэтому построение метамодели и мета-метамодели сильно затруднено. </a:t>
            </a:r>
            <a:endParaRPr lang="ru-RU" sz="2800" dirty="0" smtClean="0"/>
          </a:p>
          <a:p>
            <a:r>
              <a:rPr lang="ru-RU" sz="2800" dirty="0" smtClean="0"/>
              <a:t>Попытку </a:t>
            </a:r>
            <a:r>
              <a:rPr lang="ru-RU" sz="2800" dirty="0"/>
              <a:t>описать эту структуру предприняли греки, когда придумали основы логики. 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51483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23478"/>
            <a:ext cx="7848872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Языковые парадоксы…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1059582"/>
            <a:ext cx="4392488" cy="3888432"/>
          </a:xfrm>
        </p:spPr>
        <p:txBody>
          <a:bodyPr>
            <a:noAutofit/>
          </a:bodyPr>
          <a:lstStyle/>
          <a:p>
            <a:pPr marL="114300" indent="0">
              <a:buNone/>
            </a:pPr>
            <a:endParaRPr lang="ru-RU" sz="2800" dirty="0" smtClean="0"/>
          </a:p>
          <a:p>
            <a:pPr marL="114300" indent="0">
              <a:buNone/>
            </a:pPr>
            <a:r>
              <a:rPr lang="ru-RU" sz="2800" dirty="0" smtClean="0"/>
              <a:t>Курт </a:t>
            </a:r>
            <a:r>
              <a:rPr lang="ru-RU" sz="2800" dirty="0" err="1"/>
              <a:t>Гёдель</a:t>
            </a:r>
            <a:r>
              <a:rPr lang="ru-RU" sz="2800" dirty="0"/>
              <a:t> показал, что парадокс Лжеца возникает даже в таком элементарном языке, как </a:t>
            </a:r>
            <a:r>
              <a:rPr lang="ru-RU" sz="2800" dirty="0" smtClean="0"/>
              <a:t>арифметика.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176297"/>
            <a:ext cx="254000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0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23478"/>
            <a:ext cx="7848872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Разделяй и властвуй!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1059582"/>
            <a:ext cx="7920880" cy="3888432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/>
              <a:t>Метаязык позволяет разрешить </a:t>
            </a:r>
            <a:r>
              <a:rPr lang="ru-RU" sz="2800" dirty="0" err="1" smtClean="0"/>
              <a:t>самореферентные</a:t>
            </a:r>
            <a:r>
              <a:rPr lang="ru-RU" sz="2800" dirty="0" smtClean="0"/>
              <a:t> парадоксы</a:t>
            </a:r>
          </a:p>
          <a:p>
            <a:pPr marL="114300" indent="0">
              <a:buNone/>
            </a:pPr>
            <a:endParaRPr lang="ru-RU" sz="2800" dirty="0" smtClean="0">
              <a:solidFill>
                <a:srgbClr val="00B050"/>
              </a:solidFill>
            </a:endParaRPr>
          </a:p>
          <a:p>
            <a:pPr marL="114300" indent="0"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«</a:t>
            </a:r>
            <a:r>
              <a:rPr lang="ru-RU" sz="2800" dirty="0">
                <a:solidFill>
                  <a:srgbClr val="00B050"/>
                </a:solidFill>
              </a:rPr>
              <a:t>Лошадь — это существительное</a:t>
            </a:r>
            <a:r>
              <a:rPr lang="ru-RU" sz="2800" dirty="0" smtClean="0">
                <a:solidFill>
                  <a:srgbClr val="00B050"/>
                </a:solidFill>
              </a:rPr>
              <a:t>»?</a:t>
            </a:r>
          </a:p>
          <a:p>
            <a:pPr marL="114300" indent="0">
              <a:buNone/>
            </a:pPr>
            <a:r>
              <a:rPr lang="ru-RU" sz="2800" dirty="0" smtClean="0"/>
              <a:t>В </a:t>
            </a:r>
            <a:r>
              <a:rPr lang="ru-RU" sz="2800" dirty="0"/>
              <a:t>данном предложении «лошадь» — это термин языка-объекта, а «существительное» — метаязыковой термин. </a:t>
            </a:r>
            <a:endParaRPr lang="ru-RU" sz="2800" dirty="0" smtClean="0"/>
          </a:p>
          <a:p>
            <a:pPr marL="114300" indent="0">
              <a:buNone/>
            </a:pPr>
            <a:r>
              <a:rPr lang="ru-RU" sz="2800" dirty="0" smtClean="0">
                <a:solidFill>
                  <a:srgbClr val="00B050"/>
                </a:solidFill>
              </a:rPr>
              <a:t>«</a:t>
            </a:r>
            <a:r>
              <a:rPr lang="ru-RU" sz="2800" dirty="0">
                <a:solidFill>
                  <a:srgbClr val="00B050"/>
                </a:solidFill>
              </a:rPr>
              <a:t>Слово «лошадь» — это существительное</a:t>
            </a:r>
            <a:r>
              <a:rPr lang="ru-RU" sz="2800" dirty="0" smtClean="0">
                <a:solidFill>
                  <a:srgbClr val="00B050"/>
                </a:solidFill>
              </a:rPr>
              <a:t>»!</a:t>
            </a:r>
          </a:p>
        </p:txBody>
      </p:sp>
    </p:spTree>
    <p:extLst>
      <p:ext uri="{BB962C8B-B14F-4D97-AF65-F5344CB8AC3E}">
        <p14:creationId xmlns:p14="http://schemas.microsoft.com/office/powerpoint/2010/main" val="296406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23478"/>
            <a:ext cx="7848872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Победа над лжецом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1059582"/>
            <a:ext cx="7920880" cy="3888432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err="1" smtClean="0"/>
              <a:t>Эпименид</a:t>
            </a:r>
            <a:r>
              <a:rPr lang="ru-RU" sz="2800" dirty="0" smtClean="0"/>
              <a:t> </a:t>
            </a:r>
            <a:r>
              <a:rPr lang="ru-RU" sz="2800" dirty="0" err="1" smtClean="0"/>
              <a:t>Кносский</a:t>
            </a:r>
            <a:r>
              <a:rPr lang="ru-RU" sz="2800" dirty="0" smtClean="0"/>
              <a:t> (</a:t>
            </a:r>
            <a:r>
              <a:rPr lang="en-US" sz="2800" dirty="0" smtClean="0"/>
              <a:t>VII</a:t>
            </a:r>
            <a:r>
              <a:rPr lang="ru-RU" sz="2800" dirty="0"/>
              <a:t> </a:t>
            </a:r>
            <a:r>
              <a:rPr lang="ru-RU" sz="2800" dirty="0" smtClean="0"/>
              <a:t>в. до Р.Х.):</a:t>
            </a:r>
          </a:p>
          <a:p>
            <a:r>
              <a:rPr lang="ru-RU" sz="2800" dirty="0" smtClean="0">
                <a:solidFill>
                  <a:srgbClr val="C00000"/>
                </a:solidFill>
              </a:rPr>
              <a:t>Один </a:t>
            </a:r>
            <a:r>
              <a:rPr lang="ru-RU" sz="2800" dirty="0">
                <a:solidFill>
                  <a:srgbClr val="C00000"/>
                </a:solidFill>
              </a:rPr>
              <a:t>критянин сказал, что все критяне всегда </a:t>
            </a:r>
            <a:r>
              <a:rPr lang="ru-RU" sz="2800" dirty="0" smtClean="0">
                <a:solidFill>
                  <a:srgbClr val="C00000"/>
                </a:solidFill>
              </a:rPr>
              <a:t>лгут</a:t>
            </a:r>
            <a:r>
              <a:rPr lang="ru-RU" sz="2800" dirty="0">
                <a:solidFill>
                  <a:srgbClr val="C00000"/>
                </a:solidFill>
              </a:rPr>
              <a:t>. Что он сказал — истину или ложь</a:t>
            </a:r>
            <a:r>
              <a:rPr lang="ru-RU" sz="2800" dirty="0" smtClean="0">
                <a:solidFill>
                  <a:srgbClr val="C00000"/>
                </a:solidFill>
              </a:rPr>
              <a:t>?</a:t>
            </a:r>
          </a:p>
          <a:p>
            <a:pPr marL="114300" indent="0">
              <a:buNone/>
            </a:pPr>
            <a:r>
              <a:rPr lang="ru-RU" sz="2800" dirty="0" smtClean="0"/>
              <a:t>Смешение предметных терминов с метаязыковым понятием </a:t>
            </a:r>
            <a:r>
              <a:rPr lang="ru-RU" sz="2800" dirty="0"/>
              <a:t>«истина», причём не только для оценки соответствующего предметного высказывания, но и по отношению ко всему этому утверждению в целом.</a:t>
            </a:r>
            <a:endParaRPr lang="ru-RU" sz="2800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47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23478"/>
            <a:ext cx="7620000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Лестница метаязыков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1059582"/>
            <a:ext cx="7920880" cy="3888432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/>
              <a:t>В </a:t>
            </a:r>
            <a:r>
              <a:rPr lang="ru-RU" sz="2800" dirty="0" smtClean="0"/>
              <a:t>исходном языке отсутствует «ложь</a:t>
            </a:r>
            <a:r>
              <a:rPr lang="ru-RU" sz="2800" dirty="0"/>
              <a:t>» и «истина». </a:t>
            </a:r>
            <a:endParaRPr lang="ru-RU" sz="2800" dirty="0" smtClean="0"/>
          </a:p>
          <a:p>
            <a:pPr marL="114300" indent="0">
              <a:buNone/>
            </a:pPr>
            <a:r>
              <a:rPr lang="ru-RU" sz="2800" dirty="0" smtClean="0"/>
              <a:t>Оценка истинности </a:t>
            </a:r>
            <a:r>
              <a:rPr lang="ru-RU" sz="2800" dirty="0"/>
              <a:t>утверждений об объектах, </a:t>
            </a:r>
            <a:r>
              <a:rPr lang="ru-RU" sz="2800" dirty="0" smtClean="0"/>
              <a:t>требует метаязыка </a:t>
            </a:r>
            <a:r>
              <a:rPr lang="ru-RU" sz="2800" dirty="0"/>
              <a:t>— следующей ступеньки лестницы. </a:t>
            </a:r>
            <a:endParaRPr lang="ru-RU" sz="2800" dirty="0" smtClean="0"/>
          </a:p>
          <a:p>
            <a:pPr lvl="2"/>
            <a:r>
              <a:rPr lang="en-US" sz="2800" dirty="0" smtClean="0"/>
              <a:t>L0 </a:t>
            </a:r>
            <a:r>
              <a:rPr lang="ru-RU" sz="2800" dirty="0" smtClean="0"/>
              <a:t>Утверждение 1</a:t>
            </a:r>
          </a:p>
          <a:p>
            <a:pPr lvl="3"/>
            <a:r>
              <a:rPr lang="en-US" sz="2800" dirty="0" smtClean="0"/>
              <a:t>L1 </a:t>
            </a:r>
            <a:r>
              <a:rPr lang="ru-RU" sz="2800" dirty="0" smtClean="0"/>
              <a:t>Утверждение </a:t>
            </a:r>
            <a:r>
              <a:rPr lang="ru-RU" sz="2800" dirty="0"/>
              <a:t>1 истинно</a:t>
            </a:r>
            <a:r>
              <a:rPr lang="ru-RU" sz="2800" dirty="0" smtClean="0"/>
              <a:t>.</a:t>
            </a:r>
          </a:p>
          <a:p>
            <a:pPr lvl="5"/>
            <a:r>
              <a:rPr lang="en-US" sz="2800" dirty="0" smtClean="0"/>
              <a:t>L2 </a:t>
            </a:r>
            <a:r>
              <a:rPr lang="ru-RU" sz="2800" dirty="0" smtClean="0"/>
              <a:t>Утверждение </a:t>
            </a:r>
            <a:r>
              <a:rPr lang="ru-RU" sz="2800" dirty="0"/>
              <a:t>2 истинно</a:t>
            </a:r>
            <a:r>
              <a:rPr lang="ru-RU" sz="2800" dirty="0" smtClean="0"/>
              <a:t>.</a:t>
            </a:r>
          </a:p>
          <a:p>
            <a:pPr lvl="7"/>
            <a:r>
              <a:rPr lang="en-US" sz="2800" dirty="0" smtClean="0"/>
              <a:t>L3 </a:t>
            </a:r>
            <a:r>
              <a:rPr lang="ru-RU" sz="2800" dirty="0" smtClean="0"/>
              <a:t>Утверждение </a:t>
            </a:r>
            <a:r>
              <a:rPr lang="ru-RU" sz="2800" dirty="0"/>
              <a:t>3 истинно</a:t>
            </a:r>
            <a:r>
              <a:rPr lang="ru-RU" sz="2800" dirty="0" smtClean="0"/>
              <a:t>.</a:t>
            </a:r>
          </a:p>
          <a:p>
            <a:endParaRPr lang="ru-RU" sz="2800" dirty="0"/>
          </a:p>
          <a:p>
            <a:pPr marL="114300" indent="0">
              <a:buNone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337332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23478"/>
            <a:ext cx="7848872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Метаязыковая относительность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1059582"/>
            <a:ext cx="7920880" cy="3888432"/>
          </a:xfrm>
        </p:spPr>
        <p:txBody>
          <a:bodyPr>
            <a:noAutofit/>
          </a:bodyPr>
          <a:lstStyle/>
          <a:p>
            <a:pPr marL="114300" indent="0">
              <a:buNone/>
            </a:pPr>
            <a:endParaRPr lang="ru-RU" sz="2800" dirty="0" smtClean="0"/>
          </a:p>
          <a:p>
            <a:pPr marL="114300" indent="0">
              <a:buNone/>
            </a:pPr>
            <a:r>
              <a:rPr lang="ru-RU" sz="2800" dirty="0" smtClean="0"/>
              <a:t>Различение </a:t>
            </a:r>
            <a:r>
              <a:rPr lang="ru-RU" sz="2800" dirty="0"/>
              <a:t>языков-объектов и соответствующих метаязыков является относительным: </a:t>
            </a:r>
            <a:endParaRPr lang="ru-RU" sz="2800" dirty="0" smtClean="0"/>
          </a:p>
          <a:p>
            <a:pPr lvl="1"/>
            <a:r>
              <a:rPr lang="ru-RU" sz="2800" dirty="0" smtClean="0"/>
              <a:t>любой </a:t>
            </a:r>
            <a:r>
              <a:rPr lang="ru-RU" sz="2800" dirty="0"/>
              <a:t>из метаязыков (в этом случае он является языком-объектом) может стать объектом описания метаязыка более высокого уровня (мета-метаязыка).</a:t>
            </a:r>
          </a:p>
          <a:p>
            <a:pPr marL="114300" indent="0">
              <a:buNone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79490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23478"/>
            <a:ext cx="7848872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Метаязыковое богатство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1059582"/>
            <a:ext cx="7920880" cy="3888432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 smtClean="0"/>
              <a:t>Для </a:t>
            </a:r>
            <a:r>
              <a:rPr lang="ru-RU" sz="2800" dirty="0"/>
              <a:t>описания языка-объекта в соответствующем метаязыке необходимо, </a:t>
            </a:r>
            <a:r>
              <a:rPr lang="ru-RU" sz="2800" dirty="0" smtClean="0"/>
              <a:t>чтобы:</a:t>
            </a:r>
          </a:p>
          <a:p>
            <a:pPr lvl="1"/>
            <a:r>
              <a:rPr lang="ru-RU" sz="2800" dirty="0" smtClean="0"/>
              <a:t>метаязык был логически более </a:t>
            </a:r>
            <a:r>
              <a:rPr lang="ru-RU" sz="2800" dirty="0"/>
              <a:t>богатым, чем описываемой с </a:t>
            </a:r>
            <a:r>
              <a:rPr lang="ru-RU" sz="2800" dirty="0" smtClean="0"/>
              <a:t>его помощью язык-объект </a:t>
            </a:r>
          </a:p>
          <a:p>
            <a:pPr lvl="1"/>
            <a:r>
              <a:rPr lang="ru-RU" sz="2800" dirty="0"/>
              <a:t>обладал </a:t>
            </a:r>
            <a:r>
              <a:rPr lang="ru-RU" sz="2800" dirty="0" smtClean="0"/>
              <a:t>б</a:t>
            </a:r>
            <a:r>
              <a:rPr lang="ru-RU" sz="2800" dirty="0" smtClean="0">
                <a:solidFill>
                  <a:srgbClr val="FF0000"/>
                </a:solidFill>
              </a:rPr>
              <a:t>о</a:t>
            </a:r>
            <a:r>
              <a:rPr lang="ru-RU" sz="2800" dirty="0" smtClean="0"/>
              <a:t>льшими </a:t>
            </a:r>
            <a:r>
              <a:rPr lang="ru-RU" sz="2800" dirty="0"/>
              <a:t>выразительными </a:t>
            </a:r>
            <a:r>
              <a:rPr lang="ru-RU" sz="2800" dirty="0" smtClean="0"/>
              <a:t>возможностями </a:t>
            </a:r>
          </a:p>
          <a:p>
            <a:pPr marL="114300" indent="0">
              <a:buNone/>
            </a:pPr>
            <a:r>
              <a:rPr lang="ru-RU" sz="2800" dirty="0" smtClean="0"/>
              <a:t>Метаязык </a:t>
            </a:r>
            <a:r>
              <a:rPr lang="ru-RU" sz="2800" dirty="0"/>
              <a:t>должен содержать объектный язык как свою часть. 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219166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23478"/>
            <a:ext cx="7848872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От чистого истока…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251520" y="1198468"/>
            <a:ext cx="7848872" cy="3600400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800" dirty="0"/>
              <a:t>С середины 1930-х годов различение понятий «язык-объект» и «метаязык» стало активно использоваться в исследованиях проблем математической логики и оснований математики. </a:t>
            </a:r>
            <a:endParaRPr lang="ru-RU" sz="2800" dirty="0" smtClean="0"/>
          </a:p>
          <a:p>
            <a:pPr marL="114300" indent="0">
              <a:buNone/>
            </a:pPr>
            <a:r>
              <a:rPr lang="ru-RU" sz="2800" dirty="0" smtClean="0"/>
              <a:t>Позже </a:t>
            </a:r>
            <a:r>
              <a:rPr lang="ru-RU" sz="2800" dirty="0"/>
              <a:t>его стали применять в лингвистике, семиотике, в философии и методологии науки. </a:t>
            </a:r>
            <a:endParaRPr lang="ru-RU" sz="2800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851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23478"/>
            <a:ext cx="7620000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И тут и там … </a:t>
            </a:r>
            <a:r>
              <a:rPr lang="ru-RU" dirty="0" err="1" smtClean="0">
                <a:solidFill>
                  <a:srgbClr val="FF0000"/>
                </a:solidFill>
                <a:latin typeface="+mn-lt"/>
              </a:rPr>
              <a:t>метязык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1059582"/>
            <a:ext cx="7704856" cy="3816424"/>
          </a:xfrm>
        </p:spPr>
        <p:txBody>
          <a:bodyPr>
            <a:noAutofit/>
          </a:bodyPr>
          <a:lstStyle/>
          <a:p>
            <a:endParaRPr lang="ru-RU" sz="2800" dirty="0" smtClean="0"/>
          </a:p>
          <a:p>
            <a:r>
              <a:rPr lang="ru-RU" sz="2800" dirty="0" smtClean="0"/>
              <a:t>язык </a:t>
            </a:r>
            <a:r>
              <a:rPr lang="ru-RU" sz="2800" dirty="0"/>
              <a:t>исследовании языков</a:t>
            </a:r>
            <a:br>
              <a:rPr lang="ru-RU" sz="2800" dirty="0"/>
            </a:br>
            <a:r>
              <a:rPr lang="ru-RU" sz="2800" dirty="0"/>
              <a:t>логико-математических исчислений </a:t>
            </a:r>
          </a:p>
          <a:p>
            <a:r>
              <a:rPr lang="ru-RU" sz="2800" dirty="0" smtClean="0"/>
              <a:t>язык описания языка</a:t>
            </a:r>
            <a:r>
              <a:rPr lang="en-US" sz="2800" dirty="0" smtClean="0"/>
              <a:t>-</a:t>
            </a:r>
            <a:r>
              <a:rPr lang="ru-RU" sz="2800" dirty="0" smtClean="0"/>
              <a:t>объекта</a:t>
            </a:r>
          </a:p>
          <a:p>
            <a:r>
              <a:rPr lang="ru-RU" sz="2800" dirty="0" smtClean="0"/>
              <a:t>метаданные, </a:t>
            </a:r>
            <a:r>
              <a:rPr lang="ru-RU" sz="2800" dirty="0"/>
              <a:t>служащие для описания </a:t>
            </a:r>
            <a:r>
              <a:rPr lang="ru-RU" sz="2800" dirty="0" smtClean="0"/>
              <a:t>имеющихся данных.</a:t>
            </a:r>
            <a:endParaRPr lang="ru-RU" sz="2800" dirty="0"/>
          </a:p>
          <a:p>
            <a:pPr marL="114300" indent="0">
              <a:buNone/>
            </a:pP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97032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80392" y="195486"/>
            <a:ext cx="7620000" cy="857250"/>
          </a:xfrm>
        </p:spPr>
        <p:txBody>
          <a:bodyPr/>
          <a:lstStyle/>
          <a:p>
            <a:pPr algn="ctr"/>
            <a:r>
              <a:rPr lang="ru-RU" dirty="0" err="1" smtClean="0">
                <a:solidFill>
                  <a:srgbClr val="FF0000"/>
                </a:solidFill>
                <a:latin typeface="+mn-lt"/>
              </a:rPr>
              <a:t>Евсевий</a:t>
            </a:r>
            <a:r>
              <a:rPr lang="ru-RU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+mn-lt"/>
              </a:rPr>
              <a:t>Софроний</a:t>
            </a:r>
            <a:r>
              <a:rPr lang="ru-RU" dirty="0">
                <a:solidFill>
                  <a:srgbClr val="FF0000"/>
                </a:solidFill>
                <a:latin typeface="+mn-lt"/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+mn-lt"/>
              </a:rPr>
              <a:t>Иероним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2051" name="Picture 3" descr="C:\Users\kmp\Desktop\ЕСИС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10" y="1279501"/>
            <a:ext cx="2183894" cy="3490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555776" y="1230313"/>
            <a:ext cx="54726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30 сентября 419 г. от Р.Х (Вифлеем)</a:t>
            </a:r>
          </a:p>
          <a:p>
            <a:r>
              <a:rPr lang="ru-RU" sz="2800" dirty="0" smtClean="0"/>
              <a:t>ученик </a:t>
            </a:r>
            <a:r>
              <a:rPr lang="ru-RU" sz="2800" dirty="0" err="1" smtClean="0"/>
              <a:t>Элия</a:t>
            </a:r>
            <a:r>
              <a:rPr lang="ru-RU" sz="2800" dirty="0" smtClean="0"/>
              <a:t> </a:t>
            </a:r>
            <a:r>
              <a:rPr lang="ru-RU" sz="2800" dirty="0" err="1" smtClean="0"/>
              <a:t>Доната</a:t>
            </a:r>
            <a:r>
              <a:rPr lang="ru-RU" sz="2800" dirty="0" smtClean="0"/>
              <a:t> (320-380), Путешественник, </a:t>
            </a:r>
            <a:r>
              <a:rPr lang="ru-RU" sz="2800" dirty="0" err="1" smtClean="0"/>
              <a:t>халкидский</a:t>
            </a:r>
            <a:r>
              <a:rPr lang="ru-RU" sz="2800" dirty="0" smtClean="0"/>
              <a:t> пустынник, переводчик Библии.</a:t>
            </a:r>
          </a:p>
          <a:p>
            <a:r>
              <a:rPr lang="ru-RU" sz="2800" dirty="0" smtClean="0"/>
              <a:t>Вульгата </a:t>
            </a:r>
            <a:r>
              <a:rPr lang="ru-RU" sz="2800" dirty="0"/>
              <a:t>провозглашена </a:t>
            </a:r>
            <a:r>
              <a:rPr lang="ru-RU" sz="2800" dirty="0" err="1"/>
              <a:t>Тридентским</a:t>
            </a:r>
            <a:r>
              <a:rPr lang="ru-RU" sz="2800" dirty="0"/>
              <a:t> собором (1545-1563) официальным латинским переводом Священного Писания.</a:t>
            </a:r>
          </a:p>
        </p:txBody>
      </p:sp>
    </p:spTree>
    <p:extLst>
      <p:ext uri="{BB962C8B-B14F-4D97-AF65-F5344CB8AC3E}">
        <p14:creationId xmlns:p14="http://schemas.microsoft.com/office/powerpoint/2010/main" val="175164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23478"/>
            <a:ext cx="7620000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Дискурс-анализ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50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1059582"/>
            <a:ext cx="7920880" cy="3816424"/>
          </a:xfrm>
        </p:spPr>
        <p:txBody>
          <a:bodyPr>
            <a:noAutofit/>
          </a:bodyPr>
          <a:lstStyle/>
          <a:p>
            <a:r>
              <a:rPr lang="ru-RU" sz="2800" dirty="0" smtClean="0"/>
              <a:t>понимание языка на</a:t>
            </a:r>
            <a:r>
              <a:rPr lang="ru-RU" sz="2800" dirty="0"/>
              <a:t>  основе социально-</a:t>
            </a:r>
            <a:r>
              <a:rPr lang="ru-RU" sz="2800" dirty="0" err="1"/>
              <a:t>конструкционистских</a:t>
            </a:r>
            <a:r>
              <a:rPr lang="ru-RU" sz="2800" dirty="0"/>
              <a:t> подходов</a:t>
            </a:r>
          </a:p>
          <a:p>
            <a:pPr marL="114300" indent="0">
              <a:buNone/>
            </a:pPr>
            <a:r>
              <a:rPr lang="ru-RU" sz="2800" dirty="0"/>
              <a:t>Наши знания о мире и самих себе — не есть отражение реальности, но есть результат её исторически и культурно </a:t>
            </a:r>
            <a:r>
              <a:rPr lang="ru-RU" sz="2800" dirty="0" smtClean="0"/>
              <a:t>обусловленной </a:t>
            </a:r>
            <a:r>
              <a:rPr lang="ru-RU" sz="2800" dirty="0"/>
              <a:t>категоризации </a:t>
            </a:r>
            <a:endParaRPr lang="ru-RU" sz="2800" dirty="0" smtClean="0"/>
          </a:p>
          <a:p>
            <a:pPr marL="114300" indent="0">
              <a:buNone/>
            </a:pPr>
            <a:r>
              <a:rPr lang="ru-RU" sz="2800" dirty="0" smtClean="0"/>
              <a:t>Язык - продукт </a:t>
            </a:r>
            <a:r>
              <a:rPr lang="ru-RU" sz="2800" dirty="0"/>
              <a:t>дискурсов -  способов понимания и репрезентации мира </a:t>
            </a:r>
            <a:r>
              <a:rPr lang="ru-RU" sz="2800" dirty="0" smtClean="0"/>
              <a:t>через </a:t>
            </a:r>
            <a:r>
              <a:rPr lang="ru-RU" sz="2800" dirty="0" err="1" smtClean="0"/>
              <a:t>саморепрезентацию</a:t>
            </a:r>
            <a:r>
              <a:rPr lang="ru-RU" sz="28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9312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23478"/>
            <a:ext cx="7620000" cy="85725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В шорах специализации…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323528" y="1059582"/>
            <a:ext cx="7920880" cy="3816424"/>
          </a:xfrm>
        </p:spPr>
        <p:txBody>
          <a:bodyPr>
            <a:noAutofit/>
          </a:bodyPr>
          <a:lstStyle/>
          <a:p>
            <a:r>
              <a:rPr lang="ru-RU" sz="2800" dirty="0" smtClean="0"/>
              <a:t>Дискурс </a:t>
            </a:r>
            <a:r>
              <a:rPr lang="ru-RU" sz="2800" dirty="0"/>
              <a:t>(от фр. </a:t>
            </a:r>
            <a:r>
              <a:rPr lang="ru-RU" sz="2800" dirty="0" err="1"/>
              <a:t>discours</a:t>
            </a:r>
            <a:r>
              <a:rPr lang="ru-RU" sz="2800" dirty="0"/>
              <a:t> — речь, выступление) —  речь, привязанная к говорящему (в отличие от </a:t>
            </a:r>
            <a:r>
              <a:rPr lang="ru-RU" sz="2800" dirty="0" err="1"/>
              <a:t>récit</a:t>
            </a:r>
            <a:r>
              <a:rPr lang="ru-RU" sz="2800" dirty="0"/>
              <a:t> (как речь безотносительно к говорящему</a:t>
            </a:r>
            <a:r>
              <a:rPr lang="ru-RU" sz="2800" dirty="0" smtClean="0"/>
              <a:t>).</a:t>
            </a:r>
          </a:p>
          <a:p>
            <a:r>
              <a:rPr lang="ru-RU" sz="2800" dirty="0" err="1"/>
              <a:t>Дискурcивный</a:t>
            </a:r>
            <a:r>
              <a:rPr lang="ru-RU" sz="2800"/>
              <a:t> </a:t>
            </a:r>
            <a:r>
              <a:rPr lang="ru-RU" sz="2800" smtClean="0"/>
              <a:t>анализ </a:t>
            </a:r>
            <a:r>
              <a:rPr lang="ru-RU" sz="2800" dirty="0"/>
              <a:t>— изучение языка, используемого членами некоторого языкового сообщества на основе разговорной речи и </a:t>
            </a:r>
            <a:r>
              <a:rPr lang="ru-RU" sz="2800"/>
              <a:t>письменных </a:t>
            </a:r>
            <a:r>
              <a:rPr lang="ru-RU" sz="2800" smtClean="0"/>
              <a:t>текстов…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131719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Метаязык для ЯЛВ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131590"/>
            <a:ext cx="79208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3200" dirty="0"/>
              <a:t>Заглавные латинские буквы </a:t>
            </a:r>
            <a:r>
              <a:rPr lang="ru-RU" sz="3200" dirty="0" smtClean="0">
                <a:solidFill>
                  <a:srgbClr val="FF0000"/>
                </a:solidFill>
              </a:rPr>
              <a:t>А</a:t>
            </a:r>
            <a:r>
              <a:rPr lang="ru-RU" sz="3200" dirty="0" smtClean="0"/>
              <a:t>, </a:t>
            </a:r>
            <a:r>
              <a:rPr lang="ru-RU" sz="3200" dirty="0" smtClean="0">
                <a:solidFill>
                  <a:srgbClr val="FF0000"/>
                </a:solidFill>
              </a:rPr>
              <a:t>В</a:t>
            </a:r>
            <a:r>
              <a:rPr lang="ru-RU" sz="3200" dirty="0" smtClean="0"/>
              <a:t>, </a:t>
            </a:r>
            <a:r>
              <a:rPr lang="ru-RU" sz="3200" dirty="0" smtClean="0">
                <a:solidFill>
                  <a:srgbClr val="FF0000"/>
                </a:solidFill>
              </a:rPr>
              <a:t>С</a:t>
            </a:r>
            <a:r>
              <a:rPr lang="ru-RU" sz="3200" dirty="0"/>
              <a:t> и </a:t>
            </a:r>
            <a:r>
              <a:rPr lang="ru-RU" sz="3200" dirty="0" smtClean="0"/>
              <a:t>др. (</a:t>
            </a:r>
            <a:r>
              <a:rPr lang="ru-RU" sz="3200" dirty="0" err="1" smtClean="0"/>
              <a:t>метабуквы</a:t>
            </a:r>
            <a:r>
              <a:rPr lang="ru-RU" sz="3200" dirty="0" smtClean="0"/>
              <a:t>) в </a:t>
            </a:r>
            <a:r>
              <a:rPr lang="ru-RU" sz="3200" dirty="0"/>
              <a:t>определении формулы, принадлежат </a:t>
            </a:r>
            <a:r>
              <a:rPr lang="ru-RU" sz="3200" dirty="0" smtClean="0">
                <a:solidFill>
                  <a:srgbClr val="FF0000"/>
                </a:solidFill>
              </a:rPr>
              <a:t>метаязыку</a:t>
            </a:r>
            <a:r>
              <a:rPr lang="ru-RU" sz="3200" dirty="0" smtClean="0"/>
              <a:t>, используемому </a:t>
            </a:r>
            <a:r>
              <a:rPr lang="ru-RU" sz="3200" dirty="0"/>
              <a:t>для описания самого </a:t>
            </a:r>
            <a:r>
              <a:rPr lang="ru-RU" sz="3200" dirty="0" smtClean="0"/>
              <a:t>ЯЛВ.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/>
              <a:t>Содержащие </a:t>
            </a:r>
            <a:r>
              <a:rPr lang="ru-RU" sz="3200" dirty="0" err="1"/>
              <a:t>метабуквы</a:t>
            </a:r>
            <a:r>
              <a:rPr lang="ru-RU" sz="3200" dirty="0"/>
              <a:t> выражения  — не пропозициональные формулы, а схемы формул. </a:t>
            </a:r>
          </a:p>
        </p:txBody>
      </p:sp>
    </p:spTree>
    <p:extLst>
      <p:ext uri="{BB962C8B-B14F-4D97-AF65-F5344CB8AC3E}">
        <p14:creationId xmlns:p14="http://schemas.microsoft.com/office/powerpoint/2010/main" val="105221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123477"/>
            <a:ext cx="7620000" cy="720081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Пушкин Александр Сергеевич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53</a:t>
            </a:fld>
            <a:endParaRPr lang="en-US" dirty="0"/>
          </a:p>
        </p:txBody>
      </p:sp>
      <p:pic>
        <p:nvPicPr>
          <p:cNvPr id="1026" name="Picture 2" descr="C:\Users\kmp\Desktop\АСП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987574"/>
            <a:ext cx="5241205" cy="39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012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9552" y="195486"/>
            <a:ext cx="770485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B050"/>
                </a:solidFill>
              </a:rPr>
              <a:t>Дон </a:t>
            </a:r>
            <a:r>
              <a:rPr lang="ru-RU" sz="2800" dirty="0" err="1" smtClean="0">
                <a:solidFill>
                  <a:srgbClr val="00B050"/>
                </a:solidFill>
              </a:rPr>
              <a:t>Гуан</a:t>
            </a:r>
            <a:r>
              <a:rPr lang="ru-RU" sz="2800" dirty="0" smtClean="0"/>
              <a:t>: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</a:rPr>
              <a:t>Когда </a:t>
            </a:r>
            <a:r>
              <a:rPr lang="ru-RU" sz="2800" dirty="0">
                <a:solidFill>
                  <a:srgbClr val="FF0000"/>
                </a:solidFill>
              </a:rPr>
              <a:t>б я был безумец</a:t>
            </a:r>
            <a:r>
              <a:rPr lang="ru-RU" sz="2800" dirty="0"/>
              <a:t>, я б хотел</a:t>
            </a:r>
            <a:br>
              <a:rPr lang="ru-RU" sz="2800" dirty="0"/>
            </a:br>
            <a:r>
              <a:rPr lang="ru-RU" sz="2800" dirty="0"/>
              <a:t>В живых остаться, я б имел надежду</a:t>
            </a:r>
            <a:br>
              <a:rPr lang="ru-RU" sz="2800" dirty="0"/>
            </a:br>
            <a:r>
              <a:rPr lang="ru-RU" sz="2800" dirty="0"/>
              <a:t>Любовью нежной тронуть ваше сердце;</a:t>
            </a:r>
            <a:br>
              <a:rPr lang="ru-RU" sz="2800" dirty="0"/>
            </a:br>
            <a:r>
              <a:rPr lang="ru-RU" sz="2800" dirty="0">
                <a:solidFill>
                  <a:srgbClr val="FF0000"/>
                </a:solidFill>
              </a:rPr>
              <a:t>Когда б я был безумец</a:t>
            </a:r>
            <a:r>
              <a:rPr lang="ru-RU" sz="2800" dirty="0"/>
              <a:t>, я бы ночи</a:t>
            </a:r>
            <a:br>
              <a:rPr lang="ru-RU" sz="2800" dirty="0"/>
            </a:br>
            <a:r>
              <a:rPr lang="ru-RU" sz="2800" dirty="0"/>
              <a:t>Стал провождать у вашего балкона,</a:t>
            </a:r>
            <a:br>
              <a:rPr lang="ru-RU" sz="2800" dirty="0"/>
            </a:br>
            <a:r>
              <a:rPr lang="ru-RU" sz="2800" dirty="0"/>
              <a:t>Тревожа серенадами ваш сон,</a:t>
            </a:r>
            <a:br>
              <a:rPr lang="ru-RU" sz="2800" dirty="0"/>
            </a:br>
            <a:r>
              <a:rPr lang="ru-RU" sz="2800" dirty="0"/>
              <a:t>Не стал бы я скрываться, я напротив</a:t>
            </a:r>
            <a:br>
              <a:rPr lang="ru-RU" sz="2800" dirty="0"/>
            </a:br>
            <a:r>
              <a:rPr lang="ru-RU" sz="2800" dirty="0"/>
              <a:t>Старался быть везде б замечен вами;</a:t>
            </a:r>
            <a:br>
              <a:rPr lang="ru-RU" sz="2800" dirty="0"/>
            </a:br>
            <a:r>
              <a:rPr lang="ru-RU" sz="2800" dirty="0">
                <a:solidFill>
                  <a:srgbClr val="FF0000"/>
                </a:solidFill>
              </a:rPr>
              <a:t>Когда б я был безумец</a:t>
            </a:r>
            <a:r>
              <a:rPr lang="ru-RU" sz="2800" dirty="0"/>
              <a:t>, я б не стал</a:t>
            </a:r>
            <a:br>
              <a:rPr lang="ru-RU" sz="2800" dirty="0"/>
            </a:br>
            <a:r>
              <a:rPr lang="ru-RU" sz="2800" dirty="0"/>
              <a:t>Страдать в безмолвии...</a:t>
            </a:r>
          </a:p>
        </p:txBody>
      </p:sp>
    </p:spTree>
    <p:extLst>
      <p:ext uri="{BB962C8B-B14F-4D97-AF65-F5344CB8AC3E}">
        <p14:creationId xmlns:p14="http://schemas.microsoft.com/office/powerpoint/2010/main" val="2090974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781595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Вопросы перевода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79512" y="987574"/>
            <a:ext cx="77768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3200" dirty="0"/>
              <a:t>Всякое </a:t>
            </a:r>
            <a:r>
              <a:rPr lang="ru-RU" sz="3200" dirty="0" smtClean="0"/>
              <a:t>высказывание </a:t>
            </a:r>
            <a:r>
              <a:rPr lang="ru-RU" sz="3200" dirty="0"/>
              <a:t>на естественном языке, может быть записано </a:t>
            </a:r>
            <a:r>
              <a:rPr lang="ru-RU" sz="3200" dirty="0" smtClean="0"/>
              <a:t>логической </a:t>
            </a:r>
            <a:r>
              <a:rPr lang="ru-RU" sz="3200" dirty="0"/>
              <a:t>формулой. </a:t>
            </a:r>
            <a:endParaRPr lang="ru-RU" sz="3200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ru-RU" sz="3200" dirty="0" smtClean="0"/>
              <a:t>Для </a:t>
            </a:r>
            <a:r>
              <a:rPr lang="ru-RU" sz="3200" dirty="0"/>
              <a:t>этого необходимо в </a:t>
            </a:r>
            <a:r>
              <a:rPr lang="ru-RU" sz="3200" dirty="0" smtClean="0"/>
              <a:t>высказывании выделить атомарные </a:t>
            </a:r>
            <a:r>
              <a:rPr lang="ru-RU" sz="3200" dirty="0"/>
              <a:t>высказывания и, используя чтения логических операций, записать исходный текст формулой.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688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56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1520" y="195486"/>
            <a:ext cx="813690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B050"/>
                </a:solidFill>
              </a:rPr>
              <a:t>Выделяем атомарные высказывания</a:t>
            </a:r>
            <a:r>
              <a:rPr lang="ru-RU" sz="2800" dirty="0" smtClean="0"/>
              <a:t>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</a:rPr>
              <a:t>А - «Я был бы безумец»;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/>
              <a:t>Б </a:t>
            </a:r>
            <a:r>
              <a:rPr lang="ru-RU" sz="2800" dirty="0"/>
              <a:t>- «Я б хотел в живых остаться»;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/>
              <a:t>В </a:t>
            </a:r>
            <a:r>
              <a:rPr lang="ru-RU" sz="2800" dirty="0"/>
              <a:t>- «Я б имел надежду любовью нежной тронуть ваше сердце»;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/>
              <a:t>Г </a:t>
            </a:r>
            <a:r>
              <a:rPr lang="ru-RU" sz="2800" dirty="0"/>
              <a:t>- «Я бы ночи стал провождать у вашего балкона»;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/>
              <a:t>Д </a:t>
            </a:r>
            <a:r>
              <a:rPr lang="ru-RU" sz="2800" dirty="0"/>
              <a:t>- «Я бы тревожил серенадами ваш сон»;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/>
              <a:t>Е </a:t>
            </a:r>
            <a:r>
              <a:rPr lang="ru-RU" sz="2800" dirty="0"/>
              <a:t>- «Я бы стал скрываться»;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/>
              <a:t>Ж </a:t>
            </a:r>
            <a:r>
              <a:rPr lang="ru-RU" sz="2800" dirty="0"/>
              <a:t>- «Я бы старался быть везде замечен вами»;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800" dirty="0" smtClean="0"/>
              <a:t>З </a:t>
            </a:r>
            <a:r>
              <a:rPr lang="ru-RU" sz="2800" dirty="0"/>
              <a:t>- « Я бы стал страдать в безмолвии</a:t>
            </a:r>
            <a:r>
              <a:rPr lang="ru-RU" sz="2800" dirty="0" smtClean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70185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Первая часть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57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39552" y="1275606"/>
            <a:ext cx="7416824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solidFill>
                  <a:srgbClr val="00B050"/>
                </a:solidFill>
              </a:rPr>
              <a:t>А - «Я был бы безумец</a:t>
            </a:r>
            <a:r>
              <a:rPr lang="ru-RU" sz="3200" dirty="0" smtClean="0">
                <a:solidFill>
                  <a:srgbClr val="00B050"/>
                </a:solidFill>
              </a:rPr>
              <a:t>»</a:t>
            </a:r>
            <a:endParaRPr lang="ru-RU" sz="3200" dirty="0">
              <a:solidFill>
                <a:srgbClr val="00B050"/>
              </a:solidFill>
            </a:endParaRPr>
          </a:p>
          <a:p>
            <a:r>
              <a:rPr lang="ru-RU" sz="3200" dirty="0"/>
              <a:t>Б - «Я б хотел в живых остаться</a:t>
            </a:r>
            <a:r>
              <a:rPr lang="ru-RU" sz="3200" dirty="0" smtClean="0"/>
              <a:t>»</a:t>
            </a:r>
            <a:endParaRPr lang="ru-RU" sz="3200" dirty="0"/>
          </a:p>
          <a:p>
            <a:r>
              <a:rPr lang="ru-RU" sz="3200" dirty="0"/>
              <a:t>В - «Я б имел надежду любовью нежной тронуть ваше сердце</a:t>
            </a:r>
            <a:r>
              <a:rPr lang="ru-RU" sz="3200" dirty="0" smtClean="0"/>
              <a:t>»</a:t>
            </a:r>
            <a:endParaRPr lang="ru-RU" sz="3200" dirty="0"/>
          </a:p>
          <a:p>
            <a:endParaRPr lang="ru-RU" dirty="0"/>
          </a:p>
        </p:txBody>
      </p:sp>
      <p:pic>
        <p:nvPicPr>
          <p:cNvPr id="3074" name="Picture 2" descr="C:\Users\kmp\Desktop\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723878"/>
            <a:ext cx="1944216" cy="653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110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Вторая часть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58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79512" y="1275606"/>
            <a:ext cx="806489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00B050"/>
                </a:solidFill>
              </a:rPr>
              <a:t>А - «Я был бы безумец</a:t>
            </a:r>
            <a:r>
              <a:rPr lang="ru-RU" sz="2800" dirty="0" smtClean="0">
                <a:solidFill>
                  <a:srgbClr val="00B050"/>
                </a:solidFill>
              </a:rPr>
              <a:t>»</a:t>
            </a:r>
          </a:p>
          <a:p>
            <a:r>
              <a:rPr lang="ru-RU" sz="2800" dirty="0"/>
              <a:t>Г - «Я бы ночи стал провождать у вашего балкона»;</a:t>
            </a:r>
          </a:p>
          <a:p>
            <a:r>
              <a:rPr lang="ru-RU" sz="2800" dirty="0"/>
              <a:t>Д - «Я бы тревожил серенадами ваш сон»;</a:t>
            </a:r>
          </a:p>
          <a:p>
            <a:r>
              <a:rPr lang="ru-RU" sz="2800" dirty="0"/>
              <a:t>Е - «Я бы стал скрываться»;</a:t>
            </a:r>
          </a:p>
          <a:p>
            <a:r>
              <a:rPr lang="ru-RU" sz="2800" dirty="0"/>
              <a:t>Ж - «Я бы старался быть везде замечен вами</a:t>
            </a:r>
            <a:r>
              <a:rPr lang="ru-RU" sz="2800" dirty="0" smtClean="0"/>
              <a:t>»;</a:t>
            </a:r>
            <a:endParaRPr lang="ru-RU" sz="3200" dirty="0"/>
          </a:p>
          <a:p>
            <a:endParaRPr lang="ru-RU" dirty="0"/>
          </a:p>
        </p:txBody>
      </p:sp>
      <p:pic>
        <p:nvPicPr>
          <p:cNvPr id="4098" name="Picture 2" descr="C:\Users\kmp\Desktop\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4052" y="3799374"/>
            <a:ext cx="3168352" cy="698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935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+mn-lt"/>
              </a:rPr>
              <a:t>Третья часть</a:t>
            </a:r>
            <a:endParaRPr lang="ru-RU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59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51520" y="1563638"/>
            <a:ext cx="806489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rgbClr val="00B050"/>
                </a:solidFill>
              </a:rPr>
              <a:t>А - «Я был бы безумец</a:t>
            </a:r>
            <a:r>
              <a:rPr lang="ru-RU" sz="2800" dirty="0" smtClean="0">
                <a:solidFill>
                  <a:srgbClr val="00B050"/>
                </a:solidFill>
              </a:rPr>
              <a:t>»</a:t>
            </a:r>
          </a:p>
          <a:p>
            <a:r>
              <a:rPr lang="ru-RU" sz="2800" dirty="0"/>
              <a:t>З - « Я бы стал страдать в безмолвии»</a:t>
            </a:r>
          </a:p>
          <a:p>
            <a:endParaRPr lang="ru-RU" sz="2800" dirty="0" smtClean="0">
              <a:solidFill>
                <a:srgbClr val="00B050"/>
              </a:solidFill>
            </a:endParaRPr>
          </a:p>
          <a:p>
            <a:endParaRPr lang="ru-RU" dirty="0"/>
          </a:p>
        </p:txBody>
      </p:sp>
      <p:pic>
        <p:nvPicPr>
          <p:cNvPr id="5122" name="Picture 2" descr="C:\Users\kmp\Desktop\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29" y="3435846"/>
            <a:ext cx="1649536" cy="11105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704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Частотный вопрос</a:t>
            </a:r>
            <a:endParaRPr lang="ru-RU" sz="400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457200" y="1114238"/>
            <a:ext cx="7568480" cy="3419662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r>
              <a:rPr lang="ru-RU" sz="3500" dirty="0" smtClean="0"/>
              <a:t>Как</a:t>
            </a:r>
            <a:r>
              <a:rPr lang="ru-RU" sz="3500" dirty="0"/>
              <a:t>, всё же, применяется в современном мире логика высказываний?</a:t>
            </a:r>
          </a:p>
          <a:p>
            <a:endParaRPr lang="ru-RU" sz="3500" dirty="0" smtClean="0"/>
          </a:p>
          <a:p>
            <a:r>
              <a:rPr lang="ru-RU" sz="3500" dirty="0" smtClean="0"/>
              <a:t>В </a:t>
            </a:r>
            <a:r>
              <a:rPr lang="ru-RU" sz="3500" dirty="0"/>
              <a:t>каких областях применима логика высказываний?</a:t>
            </a:r>
          </a:p>
        </p:txBody>
      </p:sp>
    </p:spTree>
    <p:extLst>
      <p:ext uri="{BB962C8B-B14F-4D97-AF65-F5344CB8AC3E}">
        <p14:creationId xmlns:p14="http://schemas.microsoft.com/office/powerpoint/2010/main" val="324629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331640" y="1182503"/>
            <a:ext cx="658542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ru-RU" sz="2400" dirty="0">
                <a:solidFill>
                  <a:srgbClr val="7030A0"/>
                </a:solidFill>
              </a:rPr>
              <a:t>Когда б я был безумец, я б хотел</a:t>
            </a:r>
            <a:br>
              <a:rPr lang="ru-RU" sz="2400" dirty="0">
                <a:solidFill>
                  <a:srgbClr val="7030A0"/>
                </a:solidFill>
              </a:rPr>
            </a:br>
            <a:r>
              <a:rPr lang="ru-RU" sz="2400" dirty="0">
                <a:solidFill>
                  <a:srgbClr val="7030A0"/>
                </a:solidFill>
              </a:rPr>
              <a:t>В живых остаться, я б имел надежду</a:t>
            </a:r>
            <a:br>
              <a:rPr lang="ru-RU" sz="2400" dirty="0">
                <a:solidFill>
                  <a:srgbClr val="7030A0"/>
                </a:solidFill>
              </a:rPr>
            </a:br>
            <a:r>
              <a:rPr lang="ru-RU" sz="2400" dirty="0">
                <a:solidFill>
                  <a:srgbClr val="7030A0"/>
                </a:solidFill>
              </a:rPr>
              <a:t>Любовью нежной тронуть ваше сердце;</a:t>
            </a:r>
            <a:br>
              <a:rPr lang="ru-RU" sz="2400" dirty="0">
                <a:solidFill>
                  <a:srgbClr val="7030A0"/>
                </a:solidFill>
              </a:rPr>
            </a:br>
            <a:r>
              <a:rPr lang="ru-RU" sz="2400" dirty="0">
                <a:solidFill>
                  <a:srgbClr val="7030A0"/>
                </a:solidFill>
              </a:rPr>
              <a:t>Когда б я был безумец, я бы ночи</a:t>
            </a:r>
            <a:br>
              <a:rPr lang="ru-RU" sz="2400" dirty="0">
                <a:solidFill>
                  <a:srgbClr val="7030A0"/>
                </a:solidFill>
              </a:rPr>
            </a:br>
            <a:r>
              <a:rPr lang="ru-RU" sz="2400" dirty="0">
                <a:solidFill>
                  <a:srgbClr val="7030A0"/>
                </a:solidFill>
              </a:rPr>
              <a:t>Стал провождать у вашего балкона,</a:t>
            </a:r>
            <a:br>
              <a:rPr lang="ru-RU" sz="2400" dirty="0">
                <a:solidFill>
                  <a:srgbClr val="7030A0"/>
                </a:solidFill>
              </a:rPr>
            </a:br>
            <a:r>
              <a:rPr lang="ru-RU" sz="2400" dirty="0">
                <a:solidFill>
                  <a:srgbClr val="7030A0"/>
                </a:solidFill>
              </a:rPr>
              <a:t>Тревожа серенадами ваш сон,</a:t>
            </a:r>
            <a:br>
              <a:rPr lang="ru-RU" sz="2400" dirty="0">
                <a:solidFill>
                  <a:srgbClr val="7030A0"/>
                </a:solidFill>
              </a:rPr>
            </a:br>
            <a:r>
              <a:rPr lang="ru-RU" sz="2400" dirty="0">
                <a:solidFill>
                  <a:srgbClr val="7030A0"/>
                </a:solidFill>
              </a:rPr>
              <a:t>Не стал бы я скрываться, я напротив</a:t>
            </a:r>
            <a:br>
              <a:rPr lang="ru-RU" sz="2400" dirty="0">
                <a:solidFill>
                  <a:srgbClr val="7030A0"/>
                </a:solidFill>
              </a:rPr>
            </a:br>
            <a:r>
              <a:rPr lang="ru-RU" sz="2400" dirty="0">
                <a:solidFill>
                  <a:srgbClr val="7030A0"/>
                </a:solidFill>
              </a:rPr>
              <a:t>Старался быть везде б замечен вами;</a:t>
            </a:r>
            <a:br>
              <a:rPr lang="ru-RU" sz="2400" dirty="0">
                <a:solidFill>
                  <a:srgbClr val="7030A0"/>
                </a:solidFill>
              </a:rPr>
            </a:br>
            <a:r>
              <a:rPr lang="ru-RU" sz="2400" dirty="0">
                <a:solidFill>
                  <a:srgbClr val="7030A0"/>
                </a:solidFill>
              </a:rPr>
              <a:t>Когда б я был безумец, я б не стал</a:t>
            </a:r>
            <a:br>
              <a:rPr lang="ru-RU" sz="2400" dirty="0">
                <a:solidFill>
                  <a:srgbClr val="7030A0"/>
                </a:solidFill>
              </a:rPr>
            </a:br>
            <a:r>
              <a:rPr lang="ru-RU" sz="2400" dirty="0">
                <a:solidFill>
                  <a:srgbClr val="7030A0"/>
                </a:solidFill>
              </a:rPr>
              <a:t>Страдать в безмолвии...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633" y="123478"/>
            <a:ext cx="7101409" cy="1076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999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Лингвистика – точная наука</a:t>
            </a:r>
            <a:endParaRPr lang="ru-RU" sz="400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61</a:t>
            </a:fld>
            <a:endParaRPr lang="en-US" dirty="0"/>
          </a:p>
        </p:txBody>
      </p:sp>
      <p:pic>
        <p:nvPicPr>
          <p:cNvPr id="3" name="Объект 2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059582"/>
            <a:ext cx="2520280" cy="3692210"/>
          </a:xfrm>
        </p:spPr>
      </p:pic>
      <p:sp>
        <p:nvSpPr>
          <p:cNvPr id="7" name="TextBox 6"/>
          <p:cNvSpPr txBox="1"/>
          <p:nvPr/>
        </p:nvSpPr>
        <p:spPr>
          <a:xfrm>
            <a:off x="4067944" y="1851670"/>
            <a:ext cx="30963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B050"/>
                </a:solidFill>
              </a:rPr>
              <a:t>Зализняк</a:t>
            </a:r>
            <a:br>
              <a:rPr lang="ru-RU" sz="3200" dirty="0" smtClean="0">
                <a:solidFill>
                  <a:srgbClr val="00B050"/>
                </a:solidFill>
              </a:rPr>
            </a:br>
            <a:r>
              <a:rPr lang="ru-RU" sz="3200" dirty="0" smtClean="0">
                <a:solidFill>
                  <a:srgbClr val="00B050"/>
                </a:solidFill>
              </a:rPr>
              <a:t>Андрей </a:t>
            </a:r>
          </a:p>
          <a:p>
            <a:r>
              <a:rPr lang="ru-RU" sz="3200" dirty="0" smtClean="0">
                <a:solidFill>
                  <a:srgbClr val="00B050"/>
                </a:solidFill>
              </a:rPr>
              <a:t>Анатольевич</a:t>
            </a:r>
          </a:p>
        </p:txBody>
      </p:sp>
    </p:spTree>
    <p:extLst>
      <p:ext uri="{BB962C8B-B14F-4D97-AF65-F5344CB8AC3E}">
        <p14:creationId xmlns:p14="http://schemas.microsoft.com/office/powerpoint/2010/main" val="364640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Лингвистика – точная наука</a:t>
            </a:r>
            <a:endParaRPr lang="ru-RU" sz="400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3" name="Объект 2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059582"/>
            <a:ext cx="2520280" cy="3692210"/>
          </a:xfrm>
        </p:spPr>
      </p:pic>
      <p:sp>
        <p:nvSpPr>
          <p:cNvPr id="7" name="TextBox 6"/>
          <p:cNvSpPr txBox="1"/>
          <p:nvPr/>
        </p:nvSpPr>
        <p:spPr>
          <a:xfrm>
            <a:off x="4067944" y="1851670"/>
            <a:ext cx="30963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B050"/>
                </a:solidFill>
              </a:rPr>
              <a:t>Зализняк</a:t>
            </a:r>
            <a:br>
              <a:rPr lang="ru-RU" sz="3200" dirty="0" smtClean="0">
                <a:solidFill>
                  <a:srgbClr val="00B050"/>
                </a:solidFill>
              </a:rPr>
            </a:br>
            <a:r>
              <a:rPr lang="ru-RU" sz="3200" dirty="0" smtClean="0">
                <a:solidFill>
                  <a:srgbClr val="00B050"/>
                </a:solidFill>
              </a:rPr>
              <a:t>Андрей </a:t>
            </a:r>
          </a:p>
          <a:p>
            <a:r>
              <a:rPr lang="ru-RU" sz="3200" dirty="0" smtClean="0">
                <a:solidFill>
                  <a:srgbClr val="00B050"/>
                </a:solidFill>
              </a:rPr>
              <a:t>Анатольевич</a:t>
            </a:r>
          </a:p>
        </p:txBody>
      </p:sp>
    </p:spTree>
    <p:extLst>
      <p:ext uri="{BB962C8B-B14F-4D97-AF65-F5344CB8AC3E}">
        <p14:creationId xmlns:p14="http://schemas.microsoft.com/office/powerpoint/2010/main" val="90086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Дафна Колер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107504" y="1131590"/>
            <a:ext cx="4680520" cy="3816424"/>
          </a:xfrm>
        </p:spPr>
        <p:txBody>
          <a:bodyPr>
            <a:noAutofit/>
          </a:bodyPr>
          <a:lstStyle/>
          <a:p>
            <a:r>
              <a:rPr lang="ru-RU" sz="3200" dirty="0" smtClean="0"/>
              <a:t>Есть мыслительные парадигмы, </a:t>
            </a:r>
            <a:r>
              <a:rPr lang="ru-RU" sz="3200" dirty="0"/>
              <a:t>которые </a:t>
            </a:r>
            <a:r>
              <a:rPr lang="ru-RU" sz="3200" dirty="0" smtClean="0"/>
              <a:t>очень важны </a:t>
            </a:r>
            <a:r>
              <a:rPr lang="ru-RU" sz="3200" dirty="0"/>
              <a:t>и очень недооценены в </a:t>
            </a:r>
            <a:r>
              <a:rPr lang="ru-RU" sz="3200" dirty="0" smtClean="0"/>
              <a:t>современной системе </a:t>
            </a:r>
            <a:r>
              <a:rPr lang="ru-RU" sz="3200" dirty="0"/>
              <a:t>образования. </a:t>
            </a:r>
            <a:endParaRPr lang="ru-RU" sz="3200" dirty="0" smtClean="0"/>
          </a:p>
          <a:p>
            <a:endParaRPr lang="ru-RU" dirty="0" smtClean="0"/>
          </a:p>
        </p:txBody>
      </p:sp>
      <p:pic>
        <p:nvPicPr>
          <p:cNvPr id="1026" name="Picture 2" descr="C:\Users\kmp\Desktop\DaphneK_Courser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102450"/>
            <a:ext cx="3168352" cy="3655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722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+mn-lt"/>
              </a:rPr>
              <a:t>Дафна Колер</a:t>
            </a:r>
            <a:endParaRPr lang="ru-RU" sz="40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D2B3B-882E-40F3-A32F-6DD51691504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4"/>
          </p:nvPr>
        </p:nvSpPr>
        <p:spPr>
          <a:xfrm>
            <a:off x="107504" y="1419622"/>
            <a:ext cx="4680520" cy="3528392"/>
          </a:xfrm>
        </p:spPr>
        <p:txBody>
          <a:bodyPr>
            <a:noAutofit/>
          </a:bodyPr>
          <a:lstStyle/>
          <a:p>
            <a:r>
              <a:rPr lang="ru-RU" sz="3200" dirty="0" smtClean="0"/>
              <a:t>Из-за </a:t>
            </a:r>
            <a:r>
              <a:rPr lang="ru-RU" sz="3200" dirty="0"/>
              <a:t>их незнания люди </a:t>
            </a:r>
            <a:r>
              <a:rPr lang="ru-RU" sz="3200" dirty="0" smtClean="0"/>
              <a:t>совершают </a:t>
            </a:r>
            <a:r>
              <a:rPr lang="ru-RU" sz="3200" dirty="0"/>
              <a:t>глупые </a:t>
            </a:r>
            <a:r>
              <a:rPr lang="ru-RU" sz="3200" dirty="0" smtClean="0"/>
              <a:t>поступки и принимают необоснованные решения</a:t>
            </a:r>
            <a:endParaRPr lang="ru-RU" sz="3200" dirty="0"/>
          </a:p>
          <a:p>
            <a:endParaRPr lang="ru-RU" sz="3200" dirty="0" smtClean="0"/>
          </a:p>
        </p:txBody>
      </p:sp>
      <p:pic>
        <p:nvPicPr>
          <p:cNvPr id="1026" name="Picture 2" descr="C:\Users\kmp\Desktop\DaphneK_Courser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1102450"/>
            <a:ext cx="3168352" cy="3655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51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1381</TotalTime>
  <Words>1588</Words>
  <Application>Microsoft Office PowerPoint</Application>
  <PresentationFormat>Экран (16:9)</PresentationFormat>
  <Paragraphs>280</Paragraphs>
  <Slides>61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61</vt:i4>
      </vt:variant>
    </vt:vector>
  </HeadingPairs>
  <TitlesOfParts>
    <vt:vector size="65" baseType="lpstr">
      <vt:lpstr>Arial</vt:lpstr>
      <vt:lpstr>Calibri</vt:lpstr>
      <vt:lpstr>Cambria</vt:lpstr>
      <vt:lpstr>Соседство</vt:lpstr>
      <vt:lpstr>День перевода</vt:lpstr>
      <vt:lpstr>День перевода</vt:lpstr>
      <vt:lpstr>День перевода 2017</vt:lpstr>
      <vt:lpstr>Евсевий Софроний Иероним</vt:lpstr>
      <vt:lpstr>Евсевий Софроний Иероним</vt:lpstr>
      <vt:lpstr>Частотный вопрос</vt:lpstr>
      <vt:lpstr>Лингвистика – точная наука</vt:lpstr>
      <vt:lpstr>Дафна Колер</vt:lpstr>
      <vt:lpstr>Дафна Колер</vt:lpstr>
      <vt:lpstr>Дафна Колер</vt:lpstr>
      <vt:lpstr>Programming language  </vt:lpstr>
      <vt:lpstr>Логика</vt:lpstr>
      <vt:lpstr>Licio Augusto Velloso</vt:lpstr>
      <vt:lpstr>Сон и стресс</vt:lpstr>
      <vt:lpstr>Логика высказываний</vt:lpstr>
      <vt:lpstr>Высказывание (логика)</vt:lpstr>
      <vt:lpstr>Высказывание (логика)</vt:lpstr>
      <vt:lpstr>Типы высказываний</vt:lpstr>
      <vt:lpstr>Логическое значение</vt:lpstr>
      <vt:lpstr>Логическая постоянная</vt:lpstr>
      <vt:lpstr>Типы логических постоянных</vt:lpstr>
      <vt:lpstr>Логические операции</vt:lpstr>
      <vt:lpstr>Импликация</vt:lpstr>
      <vt:lpstr>Эквиваленция</vt:lpstr>
      <vt:lpstr>Язык логики высказываний</vt:lpstr>
      <vt:lpstr>Алфавит</vt:lpstr>
      <vt:lpstr>Алфавит  ЯЛВ</vt:lpstr>
      <vt:lpstr>Логические знаки операций</vt:lpstr>
      <vt:lpstr>Таблица истинности</vt:lpstr>
      <vt:lpstr>Таблица истинности</vt:lpstr>
      <vt:lpstr>Таблица истинности</vt:lpstr>
      <vt:lpstr>Свойства операций</vt:lpstr>
      <vt:lpstr>Табличная визуализация</vt:lpstr>
      <vt:lpstr>Метаязык для ЯЛВ</vt:lpstr>
      <vt:lpstr>Альфред Тарский</vt:lpstr>
      <vt:lpstr>Альфред Тарский</vt:lpstr>
      <vt:lpstr>Слова и дела Тарского</vt:lpstr>
      <vt:lpstr>Простота как совершенство</vt:lpstr>
      <vt:lpstr>Смешное смешение</vt:lpstr>
      <vt:lpstr>Всё просто</vt:lpstr>
      <vt:lpstr>Всё просто</vt:lpstr>
      <vt:lpstr>Языковые парадоксы…</vt:lpstr>
      <vt:lpstr>Разделяй и властвуй!</vt:lpstr>
      <vt:lpstr>Победа над лжецом</vt:lpstr>
      <vt:lpstr>Лестница метаязыков</vt:lpstr>
      <vt:lpstr>Метаязыковая относительность</vt:lpstr>
      <vt:lpstr>Метаязыковое богатство</vt:lpstr>
      <vt:lpstr>От чистого истока…</vt:lpstr>
      <vt:lpstr>И тут и там … метязык</vt:lpstr>
      <vt:lpstr>Дискурс-анализ</vt:lpstr>
      <vt:lpstr>В шорах специализации…</vt:lpstr>
      <vt:lpstr>Метаязык для ЯЛВ</vt:lpstr>
      <vt:lpstr>Пушкин Александр Сергеевич</vt:lpstr>
      <vt:lpstr>Презентация PowerPoint</vt:lpstr>
      <vt:lpstr>Вопросы перевода</vt:lpstr>
      <vt:lpstr>Презентация PowerPoint</vt:lpstr>
      <vt:lpstr>Первая часть</vt:lpstr>
      <vt:lpstr>Вторая часть</vt:lpstr>
      <vt:lpstr>Третья часть</vt:lpstr>
      <vt:lpstr>Презентация PowerPoint</vt:lpstr>
      <vt:lpstr>Лингвистика – точная наука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ЗНАЧЕНИЕ РЕЧИ</dc:title>
  <dc:creator>kmp</dc:creator>
  <cp:lastModifiedBy>Михаил Концевой</cp:lastModifiedBy>
  <cp:revision>339</cp:revision>
  <dcterms:created xsi:type="dcterms:W3CDTF">2013-10-29T05:54:02Z</dcterms:created>
  <dcterms:modified xsi:type="dcterms:W3CDTF">2017-09-30T04:41:45Z</dcterms:modified>
</cp:coreProperties>
</file>