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468" r:id="rId2"/>
    <p:sldId id="479" r:id="rId3"/>
    <p:sldId id="483" r:id="rId4"/>
    <p:sldId id="481" r:id="rId5"/>
    <p:sldId id="482" r:id="rId6"/>
    <p:sldId id="436" r:id="rId7"/>
    <p:sldId id="673" r:id="rId8"/>
    <p:sldId id="588" r:id="rId9"/>
    <p:sldId id="674" r:id="rId10"/>
    <p:sldId id="675" r:id="rId11"/>
    <p:sldId id="672" r:id="rId12"/>
    <p:sldId id="589" r:id="rId13"/>
    <p:sldId id="590" r:id="rId14"/>
    <p:sldId id="591" r:id="rId15"/>
    <p:sldId id="592" r:id="rId16"/>
    <p:sldId id="593" r:id="rId17"/>
    <p:sldId id="594" r:id="rId18"/>
    <p:sldId id="595" r:id="rId19"/>
    <p:sldId id="596" r:id="rId20"/>
    <p:sldId id="597" r:id="rId21"/>
    <p:sldId id="598" r:id="rId22"/>
    <p:sldId id="599" r:id="rId23"/>
    <p:sldId id="600" r:id="rId24"/>
    <p:sldId id="601" r:id="rId25"/>
    <p:sldId id="602" r:id="rId26"/>
    <p:sldId id="603" r:id="rId27"/>
    <p:sldId id="604" r:id="rId28"/>
    <p:sldId id="605" r:id="rId29"/>
    <p:sldId id="607" r:id="rId30"/>
    <p:sldId id="608" r:id="rId31"/>
    <p:sldId id="609" r:id="rId32"/>
    <p:sldId id="610" r:id="rId33"/>
    <p:sldId id="611" r:id="rId34"/>
    <p:sldId id="612" r:id="rId35"/>
    <p:sldId id="613" r:id="rId36"/>
    <p:sldId id="614" r:id="rId37"/>
    <p:sldId id="615" r:id="rId38"/>
    <p:sldId id="616" r:id="rId39"/>
    <p:sldId id="617" r:id="rId40"/>
    <p:sldId id="618" r:id="rId41"/>
    <p:sldId id="619" r:id="rId42"/>
    <p:sldId id="627" r:id="rId43"/>
    <p:sldId id="628" r:id="rId44"/>
    <p:sldId id="629" r:id="rId45"/>
    <p:sldId id="633" r:id="rId46"/>
    <p:sldId id="634" r:id="rId47"/>
    <p:sldId id="635" r:id="rId48"/>
    <p:sldId id="636" r:id="rId49"/>
    <p:sldId id="637" r:id="rId50"/>
    <p:sldId id="638" r:id="rId51"/>
    <p:sldId id="639" r:id="rId52"/>
    <p:sldId id="640" r:id="rId53"/>
    <p:sldId id="641" r:id="rId54"/>
    <p:sldId id="642" r:id="rId55"/>
    <p:sldId id="643" r:id="rId56"/>
    <p:sldId id="644" r:id="rId57"/>
    <p:sldId id="645" r:id="rId58"/>
    <p:sldId id="646" r:id="rId59"/>
    <p:sldId id="647" r:id="rId60"/>
    <p:sldId id="648" r:id="rId61"/>
    <p:sldId id="649" r:id="rId62"/>
    <p:sldId id="650" r:id="rId63"/>
    <p:sldId id="651" r:id="rId64"/>
    <p:sldId id="652" r:id="rId65"/>
    <p:sldId id="653" r:id="rId66"/>
    <p:sldId id="661" r:id="rId67"/>
    <p:sldId id="662" r:id="rId68"/>
    <p:sldId id="663" r:id="rId69"/>
    <p:sldId id="667" r:id="rId70"/>
    <p:sldId id="668" r:id="rId71"/>
    <p:sldId id="669" r:id="rId72"/>
    <p:sldId id="670" r:id="rId73"/>
    <p:sldId id="671" r:id="rId74"/>
    <p:sldId id="469" r:id="rId75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114801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10/11/2017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3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10/11/2017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Корпусная лингвистика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275606"/>
            <a:ext cx="7681664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область </a:t>
            </a:r>
            <a:r>
              <a:rPr lang="ru-RU" sz="2800" dirty="0"/>
              <a:t>лингвистики, </a:t>
            </a:r>
            <a:endParaRPr lang="en-US" sz="2800" dirty="0" smtClean="0"/>
          </a:p>
          <a:p>
            <a:r>
              <a:rPr lang="ru-RU" sz="2800" dirty="0" smtClean="0"/>
              <a:t>связанная </a:t>
            </a:r>
            <a:r>
              <a:rPr lang="ru-RU" sz="2800" dirty="0"/>
              <a:t>с созданием и </a:t>
            </a:r>
            <a:r>
              <a:rPr lang="ru-RU" sz="2800" dirty="0" smtClean="0"/>
              <a:t>развитием </a:t>
            </a:r>
            <a:br>
              <a:rPr lang="ru-RU" sz="2800" dirty="0" smtClean="0"/>
            </a:br>
            <a:r>
              <a:rPr lang="ru-RU" sz="2800" dirty="0" smtClean="0"/>
              <a:t>к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рпус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в </a:t>
            </a:r>
            <a:r>
              <a:rPr lang="ru-RU" sz="2800" dirty="0"/>
              <a:t>текстов </a:t>
            </a:r>
            <a:r>
              <a:rPr lang="ru-RU" sz="2800" dirty="0" smtClean="0"/>
              <a:t>(</a:t>
            </a:r>
            <a:r>
              <a:rPr lang="ru-RU" sz="2800" dirty="0" err="1" smtClean="0"/>
              <a:t>Text</a:t>
            </a:r>
            <a:r>
              <a:rPr lang="ru-RU" sz="2800" dirty="0" smtClean="0"/>
              <a:t> </a:t>
            </a:r>
            <a:r>
              <a:rPr lang="ru-RU" sz="2800" dirty="0" err="1"/>
              <a:t>corpus</a:t>
            </a:r>
            <a:r>
              <a:rPr lang="ru-RU" sz="2800" dirty="0" smtClean="0"/>
              <a:t>), </a:t>
            </a:r>
            <a:endParaRPr lang="en-US" sz="2800" dirty="0" smtClean="0"/>
          </a:p>
          <a:p>
            <a:r>
              <a:rPr lang="ru-RU" sz="2800" dirty="0" smtClean="0"/>
              <a:t>их </a:t>
            </a:r>
            <a:r>
              <a:rPr lang="ru-RU" sz="2800" dirty="0"/>
              <a:t>применением в качестве инструмента лингвистического </a:t>
            </a:r>
            <a:r>
              <a:rPr lang="ru-RU" sz="2800" dirty="0" smtClean="0"/>
              <a:t>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4691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Кустова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Галина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Ивановна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635646"/>
            <a:ext cx="7560840" cy="3096344"/>
          </a:xfrm>
        </p:spPr>
        <p:txBody>
          <a:bodyPr>
            <a:noAutofit/>
          </a:bodyPr>
          <a:lstStyle/>
          <a:p>
            <a:r>
              <a:rPr lang="ru-RU" sz="2800" dirty="0"/>
              <a:t>Необходимо создание новой грамматики. </a:t>
            </a:r>
            <a:endParaRPr lang="ru-RU" sz="2800" dirty="0" smtClean="0"/>
          </a:p>
          <a:p>
            <a:r>
              <a:rPr lang="ru-RU" sz="2800" dirty="0" smtClean="0"/>
              <a:t>Сейчас </a:t>
            </a:r>
            <a:r>
              <a:rPr lang="ru-RU" sz="2800" dirty="0"/>
              <a:t>очень сложно организовать для этой работы большой авторский коллектив, ведущие авторы находятся в разных городах России и мира.  </a:t>
            </a:r>
          </a:p>
        </p:txBody>
      </p:sp>
    </p:spTree>
    <p:extLst>
      <p:ext uri="{BB962C8B-B14F-4D97-AF65-F5344CB8AC3E}">
        <p14:creationId xmlns:p14="http://schemas.microsoft.com/office/powerpoint/2010/main" val="27822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http</a:t>
            </a:r>
            <a:r>
              <a:rPr lang="en-US" sz="4000" dirty="0">
                <a:solidFill>
                  <a:srgbClr val="FF0000"/>
                </a:solidFill>
                <a:latin typeface="+mn-lt"/>
              </a:rPr>
              <a:t>://rusgram.ru/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тики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 descr="C:\Users\kmp\Desktop\РКГ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11984"/>
            <a:ext cx="7064474" cy="373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0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915566"/>
            <a:ext cx="352839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Изучение речи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Описание проявлений языка в речи через корпус</a:t>
            </a:r>
          </a:p>
          <a:p>
            <a:pPr marL="114300" indent="0">
              <a:buNone/>
            </a:pPr>
            <a:r>
              <a:rPr lang="ru-RU" sz="2800" dirty="0" smtClean="0"/>
              <a:t>Опора на квантитативные методы</a:t>
            </a:r>
            <a:r>
              <a:rPr lang="ru-RU" sz="2800" dirty="0"/>
              <a:t> </a:t>
            </a:r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52839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Изучение языка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Описание и теоретическое объяснение языка</a:t>
            </a:r>
          </a:p>
          <a:p>
            <a:pPr marL="114300" indent="0">
              <a:buNone/>
            </a:pPr>
            <a:r>
              <a:rPr lang="ru-RU" sz="2800" dirty="0" smtClean="0"/>
              <a:t>Опора на квалитативные методы</a:t>
            </a:r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431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Часть эмпирической традиции</a:t>
            </a:r>
          </a:p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Понимает текст как физическую сущность</a:t>
            </a:r>
          </a:p>
          <a:p>
            <a:pPr marL="114300" indent="0">
              <a:buNone/>
            </a:pPr>
            <a:r>
              <a:rPr lang="ru-RU" sz="2800" dirty="0" smtClean="0"/>
              <a:t>Составляет грамматики конкретных языков</a:t>
            </a:r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52839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Часть рационалистической традиции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Понимает текст как абстракцию</a:t>
            </a:r>
          </a:p>
          <a:p>
            <a:pPr marL="114300" indent="0">
              <a:buNone/>
            </a:pPr>
            <a:r>
              <a:rPr lang="ru-RU" sz="2800" dirty="0" smtClean="0"/>
              <a:t>Изучает языковые универсалии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144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2279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Часто пользуется вероятностными методами и статистикой для первичной обработки речевого материала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3995936" y="915566"/>
            <a:ext cx="388843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Предпочитает логические рассуждения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198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2279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Часто пользуется вероятностными методами и статистикой для первичной обработки речевого материала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3995936" y="915566"/>
            <a:ext cx="388843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Предпочитает логические рассуждения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130821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2279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Предпочитает индуктивные методы обработки эмпирического словесного материала, считает их сутью научного метода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672408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/>
              <a:t>Предпочитает дедуктивные методы обработки эмпирического словесного материала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268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2279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Проводится работа с лингвистическими данными (словоупотреблениями) в том виде, в каком они встречались в контексте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672408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Предпочитаются искусственные примеры, из изолированных от текста словоупотреблений</a:t>
            </a:r>
          </a:p>
        </p:txBody>
      </p:sp>
    </p:spTree>
    <p:extLst>
      <p:ext uri="{BB962C8B-B14F-4D97-AF65-F5344CB8AC3E}">
        <p14:creationId xmlns:p14="http://schemas.microsoft.com/office/powerpoint/2010/main" val="2099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331236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Проводится работа с лингвистическими данными (словоупотреблениями) в том виде, в каком они встречались в контексте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672408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Предпочитаются искусственные примеры, из изолированных от текста словоупотреблений</a:t>
            </a:r>
          </a:p>
        </p:txBody>
      </p:sp>
    </p:spTree>
    <p:extLst>
      <p:ext uri="{BB962C8B-B14F-4D97-AF65-F5344CB8AC3E}">
        <p14:creationId xmlns:p14="http://schemas.microsoft.com/office/powerpoint/2010/main" val="17336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960440" cy="41044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Фокусирует своё внимание на как можно более широком взгляде на текст, неограниченном ни какими </a:t>
            </a:r>
            <a:r>
              <a:rPr lang="ru-RU" sz="2800" dirty="0" smtClean="0"/>
              <a:t>догмами</a:t>
            </a:r>
            <a:endParaRPr lang="en-US" sz="2800" dirty="0" smtClean="0"/>
          </a:p>
          <a:p>
            <a:pPr marL="114300" indent="0">
              <a:buNone/>
            </a:pPr>
            <a:r>
              <a:rPr lang="ru-RU" sz="2800" dirty="0"/>
              <a:t>Рассматривает тексты в глобальной перспективе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4211960" y="915566"/>
            <a:ext cx="3672408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Анализирует некоторую конкретную, искусственно ограниченную, проблемную </a:t>
            </a:r>
            <a:r>
              <a:rPr lang="ru-RU" sz="2800" dirty="0" smtClean="0"/>
              <a:t>область</a:t>
            </a:r>
            <a:endParaRPr lang="en-US" sz="2800" dirty="0" smtClean="0"/>
          </a:p>
          <a:p>
            <a:pPr marL="114300" indent="0">
              <a:buNone/>
            </a:pPr>
            <a:r>
              <a:rPr lang="ru-RU" sz="2800"/>
              <a:t>Рассматривает тексты в локальной перспективе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403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75606"/>
            <a:ext cx="7537648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доктор филологических наук</a:t>
            </a:r>
          </a:p>
          <a:p>
            <a:r>
              <a:rPr lang="ru-RU" sz="2800" dirty="0" smtClean="0"/>
              <a:t>член-корреспондент </a:t>
            </a:r>
            <a:r>
              <a:rPr lang="ru-RU" sz="2800" dirty="0"/>
              <a:t>РАН, </a:t>
            </a:r>
            <a:endParaRPr lang="ru-RU" sz="2800" dirty="0" smtClean="0"/>
          </a:p>
          <a:p>
            <a:r>
              <a:rPr lang="ru-RU" sz="2800" dirty="0" smtClean="0"/>
              <a:t>завсектором  </a:t>
            </a:r>
            <a:r>
              <a:rPr lang="ru-RU" sz="2800" dirty="0"/>
              <a:t>Института языкознания РАН, </a:t>
            </a:r>
            <a:endParaRPr lang="ru-RU" sz="2800" dirty="0" smtClean="0"/>
          </a:p>
          <a:p>
            <a:r>
              <a:rPr lang="ru-RU" sz="2800" dirty="0" smtClean="0"/>
              <a:t>завсектором </a:t>
            </a:r>
            <a:r>
              <a:rPr lang="ru-RU" sz="2800" dirty="0"/>
              <a:t>корпусной лингвистики и лингвистической поэтики Института русского языка РАН, </a:t>
            </a:r>
            <a:endParaRPr lang="ru-RU" sz="2800" dirty="0" smtClean="0"/>
          </a:p>
          <a:p>
            <a:r>
              <a:rPr lang="ru-RU" sz="2800" dirty="0" smtClean="0"/>
              <a:t>профессор </a:t>
            </a:r>
            <a:r>
              <a:rPr lang="ru-RU" sz="2800" dirty="0"/>
              <a:t>МГУ </a:t>
            </a:r>
            <a:r>
              <a:rPr lang="ru-RU" sz="2800" dirty="0" smtClean="0"/>
              <a:t>…..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952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  Корпусная                  Традиционная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915566"/>
            <a:ext cx="3672408" cy="42279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Основное внимание уделяет форме</a:t>
            </a:r>
          </a:p>
          <a:p>
            <a:pPr marL="114300" indent="0">
              <a:buNone/>
            </a:pPr>
            <a:r>
              <a:rPr lang="ru-RU" sz="2800" dirty="0"/>
              <a:t>Верит в научные открытия, основанные на обработке эмпирических данных</a:t>
            </a:r>
            <a:endParaRPr lang="ru-RU" sz="2800" dirty="0" smtClean="0"/>
          </a:p>
        </p:txBody>
      </p:sp>
      <p:sp>
        <p:nvSpPr>
          <p:cNvPr id="7" name="Объект 1"/>
          <p:cNvSpPr>
            <a:spLocks noGrp="1"/>
          </p:cNvSpPr>
          <p:nvPr>
            <p:ph sz="quarter" idx="4"/>
          </p:nvPr>
        </p:nvSpPr>
        <p:spPr>
          <a:xfrm>
            <a:off x="3995936" y="915566"/>
            <a:ext cx="3888432" cy="40324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Основное внимание уделяет </a:t>
            </a:r>
            <a:r>
              <a:rPr lang="ru-RU" sz="2800" dirty="0" smtClean="0"/>
              <a:t>содержанию</a:t>
            </a:r>
          </a:p>
          <a:p>
            <a:pPr marL="114300" indent="0">
              <a:buNone/>
            </a:pPr>
            <a:r>
              <a:rPr lang="ru-RU" sz="2800" dirty="0"/>
              <a:t>Верит в открытия, основанные на процедурах, оценках, сравнениях и т.д., т.е., как результат многовековых исследований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459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Ограничения корпусов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Корпус </a:t>
            </a:r>
            <a:r>
              <a:rPr lang="ru-RU" sz="2800" dirty="0"/>
              <a:t>текстов не является </a:t>
            </a:r>
            <a:r>
              <a:rPr lang="ru-RU" sz="2800" dirty="0" smtClean="0"/>
              <a:t>самодостаточным:</a:t>
            </a:r>
          </a:p>
          <a:p>
            <a:r>
              <a:rPr lang="ru-RU" sz="2800" dirty="0"/>
              <a:t>Из корпуса текстов невозможно извлечь все возможные лингвистические выводы…</a:t>
            </a:r>
            <a:endParaRPr lang="ru-RU" sz="2800" dirty="0">
              <a:solidFill>
                <a:srgbClr val="00B050"/>
              </a:solidFill>
            </a:endParaRPr>
          </a:p>
          <a:p>
            <a:r>
              <a:rPr lang="ru-RU" sz="2800" dirty="0" smtClean="0"/>
              <a:t>Корпусная </a:t>
            </a:r>
            <a:r>
              <a:rPr lang="ru-RU" sz="2800" dirty="0"/>
              <a:t>лингвистика </a:t>
            </a:r>
            <a:r>
              <a:rPr lang="ru-RU" sz="2800" dirty="0" smtClean="0">
                <a:solidFill>
                  <a:srgbClr val="FF0000"/>
                </a:solidFill>
              </a:rPr>
              <a:t>не </a:t>
            </a:r>
            <a:r>
              <a:rPr lang="ru-RU" sz="2800" dirty="0">
                <a:solidFill>
                  <a:srgbClr val="FF0000"/>
                </a:solidFill>
              </a:rPr>
              <a:t>отрицает ценности и необходимости </a:t>
            </a:r>
            <a:r>
              <a:rPr lang="ru-RU" sz="2800" dirty="0" smtClean="0">
                <a:solidFill>
                  <a:srgbClr val="FF0000"/>
                </a:solidFill>
              </a:rPr>
              <a:t>исследования речевых </a:t>
            </a:r>
            <a:r>
              <a:rPr lang="ru-RU" sz="2800" dirty="0">
                <a:solidFill>
                  <a:srgbClr val="FF0000"/>
                </a:solidFill>
              </a:rPr>
              <a:t>данных, не представленных в корпусной форме</a:t>
            </a:r>
            <a:r>
              <a:rPr lang="ru-RU" sz="2800" dirty="0"/>
              <a:t>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0057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Ага, не отрицает….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Корпус - …. репрезентативная совокупность…</a:t>
            </a:r>
          </a:p>
          <a:p>
            <a:pPr marL="114300" indent="0">
              <a:buNone/>
            </a:pPr>
            <a:endParaRPr lang="ru-RU" sz="280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ru-RU" sz="2800" smtClean="0">
                <a:solidFill>
                  <a:srgbClr val="FF0000"/>
                </a:solidFill>
              </a:rPr>
              <a:t>Репрезентативность </a:t>
            </a:r>
            <a:r>
              <a:rPr lang="ru-RU" sz="2800" dirty="0"/>
              <a:t>—  свойство выборочной совокупности представлять параметры генеральной совокупности, значимые с точки зрения задач исследования.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0115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Noam Chomsky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15566"/>
            <a:ext cx="5117455" cy="3745977"/>
          </a:xfrm>
        </p:spPr>
      </p:pic>
    </p:spTree>
    <p:extLst>
      <p:ext uri="{BB962C8B-B14F-4D97-AF65-F5344CB8AC3E}">
        <p14:creationId xmlns:p14="http://schemas.microsoft.com/office/powerpoint/2010/main" val="40722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Особое мнение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843558"/>
            <a:ext cx="7920880" cy="4104456"/>
          </a:xfrm>
        </p:spPr>
        <p:txBody>
          <a:bodyPr>
            <a:noAutofit/>
          </a:bodyPr>
          <a:lstStyle/>
          <a:p>
            <a:r>
              <a:rPr lang="ru-RU" sz="2800" dirty="0"/>
              <a:t> </a:t>
            </a:r>
            <a:r>
              <a:rPr lang="en-US" sz="2800" dirty="0"/>
              <a:t>Corpus linguistics doesn’t mean anything. </a:t>
            </a:r>
            <a:endParaRPr lang="en-US" sz="2800" dirty="0" smtClean="0"/>
          </a:p>
          <a:p>
            <a:r>
              <a:rPr lang="en-US" sz="2800" dirty="0" smtClean="0"/>
              <a:t>It’s </a:t>
            </a:r>
            <a:r>
              <a:rPr lang="en-US" sz="2800" dirty="0"/>
              <a:t>like saying </a:t>
            </a:r>
            <a:r>
              <a:rPr lang="en-US" sz="2800" dirty="0" smtClean="0"/>
              <a:t>suppose </a:t>
            </a:r>
            <a:r>
              <a:rPr lang="en-US" sz="2800" dirty="0"/>
              <a:t>physics and chemistry decide that instead of relying on experiments, what they’re going to do is </a:t>
            </a:r>
            <a:r>
              <a:rPr lang="en-US" sz="2800" dirty="0" smtClean="0"/>
              <a:t>to </a:t>
            </a:r>
            <a:r>
              <a:rPr lang="en-US" sz="2800" dirty="0"/>
              <a:t>take videotapes of things happening in the world and they’ll collect huge videotapes of everything that’s happening and from that maybe they’ll come up with some generalizations or insights. </a:t>
            </a:r>
            <a:endParaRPr lang="ru-RU" sz="2800" dirty="0" smtClean="0"/>
          </a:p>
          <a:p>
            <a:r>
              <a:rPr lang="en-US" sz="2800" dirty="0" smtClean="0"/>
              <a:t>Well</a:t>
            </a:r>
            <a:r>
              <a:rPr lang="en-US" sz="2800" dirty="0"/>
              <a:t>, you know, sciences don’t do this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66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Ноам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Хомский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843558"/>
            <a:ext cx="7920880" cy="4104456"/>
          </a:xfrm>
        </p:spPr>
        <p:txBody>
          <a:bodyPr>
            <a:noAutofit/>
          </a:bodyPr>
          <a:lstStyle/>
          <a:p>
            <a:r>
              <a:rPr lang="ru-RU" sz="2800" dirty="0"/>
              <a:t> Корпусная лингвистика ничего не значит. </a:t>
            </a:r>
            <a:endParaRPr lang="en-US" sz="2800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все равно, что сказать </a:t>
            </a:r>
            <a:r>
              <a:rPr lang="ru-RU" sz="2800" dirty="0" smtClean="0"/>
              <a:t>допустим</a:t>
            </a:r>
            <a:r>
              <a:rPr lang="ru-RU" sz="2800" dirty="0"/>
              <a:t>, что физики и химики, вместо того, чтобы полагаться на эксперименты, начнут записывать на видео все, что происходит в мире, соберут большую коллекцию того, что происходит, и на основе этого может быть придут к каким-то обобщениям или озарениям. </a:t>
            </a:r>
            <a:endParaRPr lang="ru-RU" sz="2800" dirty="0" smtClean="0"/>
          </a:p>
          <a:p>
            <a:r>
              <a:rPr lang="ru-RU" sz="2800" dirty="0" smtClean="0"/>
              <a:t>Вы </a:t>
            </a:r>
            <a:r>
              <a:rPr lang="ru-RU" sz="2800" dirty="0"/>
              <a:t>же знаете, что в науке так не </a:t>
            </a:r>
            <a:r>
              <a:rPr lang="ru-RU" sz="2800" dirty="0" smtClean="0"/>
              <a:t>принято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20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Проблема лингвистики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Согласно Н.А. Хомскому:</a:t>
            </a:r>
          </a:p>
          <a:p>
            <a:r>
              <a:rPr lang="ru-RU" sz="2800" dirty="0" smtClean="0"/>
              <a:t>основополагающая </a:t>
            </a:r>
            <a:r>
              <a:rPr lang="ru-RU" sz="2800" dirty="0"/>
              <a:t>проблема лингвистики как научной </a:t>
            </a:r>
            <a:r>
              <a:rPr lang="ru-RU" sz="2800" dirty="0" smtClean="0"/>
              <a:t>дисциплины</a:t>
            </a:r>
          </a:p>
          <a:p>
            <a:r>
              <a:rPr lang="ru-RU" sz="2800" dirty="0" smtClean="0"/>
              <a:t>состоит </a:t>
            </a:r>
            <a:r>
              <a:rPr lang="ru-RU" sz="2800" dirty="0"/>
              <a:t>в отсутствии </a:t>
            </a:r>
            <a:r>
              <a:rPr lang="ru-RU" sz="2800" dirty="0" smtClean="0"/>
              <a:t>парадигм,</a:t>
            </a:r>
          </a:p>
          <a:p>
            <a:r>
              <a:rPr lang="ru-RU" sz="2800" dirty="0" smtClean="0"/>
              <a:t>пригодных </a:t>
            </a:r>
            <a:r>
              <a:rPr lang="ru-RU" sz="2800" dirty="0"/>
              <a:t>для систематизации и </a:t>
            </a:r>
            <a:r>
              <a:rPr lang="ru-RU" sz="2800" dirty="0" smtClean="0"/>
              <a:t>объяснения</a:t>
            </a:r>
          </a:p>
          <a:p>
            <a:r>
              <a:rPr lang="ru-RU" sz="2800" dirty="0" smtClean="0"/>
              <a:t>избыточного </a:t>
            </a:r>
            <a:r>
              <a:rPr lang="ru-RU" sz="2800" dirty="0"/>
              <a:t>количества неупорядоченных фактов. </a:t>
            </a:r>
            <a:br>
              <a:rPr lang="ru-RU" sz="2800" dirty="0"/>
            </a:br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03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95486"/>
            <a:ext cx="7620000" cy="648072"/>
          </a:xfrm>
        </p:spPr>
        <p:txBody>
          <a:bodyPr/>
          <a:lstStyle/>
          <a:p>
            <a:pPr algn="ctr"/>
            <a:r>
              <a:rPr lang="ru-RU" sz="440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 парадигме </a:t>
            </a:r>
            <a:r>
              <a:rPr lang="ru-RU" sz="44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стихиальности</a:t>
            </a:r>
            <a:endParaRPr lang="ru-RU" sz="4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915566"/>
            <a:ext cx="7488832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ru-RU" sz="2800" dirty="0" err="1"/>
              <a:t>Кристиан</a:t>
            </a:r>
            <a:r>
              <a:rPr lang="ru-RU" sz="2800" dirty="0"/>
              <a:t> </a:t>
            </a:r>
            <a:r>
              <a:rPr lang="ru-RU" sz="2800" dirty="0" err="1"/>
              <a:t>Лубутен</a:t>
            </a:r>
            <a:r>
              <a:rPr lang="ru-RU" sz="2800" dirty="0"/>
              <a:t> против </a:t>
            </a:r>
            <a:r>
              <a:rPr lang="ru-RU" sz="2800" dirty="0" err="1"/>
              <a:t>лабутенов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pic>
        <p:nvPicPr>
          <p:cNvPr id="1026" name="Picture 2" descr="D:\Загрузки\Louboutin_altadama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35646"/>
            <a:ext cx="3168352" cy="263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648072"/>
          </a:xfrm>
        </p:spPr>
        <p:txBody>
          <a:bodyPr/>
          <a:lstStyle/>
          <a:p>
            <a:pPr algn="ctr"/>
            <a:r>
              <a:rPr lang="ru-RU" sz="440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Шнуров и НКРЯ</a:t>
            </a:r>
            <a:endParaRPr lang="ru-RU" sz="4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915566"/>
            <a:ext cx="7488832" cy="31085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pic>
        <p:nvPicPr>
          <p:cNvPr id="2050" name="Picture 2" descr="C:\Users\kmp\Desktop\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77" y="987574"/>
            <a:ext cx="6098381" cy="375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27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Идеальная модель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Лингвистическая теория</a:t>
            </a:r>
            <a:r>
              <a:rPr lang="en-US" sz="2800" dirty="0" smtClean="0"/>
              <a:t> </a:t>
            </a:r>
            <a:r>
              <a:rPr lang="ru-RU" sz="2800" dirty="0" smtClean="0"/>
              <a:t>имеет дел</a:t>
            </a:r>
            <a:r>
              <a:rPr lang="ru-RU" sz="2800" dirty="0"/>
              <a:t>о</a:t>
            </a:r>
            <a:r>
              <a:rPr lang="ru-RU" sz="2800" dirty="0" smtClean="0"/>
              <a:t>, </a:t>
            </a:r>
          </a:p>
          <a:p>
            <a:r>
              <a:rPr lang="ru-RU" sz="2800" dirty="0" smtClean="0"/>
              <a:t>с </a:t>
            </a:r>
            <a:r>
              <a:rPr lang="ru-RU" sz="2800" dirty="0"/>
              <a:t>идеальным говорящим — слушающим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существующим </a:t>
            </a:r>
            <a:r>
              <a:rPr lang="ru-RU" sz="2800" dirty="0"/>
              <a:t>в совершенно однородной речевой общности, </a:t>
            </a:r>
            <a:endParaRPr lang="ru-RU" sz="2800" dirty="0" smtClean="0"/>
          </a:p>
          <a:p>
            <a:r>
              <a:rPr lang="ru-RU" sz="2800" dirty="0" smtClean="0"/>
              <a:t>который </a:t>
            </a:r>
            <a:r>
              <a:rPr lang="ru-RU" sz="2800" dirty="0"/>
              <a:t>в совершенстве знает свой язык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не зависит от таких грамматически незначимых условий, как ограничения памяти, оговорки, перемена внимания и т.п. </a:t>
            </a:r>
          </a:p>
        </p:txBody>
      </p:sp>
    </p:spTree>
    <p:extLst>
      <p:ext uri="{BB962C8B-B14F-4D97-AF65-F5344CB8AC3E}">
        <p14:creationId xmlns:p14="http://schemas.microsoft.com/office/powerpoint/2010/main" val="6191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9582"/>
            <a:ext cx="6270977" cy="3527425"/>
          </a:xfrm>
        </p:spPr>
      </p:pic>
    </p:spTree>
    <p:extLst>
      <p:ext uri="{BB962C8B-B14F-4D97-AF65-F5344CB8AC3E}">
        <p14:creationId xmlns:p14="http://schemas.microsoft.com/office/powerpoint/2010/main" val="7708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rgbClr val="FF0000"/>
                </a:solidFill>
                <a:latin typeface="+mn-lt"/>
              </a:rPr>
              <a:t>Т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ворец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кометенций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896674"/>
            <a:ext cx="5117455" cy="3940440"/>
          </a:xfrm>
        </p:spPr>
      </p:pic>
    </p:spTree>
    <p:extLst>
      <p:ext uri="{BB962C8B-B14F-4D97-AF65-F5344CB8AC3E}">
        <p14:creationId xmlns:p14="http://schemas.microsoft.com/office/powerpoint/2010/main" val="16076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Ноам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Хомский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Мы проводим фундаментальное различие между </a:t>
            </a:r>
            <a:r>
              <a:rPr lang="ru-RU" sz="2800" dirty="0" err="1" smtClean="0">
                <a:solidFill>
                  <a:srgbClr val="FF0000"/>
                </a:solidFill>
              </a:rPr>
              <a:t>competence</a:t>
            </a:r>
            <a:r>
              <a:rPr lang="ru-RU" sz="2800" dirty="0" smtClean="0"/>
              <a:t> (компетенция: знание своего языка говорящим — слушающим;</a:t>
            </a:r>
            <a:br>
              <a:rPr lang="ru-RU" sz="2800" dirty="0" smtClean="0"/>
            </a:br>
            <a:r>
              <a:rPr lang="en-US" sz="2800" dirty="0" smtClean="0">
                <a:solidFill>
                  <a:srgbClr val="7030A0"/>
                </a:solidFill>
              </a:rPr>
              <a:t>langue</a:t>
            </a:r>
            <a:r>
              <a:rPr lang="ru-RU" sz="2800" dirty="0" smtClean="0">
                <a:solidFill>
                  <a:srgbClr val="7030A0"/>
                </a:solidFill>
              </a:rPr>
              <a:t>: «язык» </a:t>
            </a:r>
            <a:r>
              <a:rPr lang="ru-RU" sz="2800" dirty="0">
                <a:solidFill>
                  <a:srgbClr val="7030A0"/>
                </a:solidFill>
              </a:rPr>
              <a:t>по Ф. де </a:t>
            </a:r>
            <a:r>
              <a:rPr lang="ru-RU" sz="2800" dirty="0" smtClean="0">
                <a:solidFill>
                  <a:srgbClr val="7030A0"/>
                </a:solidFill>
              </a:rPr>
              <a:t>Соссюру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 и </a:t>
            </a:r>
            <a:r>
              <a:rPr lang="ru-RU" sz="2800" dirty="0" err="1" smtClean="0">
                <a:solidFill>
                  <a:srgbClr val="FF0000"/>
                </a:solidFill>
              </a:rPr>
              <a:t>performance</a:t>
            </a:r>
            <a:r>
              <a:rPr lang="ru-RU" sz="2800" dirty="0" smtClean="0"/>
              <a:t> (употреблением: реальным использованием языка в конкретных ситуациях; </a:t>
            </a:r>
            <a:r>
              <a:rPr lang="en-US" sz="2800" dirty="0" err="1" smtClean="0">
                <a:solidFill>
                  <a:srgbClr val="7030A0"/>
                </a:solidFill>
              </a:rPr>
              <a:t>langage</a:t>
            </a:r>
            <a:r>
              <a:rPr lang="ru-RU" sz="2800" dirty="0" smtClean="0">
                <a:solidFill>
                  <a:srgbClr val="7030A0"/>
                </a:solidFill>
              </a:rPr>
              <a:t>: «речевая деятельность» </a:t>
            </a:r>
            <a:r>
              <a:rPr lang="ru-RU" sz="2800" dirty="0">
                <a:solidFill>
                  <a:srgbClr val="7030A0"/>
                </a:solidFill>
              </a:rPr>
              <a:t>по </a:t>
            </a:r>
            <a:r>
              <a:rPr lang="ru-RU" sz="2800" dirty="0" smtClean="0">
                <a:solidFill>
                  <a:srgbClr val="7030A0"/>
                </a:solidFill>
              </a:rPr>
              <a:t>Ф. де Соссюру 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804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Языковая компетенция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термин </a:t>
            </a:r>
            <a:r>
              <a:rPr lang="ru-RU" sz="2800" dirty="0" err="1" smtClean="0"/>
              <a:t>Ноама</a:t>
            </a:r>
            <a:r>
              <a:rPr lang="ru-RU" sz="2800" dirty="0" smtClean="0"/>
              <a:t> Абрамовича Хомского</a:t>
            </a:r>
            <a:br>
              <a:rPr lang="ru-RU" sz="2800" dirty="0" smtClean="0"/>
            </a:br>
            <a:r>
              <a:rPr lang="ru-RU" sz="2800" dirty="0" smtClean="0"/>
              <a:t>(в контексте его «</a:t>
            </a:r>
            <a:r>
              <a:rPr lang="ru-RU" sz="2800" dirty="0" err="1" smtClean="0"/>
              <a:t>грамматизма</a:t>
            </a:r>
            <a:r>
              <a:rPr lang="ru-RU" sz="2800" dirty="0" smtClean="0"/>
              <a:t>»), </a:t>
            </a:r>
          </a:p>
          <a:p>
            <a:r>
              <a:rPr lang="ru-RU" sz="2800" dirty="0" smtClean="0"/>
              <a:t>обозначающий </a:t>
            </a:r>
            <a:r>
              <a:rPr lang="ru-RU" sz="2800" dirty="0"/>
              <a:t>часть дихотомии </a:t>
            </a:r>
            <a:r>
              <a:rPr lang="ru-RU" sz="2800" dirty="0" err="1" smtClean="0">
                <a:solidFill>
                  <a:srgbClr val="FF0000"/>
                </a:solidFill>
              </a:rPr>
              <a:t>competence</a:t>
            </a:r>
            <a:r>
              <a:rPr lang="ru-RU" sz="2800" dirty="0" smtClean="0">
                <a:solidFill>
                  <a:srgbClr val="FF0000"/>
                </a:solidFill>
              </a:rPr>
              <a:t> / </a:t>
            </a:r>
            <a:r>
              <a:rPr lang="ru-RU" sz="2800" dirty="0" err="1" smtClean="0">
                <a:solidFill>
                  <a:srgbClr val="FF0000"/>
                </a:solidFill>
              </a:rPr>
              <a:t>performance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ru-RU" sz="2800" dirty="0" smtClean="0"/>
              <a:t>используемой </a:t>
            </a:r>
            <a:r>
              <a:rPr lang="ru-RU" sz="2800" dirty="0"/>
              <a:t>для интерпретации языковой способности и речевой деятельности </a:t>
            </a:r>
            <a:r>
              <a:rPr lang="ru-RU" sz="2800" dirty="0" smtClean="0"/>
              <a:t>человека</a:t>
            </a:r>
          </a:p>
          <a:p>
            <a:r>
              <a:rPr lang="ru-RU" sz="2800" dirty="0" smtClean="0"/>
              <a:t>без учета </a:t>
            </a:r>
            <a:r>
              <a:rPr lang="ru-RU" sz="2800" dirty="0"/>
              <a:t>социальных, ситуативных и других </a:t>
            </a:r>
            <a:r>
              <a:rPr lang="ru-RU" sz="2800" dirty="0" smtClean="0"/>
              <a:t>факторов.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09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Языковая компетенция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только </a:t>
            </a:r>
            <a:r>
              <a:rPr lang="ru-RU" sz="2800" dirty="0"/>
              <a:t>в идеальном случае ... </a:t>
            </a:r>
            <a:endParaRPr lang="ru-RU" sz="2800" dirty="0" smtClean="0"/>
          </a:p>
          <a:p>
            <a:r>
              <a:rPr lang="ru-RU" sz="2800" dirty="0" smtClean="0"/>
              <a:t>употребление </a:t>
            </a:r>
            <a:r>
              <a:rPr lang="ru-RU" sz="2800" dirty="0"/>
              <a:t>является непосредственным отражением компетенции. </a:t>
            </a:r>
            <a:endParaRPr lang="ru-RU" sz="2800" dirty="0" smtClean="0"/>
          </a:p>
          <a:p>
            <a:r>
              <a:rPr lang="ru-RU" sz="2800" dirty="0" smtClean="0"/>
              <a:t>На </a:t>
            </a:r>
            <a:r>
              <a:rPr lang="ru-RU" sz="2800" dirty="0"/>
              <a:t>практике </a:t>
            </a:r>
            <a:r>
              <a:rPr lang="ru-RU" sz="2800" dirty="0" smtClean="0"/>
              <a:t>употребление </a:t>
            </a:r>
            <a:r>
              <a:rPr lang="ru-RU" sz="2800" dirty="0"/>
              <a:t>не в состоянии непосредственно отражать компетенцию. 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Языковая компетенция - </a:t>
            </a:r>
            <a:r>
              <a:rPr lang="ru-RU" sz="2800" dirty="0">
                <a:solidFill>
                  <a:srgbClr val="FF0000"/>
                </a:solidFill>
              </a:rPr>
              <a:t>система порождающих процессов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25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Poverty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+mn-lt"/>
              </a:rPr>
              <a:t>of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+mn-lt"/>
              </a:rPr>
              <a:t>the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stimulus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err="1" smtClean="0"/>
              <a:t>In</a:t>
            </a:r>
            <a:r>
              <a:rPr lang="ru-RU" sz="2800" dirty="0" smtClean="0"/>
              <a:t> </a:t>
            </a:r>
            <a:r>
              <a:rPr lang="ru-RU" sz="2800" dirty="0" err="1"/>
              <a:t>linguistics</a:t>
            </a:r>
            <a:r>
              <a:rPr lang="ru-RU" sz="2800" dirty="0"/>
              <a:t>,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poverty</a:t>
            </a:r>
            <a:r>
              <a:rPr lang="ru-RU" sz="2800" dirty="0"/>
              <a:t> </a:t>
            </a:r>
            <a:r>
              <a:rPr lang="ru-RU" sz="2800" dirty="0" err="1"/>
              <a:t>of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 smtClean="0"/>
              <a:t>stimulus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(</a:t>
            </a:r>
            <a:r>
              <a:rPr lang="ru-RU" sz="2800" dirty="0"/>
              <a:t>POS, </a:t>
            </a:r>
            <a:r>
              <a:rPr lang="ru-RU" sz="2800" dirty="0">
                <a:solidFill>
                  <a:srgbClr val="FF0000"/>
                </a:solidFill>
              </a:rPr>
              <a:t>аргумент от бедности стимула</a:t>
            </a:r>
            <a:r>
              <a:rPr lang="ru-RU" sz="2800" dirty="0" smtClean="0"/>
              <a:t>):</a:t>
            </a:r>
            <a:endParaRPr lang="en-US" sz="2800" dirty="0" smtClean="0"/>
          </a:p>
          <a:p>
            <a:r>
              <a:rPr lang="ru-RU" sz="2800" dirty="0" smtClean="0"/>
              <a:t>сам </a:t>
            </a:r>
            <a:r>
              <a:rPr lang="ru-RU" sz="2800" dirty="0"/>
              <a:t>по себе речевой опыт, доступный ребёнку, содержит </a:t>
            </a:r>
            <a:r>
              <a:rPr lang="ru-RU" sz="2800" dirty="0" err="1"/>
              <a:t>неграмматичные</a:t>
            </a:r>
            <a:r>
              <a:rPr lang="ru-RU" sz="2800" dirty="0"/>
              <a:t> предложения и абсолютно недостаточен для усвоения языка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POS</a:t>
            </a:r>
            <a:r>
              <a:rPr lang="en-US" sz="2800" dirty="0" smtClean="0"/>
              <a:t> </a:t>
            </a:r>
            <a:r>
              <a:rPr lang="ru-RU" sz="2800" dirty="0" smtClean="0"/>
              <a:t>введен </a:t>
            </a:r>
            <a:r>
              <a:rPr lang="ru-RU" sz="2800" dirty="0" err="1" smtClean="0"/>
              <a:t>Ноамом</a:t>
            </a:r>
            <a:r>
              <a:rPr lang="ru-RU" sz="2800" dirty="0" smtClean="0"/>
              <a:t> Абрамовичем Хомским</a:t>
            </a:r>
            <a:br>
              <a:rPr lang="ru-RU" sz="2800" dirty="0" smtClean="0"/>
            </a:br>
            <a:r>
              <a:rPr lang="ru-RU" sz="2800" dirty="0" smtClean="0"/>
              <a:t>в 1980 году  в связи с </a:t>
            </a:r>
            <a:r>
              <a:rPr lang="en-US" sz="2800" dirty="0">
                <a:solidFill>
                  <a:srgbClr val="FF0000"/>
                </a:solidFill>
              </a:rPr>
              <a:t>Plato's Problem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9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5"/>
            <a:ext cx="7620000" cy="693127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Аристокл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788024" y="1059582"/>
            <a:ext cx="360040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err="1" smtClean="0"/>
              <a:t>Πλάτων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428-348 до</a:t>
            </a:r>
            <a:r>
              <a:rPr lang="en-US" sz="2800" dirty="0" smtClean="0"/>
              <a:t> </a:t>
            </a:r>
            <a:r>
              <a:rPr lang="ru-RU" sz="2800" dirty="0" smtClean="0"/>
              <a:t>Р.Х.</a:t>
            </a:r>
          </a:p>
          <a:p>
            <a:pPr marL="114300" indent="0">
              <a:buNone/>
            </a:pPr>
            <a:r>
              <a:rPr lang="ru-RU" sz="2800" dirty="0" smtClean="0"/>
              <a:t>великий философ</a:t>
            </a:r>
            <a:r>
              <a:rPr lang="ru-RU" sz="2800" dirty="0"/>
              <a:t>,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ученик </a:t>
            </a:r>
            <a:r>
              <a:rPr lang="ru-RU" sz="2800" dirty="0"/>
              <a:t>Сократа, учитель </a:t>
            </a:r>
            <a:r>
              <a:rPr lang="ru-RU" sz="2800" dirty="0" smtClean="0"/>
              <a:t>Аристотеля.</a:t>
            </a:r>
          </a:p>
          <a:p>
            <a:pPr marL="114300" indent="0">
              <a:buNone/>
            </a:pPr>
            <a:r>
              <a:rPr lang="ru-RU" sz="2800" dirty="0" smtClean="0"/>
              <a:t>Читайте</a:t>
            </a:r>
            <a:endParaRPr lang="ru-RU" sz="2800" dirty="0"/>
          </a:p>
          <a:p>
            <a:pPr marL="114300" indent="0">
              <a:buNone/>
            </a:pPr>
            <a:r>
              <a:rPr lang="en-US" sz="2800" dirty="0"/>
              <a:t>Corpus </a:t>
            </a:r>
            <a:r>
              <a:rPr lang="en-US" sz="2800" dirty="0" err="1"/>
              <a:t>Platonicum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026" name="Picture 2" descr="C:\Users\kmp\Desktop\плат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34247"/>
            <a:ext cx="3672408" cy="368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7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5"/>
            <a:ext cx="7620000" cy="693127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Величайший философ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059582"/>
            <a:ext cx="799288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smtClean="0">
              <a:solidFill>
                <a:srgbClr val="00B050"/>
              </a:solidFill>
            </a:endParaRPr>
          </a:p>
          <a:p>
            <a:pPr marL="114300" indent="0">
              <a:buNone/>
            </a:pPr>
            <a:r>
              <a:rPr lang="ru-RU" sz="2800" smtClean="0">
                <a:solidFill>
                  <a:srgbClr val="00B050"/>
                </a:solidFill>
              </a:rPr>
              <a:t>Альфред </a:t>
            </a:r>
            <a:r>
              <a:rPr lang="ru-RU" sz="2800" dirty="0" err="1">
                <a:solidFill>
                  <a:srgbClr val="00B050"/>
                </a:solidFill>
              </a:rPr>
              <a:t>Норт</a:t>
            </a:r>
            <a:r>
              <a:rPr lang="ru-RU" sz="2800" dirty="0">
                <a:solidFill>
                  <a:srgbClr val="00B050"/>
                </a:solidFill>
              </a:rPr>
              <a:t> Уайтхед </a:t>
            </a:r>
            <a:r>
              <a:rPr lang="ru-RU" sz="2800" dirty="0"/>
              <a:t>(</a:t>
            </a:r>
            <a:r>
              <a:rPr lang="ru-RU" sz="2800" dirty="0" err="1"/>
              <a:t>Alfred</a:t>
            </a:r>
            <a:r>
              <a:rPr lang="ru-RU" sz="2800" dirty="0"/>
              <a:t> </a:t>
            </a:r>
            <a:r>
              <a:rPr lang="ru-RU" sz="2800" dirty="0" err="1"/>
              <a:t>North</a:t>
            </a:r>
            <a:r>
              <a:rPr lang="ru-RU" sz="2800" dirty="0"/>
              <a:t> </a:t>
            </a:r>
            <a:r>
              <a:rPr lang="ru-RU" sz="2800" dirty="0" err="1"/>
              <a:t>Whitehead</a:t>
            </a:r>
            <a:r>
              <a:rPr lang="ru-RU" sz="2800" dirty="0"/>
              <a:t>) </a:t>
            </a:r>
            <a:r>
              <a:rPr lang="en-US" sz="2800" dirty="0" smtClean="0"/>
              <a:t>–</a:t>
            </a:r>
          </a:p>
          <a:p>
            <a:pPr marL="114300" indent="0">
              <a:buNone/>
            </a:pPr>
            <a:r>
              <a:rPr lang="ru-RU" sz="2800" dirty="0" smtClean="0"/>
              <a:t>британский </a:t>
            </a:r>
            <a:r>
              <a:rPr lang="ru-RU" sz="2800" dirty="0"/>
              <a:t>математик, логик, философ, </a:t>
            </a:r>
            <a:endParaRPr lang="en-US" sz="2800" dirty="0" smtClean="0"/>
          </a:p>
          <a:p>
            <a:pPr marL="114300" indent="0">
              <a:buNone/>
            </a:pPr>
            <a:r>
              <a:rPr lang="ru-RU" sz="2800" dirty="0" smtClean="0"/>
              <a:t>соавтор </a:t>
            </a:r>
            <a:r>
              <a:rPr lang="ru-RU" sz="2800" dirty="0"/>
              <a:t>«</a:t>
            </a:r>
            <a:r>
              <a:rPr lang="ru-RU" sz="2800" dirty="0" err="1"/>
              <a:t>Principia</a:t>
            </a:r>
            <a:r>
              <a:rPr lang="ru-RU" sz="2800" dirty="0"/>
              <a:t> </a:t>
            </a:r>
            <a:r>
              <a:rPr lang="ru-RU" sz="2800" dirty="0" err="1"/>
              <a:t>Mathematica</a:t>
            </a:r>
            <a:r>
              <a:rPr lang="ru-RU" sz="2800" dirty="0" smtClean="0"/>
              <a:t>»: </a:t>
            </a:r>
            <a:endParaRPr lang="en-US" sz="2800" dirty="0" smtClean="0"/>
          </a:p>
          <a:p>
            <a:pPr lvl="2"/>
            <a:r>
              <a:rPr lang="ru-RU" sz="2800" dirty="0" smtClean="0">
                <a:solidFill>
                  <a:srgbClr val="7030A0"/>
                </a:solidFill>
              </a:rPr>
              <a:t>Вся </a:t>
            </a:r>
            <a:r>
              <a:rPr lang="ru-RU" sz="2800" dirty="0">
                <a:solidFill>
                  <a:srgbClr val="7030A0"/>
                </a:solidFill>
              </a:rPr>
              <a:t>история </a:t>
            </a:r>
            <a:r>
              <a:rPr lang="ru-RU" sz="2800" dirty="0" smtClean="0">
                <a:solidFill>
                  <a:srgbClr val="7030A0"/>
                </a:solidFill>
              </a:rPr>
              <a:t>философии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есть </a:t>
            </a:r>
            <a:r>
              <a:rPr lang="ru-RU" sz="2800" dirty="0">
                <a:solidFill>
                  <a:srgbClr val="7030A0"/>
                </a:solidFill>
              </a:rPr>
              <a:t>не что иное, как </a:t>
            </a:r>
            <a:r>
              <a:rPr lang="ru-RU" sz="2800" dirty="0" smtClean="0">
                <a:solidFill>
                  <a:srgbClr val="7030A0"/>
                </a:solidFill>
              </a:rPr>
              <a:t>комментарии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к </a:t>
            </a:r>
            <a:r>
              <a:rPr lang="ru-RU" sz="2800" dirty="0">
                <a:solidFill>
                  <a:srgbClr val="7030A0"/>
                </a:solidFill>
              </a:rPr>
              <a:t>работам </a:t>
            </a:r>
            <a:r>
              <a:rPr lang="ru-RU" sz="2800" dirty="0" smtClean="0">
                <a:solidFill>
                  <a:srgbClr val="7030A0"/>
                </a:solidFill>
              </a:rPr>
              <a:t>Платона.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1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Plato's Problem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843558"/>
            <a:ext cx="7920880" cy="41044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проблема </a:t>
            </a:r>
            <a:r>
              <a:rPr lang="ru-RU" sz="2800" dirty="0"/>
              <a:t>несоответствия между нашими знаниями и нашим опытом: мы не можем знать столько, сколько мы знаем, исходя из того опыта, который мы получаем.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Применительно </a:t>
            </a:r>
            <a:r>
              <a:rPr lang="ru-RU" sz="2800" dirty="0"/>
              <a:t>к </a:t>
            </a:r>
            <a:r>
              <a:rPr lang="ru-RU" sz="2800" dirty="0" smtClean="0"/>
              <a:t>языку </a:t>
            </a:r>
            <a:r>
              <a:rPr lang="en-US" sz="2800" dirty="0" smtClean="0"/>
              <a:t>PP </a:t>
            </a:r>
            <a:r>
              <a:rPr lang="ru-RU" sz="2800" dirty="0" smtClean="0"/>
              <a:t>— </a:t>
            </a:r>
            <a:r>
              <a:rPr lang="ru-RU" sz="2800" dirty="0"/>
              <a:t>это </a:t>
            </a:r>
            <a:r>
              <a:rPr lang="ru-RU" sz="2800" dirty="0">
                <a:solidFill>
                  <a:srgbClr val="FF0000"/>
                </a:solidFill>
              </a:rPr>
              <a:t>проблема пропасти между </a:t>
            </a:r>
            <a:r>
              <a:rPr lang="ru-RU" sz="2800" dirty="0"/>
              <a:t>нашими лингвистическими </a:t>
            </a:r>
            <a:r>
              <a:rPr lang="ru-RU" sz="2800" dirty="0">
                <a:solidFill>
                  <a:srgbClr val="FF0000"/>
                </a:solidFill>
              </a:rPr>
              <a:t>знаниями</a:t>
            </a:r>
            <a:r>
              <a:rPr lang="ru-RU" sz="2800" dirty="0"/>
              <a:t>, нашей способностью к владению языком </a:t>
            </a:r>
            <a:r>
              <a:rPr lang="ru-RU" sz="2800" dirty="0">
                <a:solidFill>
                  <a:srgbClr val="FF0000"/>
                </a:solidFill>
              </a:rPr>
              <a:t>и</a:t>
            </a:r>
            <a:r>
              <a:rPr lang="ru-RU" sz="2800" dirty="0"/>
              <a:t> тем лингвистическим </a:t>
            </a:r>
            <a:r>
              <a:rPr lang="ru-RU" sz="2800" dirty="0">
                <a:solidFill>
                  <a:srgbClr val="FF0000"/>
                </a:solidFill>
              </a:rPr>
              <a:t>опытом</a:t>
            </a:r>
            <a:r>
              <a:rPr lang="ru-RU" sz="2800" dirty="0"/>
              <a:t>, который мы получаем в процессе усвоения языка.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4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Творческий характер языка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843558"/>
            <a:ext cx="7992888" cy="4104456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Язык </a:t>
            </a:r>
            <a:r>
              <a:rPr lang="ru-RU" sz="2800" dirty="0"/>
              <a:t>имеет «творческий характер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представляет средства </a:t>
            </a:r>
            <a:r>
              <a:rPr lang="ru-RU" sz="2800" dirty="0" smtClean="0"/>
              <a:t>для выражения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неограниченного числа мыслей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для </a:t>
            </a:r>
            <a:r>
              <a:rPr lang="ru-RU" sz="2800" dirty="0" smtClean="0"/>
              <a:t>адекватного реагирования на </a:t>
            </a:r>
            <a:r>
              <a:rPr lang="ru-RU" sz="2800" dirty="0"/>
              <a:t>беспредельное количество нестандартных ситуаций. </a:t>
            </a:r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6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Генеративная грамматика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843558"/>
            <a:ext cx="7992888" cy="4104456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ориентирована </a:t>
            </a:r>
            <a:r>
              <a:rPr lang="ru-RU" sz="2800" dirty="0"/>
              <a:t>не на </a:t>
            </a:r>
            <a:r>
              <a:rPr lang="ru-RU" sz="2800" dirty="0" smtClean="0"/>
              <a:t>описание высказываний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ru-RU" sz="2800" dirty="0" smtClean="0"/>
              <a:t>а </a:t>
            </a:r>
            <a:r>
              <a:rPr lang="ru-RU" sz="2800" dirty="0"/>
              <a:t>на </a:t>
            </a:r>
            <a:r>
              <a:rPr lang="ru-RU" sz="2800" dirty="0" smtClean="0"/>
              <a:t>процесс </a:t>
            </a:r>
            <a:r>
              <a:rPr lang="ru-RU" sz="2800" dirty="0"/>
              <a:t>генерирования </a:t>
            </a:r>
            <a:endParaRPr lang="ru-RU" sz="2800" dirty="0" smtClean="0"/>
          </a:p>
          <a:p>
            <a:r>
              <a:rPr lang="ru-RU" sz="2800" dirty="0" smtClean="0"/>
              <a:t>всех </a:t>
            </a:r>
            <a:r>
              <a:rPr lang="ru-RU" sz="2800" dirty="0"/>
              <a:t>мыслимых предложений </a:t>
            </a:r>
            <a:endParaRPr lang="ru-RU" sz="2800" dirty="0" smtClean="0"/>
          </a:p>
          <a:p>
            <a:r>
              <a:rPr lang="ru-RU" sz="2800" dirty="0" smtClean="0"/>
              <a:t>исследуемого языка</a:t>
            </a:r>
          </a:p>
          <a:p>
            <a:r>
              <a:rPr lang="en-US" sz="2800" dirty="0" smtClean="0"/>
              <a:t>(</a:t>
            </a:r>
            <a:r>
              <a:rPr lang="ru-RU" sz="2800" dirty="0"/>
              <a:t>логико-математический по </a:t>
            </a:r>
            <a:r>
              <a:rPr lang="ru-RU" sz="2800" dirty="0" smtClean="0"/>
              <a:t>сути</a:t>
            </a:r>
            <a:r>
              <a:rPr lang="en-US" sz="2800" dirty="0" smtClean="0"/>
              <a:t>)</a:t>
            </a:r>
            <a:r>
              <a:rPr lang="ru-RU" sz="2800" dirty="0" smtClean="0"/>
              <a:t>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64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744416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Запомните </a:t>
            </a:r>
            <a:r>
              <a:rPr lang="ru-RU" sz="2800" dirty="0"/>
              <a:t>единственное: теперь для овладения языком человеку нужны не две, а три вещи: словарь, грамматика и корпус текстов данного языка. </a:t>
            </a:r>
            <a:endParaRPr lang="ru-RU" sz="2800" dirty="0" smtClean="0"/>
          </a:p>
          <a:p>
            <a:r>
              <a:rPr lang="ru-RU" sz="2800" dirty="0" smtClean="0"/>
              <a:t>Потому </a:t>
            </a:r>
            <a:r>
              <a:rPr lang="ru-RU" sz="2800" dirty="0"/>
              <a:t>что и словарь, и грамматика, в общем-то, бесполезны вне этого живого пространства, где язык, собственно, и функционирует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91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31363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Цель лингвистики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059582"/>
            <a:ext cx="7992888" cy="3888432"/>
          </a:xfrm>
        </p:spPr>
        <p:txBody>
          <a:bodyPr>
            <a:noAutofit/>
          </a:bodyPr>
          <a:lstStyle/>
          <a:p>
            <a:r>
              <a:rPr lang="ru-RU" sz="2800" dirty="0"/>
              <a:t>вычленить из конкретных употреблений фундирующую их систему правил, </a:t>
            </a:r>
            <a:endParaRPr lang="ru-RU" sz="2800" dirty="0" smtClean="0"/>
          </a:p>
          <a:p>
            <a:r>
              <a:rPr lang="ru-RU" sz="2800" dirty="0" smtClean="0"/>
              <a:t>которой </a:t>
            </a:r>
            <a:r>
              <a:rPr lang="ru-RU" sz="2800" dirty="0"/>
              <a:t>владеет компетентный говорящий/слушающий.</a:t>
            </a:r>
          </a:p>
          <a:p>
            <a:r>
              <a:rPr lang="ru-RU" sz="2800" dirty="0" smtClean="0"/>
              <a:t>Грамматика </a:t>
            </a:r>
            <a:r>
              <a:rPr lang="ru-RU" sz="2800" dirty="0"/>
              <a:t>конкретного </a:t>
            </a:r>
            <a:r>
              <a:rPr lang="ru-RU" sz="2800" dirty="0" smtClean="0"/>
              <a:t>языка должна </a:t>
            </a:r>
            <a:r>
              <a:rPr lang="ru-RU" sz="2800" dirty="0"/>
              <a:t>быть дополнена </a:t>
            </a:r>
            <a:r>
              <a:rPr lang="ru-RU" sz="2800" dirty="0">
                <a:solidFill>
                  <a:srgbClr val="FF0000"/>
                </a:solidFill>
              </a:rPr>
              <a:t>универсальной грамматикой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фиксирующей </a:t>
            </a:r>
            <a:r>
              <a:rPr lang="ru-RU" sz="2800" dirty="0"/>
              <a:t>творческий потенциал языка и его глубинную упорядоченность.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30109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Ноам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Хомский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16424"/>
          </a:xfrm>
        </p:spPr>
        <p:txBody>
          <a:bodyPr>
            <a:noAutofit/>
          </a:bodyPr>
          <a:lstStyle/>
          <a:p>
            <a:r>
              <a:rPr lang="ru-RU" sz="2800" dirty="0"/>
              <a:t> </a:t>
            </a:r>
            <a:r>
              <a:rPr lang="ru-RU" sz="2800" dirty="0" smtClean="0"/>
              <a:t>я не понимаю, </a:t>
            </a:r>
            <a:r>
              <a:rPr lang="ru-RU" sz="2800" dirty="0"/>
              <a:t>зачем нужны корпуса, </a:t>
            </a:r>
            <a:r>
              <a:rPr lang="ru-RU" sz="2800" dirty="0" smtClean="0"/>
              <a:t>это </a:t>
            </a:r>
            <a:r>
              <a:rPr lang="ru-RU" sz="2800" dirty="0"/>
              <a:t>абсолютно бесполезное предприятие, </a:t>
            </a:r>
            <a:endParaRPr lang="ru-RU" sz="2800" dirty="0" smtClean="0"/>
          </a:p>
          <a:p>
            <a:r>
              <a:rPr lang="ru-RU" sz="2800" dirty="0" smtClean="0"/>
              <a:t>нет </a:t>
            </a:r>
            <a:r>
              <a:rPr lang="ru-RU" sz="2800" dirty="0"/>
              <a:t>такой лингвистики, как корпусная лингвистика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нужно </a:t>
            </a:r>
            <a:r>
              <a:rPr lang="ru-RU" sz="2800" dirty="0"/>
              <a:t>изучать </a:t>
            </a:r>
            <a:r>
              <a:rPr lang="ru-RU" sz="2800" dirty="0" err="1" smtClean="0">
                <a:solidFill>
                  <a:srgbClr val="FF0000"/>
                </a:solidFill>
              </a:rPr>
              <a:t>competence</a:t>
            </a:r>
            <a:r>
              <a:rPr lang="ru-RU" sz="2800" dirty="0" smtClean="0"/>
              <a:t>, </a:t>
            </a:r>
            <a:r>
              <a:rPr lang="ru-RU" sz="2800" dirty="0"/>
              <a:t>а не </a:t>
            </a:r>
            <a:r>
              <a:rPr lang="ru-RU" sz="2800" dirty="0" err="1" smtClean="0">
                <a:solidFill>
                  <a:srgbClr val="FF0000"/>
                </a:solidFill>
              </a:rPr>
              <a:t>performance</a:t>
            </a:r>
            <a:r>
              <a:rPr lang="ru-RU" sz="2800" dirty="0" smtClean="0"/>
              <a:t>. </a:t>
            </a:r>
            <a:r>
              <a:rPr lang="ru-RU" sz="2800" dirty="0"/>
              <a:t>Ведь число высказываний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rgbClr val="7030A0"/>
                </a:solidFill>
              </a:rPr>
              <a:t>«</a:t>
            </a:r>
            <a:r>
              <a:rPr lang="en-US" sz="2800" dirty="0" smtClean="0">
                <a:solidFill>
                  <a:srgbClr val="7030A0"/>
                </a:solidFill>
              </a:rPr>
              <a:t>parole</a:t>
            </a:r>
            <a:r>
              <a:rPr lang="ru-RU" sz="2800" dirty="0" smtClean="0">
                <a:solidFill>
                  <a:srgbClr val="7030A0"/>
                </a:solidFill>
              </a:rPr>
              <a:t>»</a:t>
            </a:r>
            <a:r>
              <a:rPr lang="ru-RU" sz="2800" dirty="0" smtClean="0"/>
              <a:t> </a:t>
            </a:r>
            <a:r>
              <a:rPr lang="ru-RU" sz="2800" dirty="0">
                <a:solidFill>
                  <a:srgbClr val="7030A0"/>
                </a:solidFill>
              </a:rPr>
              <a:t>по Ф. де Соссюру</a:t>
            </a:r>
            <a:r>
              <a:rPr lang="ru-RU" sz="2800" dirty="0" smtClean="0"/>
              <a:t>) естественного </a:t>
            </a:r>
            <a:r>
              <a:rPr lang="ru-RU" sz="2800" dirty="0"/>
              <a:t>языка бесконечно, поэтому исследовать их бессмысленно. </a:t>
            </a:r>
          </a:p>
        </p:txBody>
      </p:sp>
    </p:spTree>
    <p:extLst>
      <p:ext uri="{BB962C8B-B14F-4D97-AF65-F5344CB8AC3E}">
        <p14:creationId xmlns:p14="http://schemas.microsoft.com/office/powerpoint/2010/main" val="297743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От яблока к закону тяготения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131590"/>
            <a:ext cx="5400600" cy="3793922"/>
          </a:xfrm>
        </p:spPr>
      </p:pic>
    </p:spTree>
    <p:extLst>
      <p:ext uri="{BB962C8B-B14F-4D97-AF65-F5344CB8AC3E}">
        <p14:creationId xmlns:p14="http://schemas.microsoft.com/office/powerpoint/2010/main" val="6247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От яблока к яблочной базе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87574"/>
            <a:ext cx="4896544" cy="3757564"/>
          </a:xfrm>
        </p:spPr>
      </p:pic>
    </p:spTree>
    <p:extLst>
      <p:ext uri="{BB962C8B-B14F-4D97-AF65-F5344CB8AC3E}">
        <p14:creationId xmlns:p14="http://schemas.microsoft.com/office/powerpoint/2010/main" val="15736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Один взгляд на два подхода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Неприятие корпусных методов основывается на убеждении, что лингвист изучает язык как систему, а не его конкретные проявления в речи, а корпус – не что иное, как собрание конкретных употреблений.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Соответственно</a:t>
            </a:r>
            <a:r>
              <a:rPr lang="ru-RU" sz="2800" dirty="0"/>
              <a:t>, сторонники изучения речи широко используют корпуса в своих исследованиях. 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0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NLP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915566"/>
            <a:ext cx="8064896" cy="4032448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Neuro-linguistic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programming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— технологии моделирования вербального и </a:t>
            </a:r>
            <a:r>
              <a:rPr lang="ru-RU" sz="2800" dirty="0" err="1"/>
              <a:t>экстравербального</a:t>
            </a:r>
            <a:r>
              <a:rPr lang="ru-RU" sz="2800" dirty="0"/>
              <a:t> поведения </a:t>
            </a:r>
            <a:r>
              <a:rPr lang="ru-RU" sz="2800" dirty="0" smtClean="0"/>
              <a:t>людей и </a:t>
            </a:r>
            <a:r>
              <a:rPr lang="ru-RU" sz="2800" dirty="0"/>
              <a:t>манипулирования в социальных коммуникациях</a:t>
            </a:r>
          </a:p>
          <a:p>
            <a:r>
              <a:rPr lang="ru-RU" sz="2800" dirty="0" err="1" smtClean="0">
                <a:solidFill>
                  <a:srgbClr val="FF0000"/>
                </a:solidFill>
              </a:rPr>
              <a:t>Natural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language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processing</a:t>
            </a:r>
            <a:r>
              <a:rPr lang="ru-RU" sz="2800" dirty="0">
                <a:solidFill>
                  <a:srgbClr val="FF0000"/>
                </a:solidFill>
              </a:rPr>
              <a:t>  </a:t>
            </a:r>
            <a:r>
              <a:rPr lang="ru-RU" sz="2800" dirty="0"/>
              <a:t>— направление искусственного интеллекта и математической лингвистики моделирующее естественные языки в процессах анализа и генерации письменных и </a:t>
            </a:r>
            <a:r>
              <a:rPr lang="ru-RU" sz="2800" dirty="0" smtClean="0"/>
              <a:t>устных </a:t>
            </a:r>
            <a:r>
              <a:rPr lang="ru-RU" sz="2800" dirty="0"/>
              <a:t>текстов. </a:t>
            </a:r>
          </a:p>
        </p:txBody>
      </p:sp>
    </p:spTree>
    <p:extLst>
      <p:ext uri="{BB962C8B-B14F-4D97-AF65-F5344CB8AC3E}">
        <p14:creationId xmlns:p14="http://schemas.microsoft.com/office/powerpoint/2010/main" val="34541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Успешность карманника 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46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15566"/>
            <a:ext cx="6984776" cy="4097735"/>
          </a:xfrm>
        </p:spPr>
      </p:pic>
    </p:spTree>
    <p:extLst>
      <p:ext uri="{BB962C8B-B14F-4D97-AF65-F5344CB8AC3E}">
        <p14:creationId xmlns:p14="http://schemas.microsoft.com/office/powerpoint/2010/main" val="4178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Хомский Н.А.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47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87574"/>
            <a:ext cx="5358085" cy="3579201"/>
          </a:xfrm>
        </p:spPr>
      </p:pic>
    </p:spTree>
    <p:extLst>
      <p:ext uri="{BB962C8B-B14F-4D97-AF65-F5344CB8AC3E}">
        <p14:creationId xmlns:p14="http://schemas.microsoft.com/office/powerpoint/2010/main" val="36878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57606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Что значит знать?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64067" y="699542"/>
            <a:ext cx="7880341" cy="4248472"/>
          </a:xfrm>
        </p:spPr>
        <p:txBody>
          <a:bodyPr>
            <a:noAutofit/>
          </a:bodyPr>
          <a:lstStyle/>
          <a:p>
            <a:pPr marL="36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/>
              <a:t>Порождающая грамматика имеет </a:t>
            </a:r>
            <a:r>
              <a:rPr lang="ru-RU" sz="2800" dirty="0"/>
              <a:t>дело, </a:t>
            </a:r>
            <a:endParaRPr lang="ru-RU" sz="2800" dirty="0" smtClean="0"/>
          </a:p>
          <a:p>
            <a:pPr marL="493200" indent="-457200">
              <a:spcBef>
                <a:spcPts val="0"/>
              </a:spcBef>
              <a:spcAft>
                <a:spcPts val="600"/>
              </a:spcAft>
            </a:pPr>
            <a:r>
              <a:rPr lang="ru-RU" sz="2800" dirty="0" smtClean="0"/>
              <a:t>по </a:t>
            </a:r>
            <a:r>
              <a:rPr lang="ru-RU" sz="2800" dirty="0"/>
              <a:t>большей части, с процессами </a:t>
            </a:r>
            <a:r>
              <a:rPr lang="ru-RU" sz="2800" b="1" dirty="0" smtClean="0">
                <a:solidFill>
                  <a:srgbClr val="FF0000"/>
                </a:solidFill>
              </a:rPr>
              <a:t>МЫШЛЕНИЯ</a:t>
            </a:r>
            <a:r>
              <a:rPr lang="ru-RU" sz="2800" dirty="0" smtClean="0"/>
              <a:t>,</a:t>
            </a:r>
          </a:p>
          <a:p>
            <a:pPr marL="36000">
              <a:spcBef>
                <a:spcPts val="0"/>
              </a:spcBef>
              <a:spcAft>
                <a:spcPts val="600"/>
              </a:spcAft>
            </a:pPr>
            <a:r>
              <a:rPr lang="ru-RU" sz="2800" dirty="0" smtClean="0"/>
              <a:t>которые </a:t>
            </a:r>
            <a:r>
              <a:rPr lang="ru-RU" sz="2800" dirty="0"/>
              <a:t>в значительной степени находятся </a:t>
            </a:r>
            <a:r>
              <a:rPr lang="ru-RU" sz="2800" dirty="0">
                <a:solidFill>
                  <a:srgbClr val="FF0000"/>
                </a:solidFill>
              </a:rPr>
              <a:t>за пределами</a:t>
            </a:r>
            <a:r>
              <a:rPr lang="ru-RU" sz="2800" dirty="0"/>
              <a:t> </a:t>
            </a:r>
            <a:r>
              <a:rPr lang="ru-RU" sz="2800" dirty="0" smtClean="0"/>
              <a:t>реального</a:t>
            </a:r>
          </a:p>
          <a:p>
            <a:pPr marL="36000">
              <a:spcBef>
                <a:spcPts val="0"/>
              </a:spcBef>
              <a:spcAft>
                <a:spcPts val="600"/>
              </a:spcAft>
            </a:pPr>
            <a:r>
              <a:rPr lang="ru-RU" sz="2800" dirty="0" smtClean="0"/>
              <a:t>или </a:t>
            </a:r>
            <a:r>
              <a:rPr lang="ru-RU" sz="2800" dirty="0"/>
              <a:t>даже потенциального </a:t>
            </a:r>
            <a:r>
              <a:rPr lang="ru-RU" sz="2800" dirty="0" smtClean="0">
                <a:solidFill>
                  <a:srgbClr val="FF0000"/>
                </a:solidFill>
              </a:rPr>
              <a:t>осознания</a:t>
            </a:r>
          </a:p>
          <a:p>
            <a:pPr marL="36000">
              <a:spcBef>
                <a:spcPts val="0"/>
              </a:spcBef>
              <a:spcAft>
                <a:spcPts val="600"/>
              </a:spcAft>
            </a:pPr>
            <a:r>
              <a:rPr lang="ru-RU" sz="2800" dirty="0" smtClean="0"/>
              <a:t>пытается </a:t>
            </a:r>
            <a:r>
              <a:rPr lang="ru-RU" sz="2800" dirty="0"/>
              <a:t>точно определить, что говорящий </a:t>
            </a:r>
            <a:r>
              <a:rPr lang="ru-RU" sz="2800" dirty="0">
                <a:solidFill>
                  <a:srgbClr val="FF0000"/>
                </a:solidFill>
              </a:rPr>
              <a:t>действительно знает</a:t>
            </a:r>
            <a:r>
              <a:rPr lang="ru-RU" sz="2800" dirty="0"/>
              <a:t>, </a:t>
            </a:r>
            <a:endParaRPr lang="ru-RU" sz="2800" dirty="0" smtClean="0"/>
          </a:p>
          <a:p>
            <a:pPr marL="36000">
              <a:spcBef>
                <a:spcPts val="0"/>
              </a:spcBef>
              <a:spcAft>
                <a:spcPts val="600"/>
              </a:spcAft>
            </a:pPr>
            <a:r>
              <a:rPr lang="ru-RU" sz="2800" dirty="0" smtClean="0"/>
              <a:t>а </a:t>
            </a:r>
            <a:r>
              <a:rPr lang="ru-RU" sz="2800" dirty="0"/>
              <a:t>не то, что он </a:t>
            </a:r>
            <a:r>
              <a:rPr lang="ru-RU" sz="2800" dirty="0">
                <a:solidFill>
                  <a:srgbClr val="FF0000"/>
                </a:solidFill>
              </a:rPr>
              <a:t>может рассказать о своем </a:t>
            </a:r>
            <a:r>
              <a:rPr lang="ru-RU" sz="2800" dirty="0" smtClean="0">
                <a:solidFill>
                  <a:srgbClr val="FF0000"/>
                </a:solidFill>
              </a:rPr>
              <a:t>знании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47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Язык – дом бытия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220072" y="915566"/>
            <a:ext cx="2857128" cy="4032448"/>
          </a:xfrm>
        </p:spPr>
        <p:txBody>
          <a:bodyPr>
            <a:noAutofit/>
          </a:bodyPr>
          <a:lstStyle/>
          <a:p>
            <a:pPr marL="114300" indent="0" algn="ctr">
              <a:spcAft>
                <a:spcPts val="2000"/>
              </a:spcAft>
              <a:buNone/>
            </a:pPr>
            <a:endParaRPr lang="ru-RU" sz="2800" dirty="0" smtClean="0"/>
          </a:p>
          <a:p>
            <a:pPr marL="114300" indent="0" algn="ctr">
              <a:spcAft>
                <a:spcPts val="2000"/>
              </a:spcAft>
              <a:buNone/>
            </a:pPr>
            <a:r>
              <a:rPr lang="ru-RU" sz="2800" dirty="0" err="1" smtClean="0"/>
              <a:t>Martin</a:t>
            </a:r>
            <a:r>
              <a:rPr lang="ru-RU" sz="2800" dirty="0" smtClean="0"/>
              <a:t> </a:t>
            </a:r>
            <a:r>
              <a:rPr lang="ru-RU" sz="2800" dirty="0" err="1" smtClean="0"/>
              <a:t>Heidegger</a:t>
            </a:r>
            <a:endParaRPr lang="ru-RU" sz="2800" dirty="0" smtClean="0"/>
          </a:p>
          <a:p>
            <a:pPr marL="114300" indent="0" algn="ctr">
              <a:spcAft>
                <a:spcPts val="2000"/>
              </a:spcAft>
              <a:buNone/>
            </a:pPr>
            <a:r>
              <a:rPr lang="ru-RU" sz="2800" dirty="0" smtClean="0"/>
              <a:t>(</a:t>
            </a:r>
            <a:r>
              <a:rPr lang="ru-RU" sz="2800" dirty="0"/>
              <a:t>1889-1976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4320480" cy="3591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75606"/>
            <a:ext cx="7537648" cy="3528392"/>
          </a:xfrm>
        </p:spPr>
        <p:txBody>
          <a:bodyPr>
            <a:noAutofit/>
          </a:bodyPr>
          <a:lstStyle/>
          <a:p>
            <a:r>
              <a:rPr lang="ru-RU" sz="2800" dirty="0"/>
              <a:t>Более того, и словари и грамматики теперь нужны не традиционные, а нового поколения, </a:t>
            </a:r>
            <a:endParaRPr lang="ru-RU" sz="2800" dirty="0" smtClean="0"/>
          </a:p>
          <a:p>
            <a:r>
              <a:rPr lang="ru-RU" sz="2800" dirty="0" smtClean="0"/>
              <a:t>то </a:t>
            </a:r>
            <a:r>
              <a:rPr lang="ru-RU" sz="2800" dirty="0"/>
              <a:t>есть не просто словари и грамматики, а словари такого-то корпуса и грамматики такого-то корпуса, что сразу дает нам возможность их проверить.</a:t>
            </a:r>
          </a:p>
        </p:txBody>
      </p:sp>
    </p:spTree>
    <p:extLst>
      <p:ext uri="{BB962C8B-B14F-4D97-AF65-F5344CB8AC3E}">
        <p14:creationId xmlns:p14="http://schemas.microsoft.com/office/powerpoint/2010/main" val="369878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Хомский Н.А.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915566"/>
            <a:ext cx="7537648" cy="4032448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удивителен </a:t>
            </a:r>
            <a:r>
              <a:rPr lang="ru-RU" sz="2800" dirty="0"/>
              <a:t>факт </a:t>
            </a:r>
            <a:endParaRPr lang="ru-RU" sz="2800" dirty="0" smtClean="0"/>
          </a:p>
          <a:p>
            <a:r>
              <a:rPr lang="ru-RU" sz="2800" dirty="0" smtClean="0"/>
              <a:t>несоответствия </a:t>
            </a:r>
            <a:r>
              <a:rPr lang="ru-RU" sz="2800" dirty="0"/>
              <a:t>между языковыми знаниями, </a:t>
            </a:r>
            <a:endParaRPr lang="ru-RU" sz="2800" dirty="0" smtClean="0"/>
          </a:p>
          <a:p>
            <a:r>
              <a:rPr lang="ru-RU" sz="2800" dirty="0" smtClean="0"/>
              <a:t>имеющимися </a:t>
            </a:r>
            <a:r>
              <a:rPr lang="ru-RU" sz="2800" dirty="0"/>
              <a:t>в уме рядового говорящего,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теми скудными данными, </a:t>
            </a:r>
            <a:endParaRPr lang="ru-RU" sz="2800" dirty="0" smtClean="0"/>
          </a:p>
          <a:p>
            <a:r>
              <a:rPr lang="ru-RU" sz="2800" dirty="0" smtClean="0"/>
              <a:t>которые </a:t>
            </a:r>
            <a:r>
              <a:rPr lang="ru-RU" sz="2800" dirty="0"/>
              <a:t>были в его распоряжении, когда он усваивал родной язык.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699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Хомский Н.А.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915566"/>
            <a:ext cx="7537648" cy="4032448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ребенку </a:t>
            </a:r>
            <a:r>
              <a:rPr lang="ru-RU" sz="2800" dirty="0"/>
              <a:t>приходится овладевать языком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опираясь </a:t>
            </a:r>
            <a:r>
              <a:rPr lang="ru-RU" sz="2800" dirty="0"/>
              <a:t>на весьма немногочисленные и некачественные </a:t>
            </a:r>
            <a:r>
              <a:rPr lang="ru-RU" sz="2800" dirty="0" smtClean="0"/>
              <a:t>данные</a:t>
            </a:r>
            <a:br>
              <a:rPr lang="ru-RU" sz="2800" dirty="0" smtClean="0"/>
            </a:br>
            <a:r>
              <a:rPr lang="ru-RU" sz="2800" dirty="0" smtClean="0"/>
              <a:t>(</a:t>
            </a:r>
            <a:r>
              <a:rPr lang="ru-RU" sz="2800" dirty="0">
                <a:solidFill>
                  <a:srgbClr val="7030A0"/>
                </a:solidFill>
              </a:rPr>
              <a:t>речь окружающих его людей, </a:t>
            </a:r>
            <a:r>
              <a:rPr lang="ru-RU" sz="2800" dirty="0" smtClean="0">
                <a:solidFill>
                  <a:srgbClr val="7030A0"/>
                </a:solidFill>
              </a:rPr>
              <a:t/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которая характеризуется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всевозможными </a:t>
            </a:r>
            <a:r>
              <a:rPr lang="ru-RU" sz="2800" dirty="0">
                <a:solidFill>
                  <a:srgbClr val="7030A0"/>
                </a:solidFill>
              </a:rPr>
              <a:t>оговорками, отклонениями, начатыми и незаконченными </a:t>
            </a:r>
            <a:r>
              <a:rPr lang="ru-RU" sz="2800" dirty="0" smtClean="0">
                <a:solidFill>
                  <a:srgbClr val="7030A0"/>
                </a:solidFill>
              </a:rPr>
              <a:t>фразами</a:t>
            </a:r>
            <a:r>
              <a:rPr lang="ru-RU" sz="2800" dirty="0" smtClean="0"/>
              <a:t>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786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Хомский Н.А.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915566"/>
            <a:ext cx="7537648" cy="40324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и </a:t>
            </a:r>
            <a:r>
              <a:rPr lang="ru-RU" sz="2800" dirty="0"/>
              <a:t>тем не менее, </a:t>
            </a:r>
            <a:endParaRPr lang="ru-RU" sz="2800" dirty="0" smtClean="0"/>
          </a:p>
          <a:p>
            <a:r>
              <a:rPr lang="ru-RU" sz="2800" dirty="0" smtClean="0"/>
              <a:t>воспринимая </a:t>
            </a:r>
            <a:r>
              <a:rPr lang="ru-RU" sz="2800" dirty="0"/>
              <a:t>сплошные аномалии, </a:t>
            </a:r>
            <a:endParaRPr lang="ru-RU" sz="2800" dirty="0" smtClean="0"/>
          </a:p>
          <a:p>
            <a:r>
              <a:rPr lang="ru-RU" sz="2800" dirty="0" smtClean="0"/>
              <a:t>ребенок </a:t>
            </a:r>
            <a:r>
              <a:rPr lang="ru-RU" sz="2800" dirty="0"/>
              <a:t>в конце концов становится обладателем в высшей степени сложной и специфической грамматики языка, 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моделью </a:t>
            </a:r>
            <a:r>
              <a:rPr lang="ru-RU" sz="2800" dirty="0">
                <a:solidFill>
                  <a:srgbClr val="FF0000"/>
                </a:solidFill>
              </a:rPr>
              <a:t>которой </a:t>
            </a:r>
            <a:r>
              <a:rPr lang="ru-RU" sz="2800" dirty="0"/>
              <a:t>является трансформационная порождающая </a:t>
            </a:r>
            <a:r>
              <a:rPr lang="ru-RU" sz="2800" dirty="0" smtClean="0"/>
              <a:t>грамматика.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69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Компромиссная дополнительность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059582"/>
            <a:ext cx="7848872" cy="38164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Задача </a:t>
            </a:r>
            <a:r>
              <a:rPr lang="ru-RU" sz="2800" dirty="0"/>
              <a:t>лингвистики – изучение языка, </a:t>
            </a:r>
            <a:r>
              <a:rPr lang="ru-RU" sz="2800" dirty="0" smtClean="0"/>
              <a:t>что невозможно </a:t>
            </a:r>
            <a:r>
              <a:rPr lang="ru-RU" sz="2800" dirty="0"/>
              <a:t>без анализа его реализации в речи.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Корпусные </a:t>
            </a:r>
            <a:r>
              <a:rPr lang="ru-RU" sz="2800" dirty="0"/>
              <a:t>методы позволяют сделать выводы о феноменах языка, основываясь на конкретном речевом материале. </a:t>
            </a:r>
            <a:endParaRPr lang="ru-RU" sz="2800" dirty="0" smtClean="0"/>
          </a:p>
          <a:p>
            <a:r>
              <a:rPr lang="ru-RU" sz="2800" dirty="0" smtClean="0"/>
              <a:t>Корпусная </a:t>
            </a:r>
            <a:r>
              <a:rPr lang="ru-RU" sz="2800" dirty="0"/>
              <a:t>лингвистика не </a:t>
            </a:r>
            <a:r>
              <a:rPr lang="ru-RU" sz="2800" dirty="0" smtClean="0"/>
              <a:t>альтернатива традиционной, </a:t>
            </a:r>
            <a:r>
              <a:rPr lang="ru-RU" sz="2800" dirty="0"/>
              <a:t>а </a:t>
            </a:r>
            <a:r>
              <a:rPr lang="ru-RU" sz="2800" dirty="0" smtClean="0"/>
              <a:t>дополнение </a:t>
            </a:r>
            <a:r>
              <a:rPr lang="ru-RU" sz="2800" dirty="0"/>
              <a:t>и обогащает ее.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0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75606"/>
            <a:ext cx="7537648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доктор филологических наук</a:t>
            </a:r>
          </a:p>
          <a:p>
            <a:r>
              <a:rPr lang="ru-RU" sz="2800" dirty="0" smtClean="0"/>
              <a:t>член-корреспондент </a:t>
            </a:r>
            <a:r>
              <a:rPr lang="ru-RU" sz="2800" dirty="0"/>
              <a:t>РАН, </a:t>
            </a:r>
            <a:endParaRPr lang="ru-RU" sz="2800" dirty="0" smtClean="0"/>
          </a:p>
          <a:p>
            <a:r>
              <a:rPr lang="ru-RU" sz="2800" dirty="0" smtClean="0"/>
              <a:t>завсектором  </a:t>
            </a:r>
            <a:r>
              <a:rPr lang="ru-RU" sz="2800" dirty="0"/>
              <a:t>Института языкознания РАН, </a:t>
            </a:r>
            <a:endParaRPr lang="ru-RU" sz="2800" dirty="0" smtClean="0"/>
          </a:p>
          <a:p>
            <a:r>
              <a:rPr lang="ru-RU" sz="2800" dirty="0" smtClean="0"/>
              <a:t>завсектором </a:t>
            </a:r>
            <a:r>
              <a:rPr lang="ru-RU" sz="2800" dirty="0"/>
              <a:t>корпусной лингвистики и лингвистической поэтики Института русского языка РАН, </a:t>
            </a:r>
            <a:endParaRPr lang="ru-RU" sz="2800" dirty="0" smtClean="0"/>
          </a:p>
          <a:p>
            <a:r>
              <a:rPr lang="ru-RU" sz="2800" dirty="0" smtClean="0"/>
              <a:t>профессор </a:t>
            </a:r>
            <a:r>
              <a:rPr lang="ru-RU" sz="2800" dirty="0"/>
              <a:t>МГУ </a:t>
            </a:r>
            <a:r>
              <a:rPr lang="ru-RU" sz="2800" dirty="0" smtClean="0"/>
              <a:t>…..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26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>
                <a:solidFill>
                  <a:srgbClr val="FF0000"/>
                </a:solidFill>
                <a:latin typeface="+mn-lt"/>
              </a:rPr>
              <a:t>Плунгян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Владимир Александрович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55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9582"/>
            <a:ext cx="6270977" cy="3527425"/>
          </a:xfrm>
        </p:spPr>
      </p:pic>
    </p:spTree>
    <p:extLst>
      <p:ext uri="{BB962C8B-B14F-4D97-AF65-F5344CB8AC3E}">
        <p14:creationId xmlns:p14="http://schemas.microsoft.com/office/powerpoint/2010/main" val="39608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16424"/>
          </a:xfrm>
        </p:spPr>
        <p:txBody>
          <a:bodyPr>
            <a:noAutofit/>
          </a:bodyPr>
          <a:lstStyle/>
          <a:p>
            <a:r>
              <a:rPr lang="ru-RU" sz="2800" dirty="0"/>
              <a:t> </a:t>
            </a:r>
            <a:r>
              <a:rPr lang="ru-RU" sz="2800" dirty="0" smtClean="0"/>
              <a:t>Корпус </a:t>
            </a:r>
            <a:r>
              <a:rPr lang="ru-RU" sz="2800" dirty="0"/>
              <a:t>вернул лингвистике ее, может быть, настоящий, полноправный объект. </a:t>
            </a:r>
            <a:endParaRPr lang="ru-RU" sz="2800" dirty="0" smtClean="0"/>
          </a:p>
          <a:p>
            <a:r>
              <a:rPr lang="ru-RU" sz="2800" dirty="0" smtClean="0"/>
              <a:t>Что </a:t>
            </a:r>
            <a:r>
              <a:rPr lang="ru-RU" sz="2800" dirty="0"/>
              <a:t>такое язык – неизвестно точно. </a:t>
            </a:r>
            <a:endParaRPr lang="ru-RU" sz="2800" dirty="0" smtClean="0"/>
          </a:p>
          <a:p>
            <a:r>
              <a:rPr lang="ru-RU" sz="2800" dirty="0" smtClean="0"/>
              <a:t>Существует </a:t>
            </a:r>
            <a:r>
              <a:rPr lang="ru-RU" sz="2800" dirty="0"/>
              <a:t>он или нет – неизвестно, может быть существует, но тексты – вот они, их надо изучать.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теперь, благодаря корпусу, это очень легко делать. </a:t>
            </a:r>
          </a:p>
        </p:txBody>
      </p:sp>
    </p:spTree>
    <p:extLst>
      <p:ext uri="{BB962C8B-B14F-4D97-AF65-F5344CB8AC3E}">
        <p14:creationId xmlns:p14="http://schemas.microsoft.com/office/powerpoint/2010/main" val="37885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776864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Корпус есть и теперь </a:t>
            </a:r>
            <a:r>
              <a:rPr lang="ru-RU" sz="2800" dirty="0"/>
              <a:t>уже нельзя сказать: «Конечно, тексты – это очень хорошо и правильно, но у меня вся жизнь уйдет на то, чтобы </a:t>
            </a:r>
            <a:r>
              <a:rPr lang="ru-RU" sz="2800" dirty="0" smtClean="0"/>
              <a:t>выписывать</a:t>
            </a:r>
            <a:r>
              <a:rPr lang="en-US" sz="2800" dirty="0" smtClean="0"/>
              <a:t> </a:t>
            </a:r>
            <a:r>
              <a:rPr lang="ru-RU" sz="2800" dirty="0" smtClean="0"/>
              <a:t>на карточки, </a:t>
            </a:r>
            <a:r>
              <a:rPr lang="ru-RU" sz="2800" dirty="0"/>
              <a:t>как изменялись формы переходных глаголов в этом языке. </a:t>
            </a:r>
            <a:r>
              <a:rPr lang="ru-RU" sz="2800" dirty="0" smtClean="0"/>
              <a:t>Давайте</a:t>
            </a:r>
            <a:r>
              <a:rPr lang="ru-RU" sz="2800" dirty="0"/>
              <a:t>, я лучше что-нибудь другое сделаю</a:t>
            </a:r>
            <a:r>
              <a:rPr lang="ru-RU" sz="2800" dirty="0" smtClean="0"/>
              <a:t>». </a:t>
            </a:r>
          </a:p>
          <a:p>
            <a:r>
              <a:rPr lang="ru-RU" sz="2800" dirty="0" smtClean="0"/>
              <a:t>Только косность может </a:t>
            </a:r>
            <a:r>
              <a:rPr lang="ru-RU" sz="2800" dirty="0"/>
              <a:t>помешать </a:t>
            </a:r>
            <a:r>
              <a:rPr lang="ru-RU" sz="2800" dirty="0" smtClean="0"/>
              <a:t>воспользоваться нам корпусом.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0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Корпусная </a:t>
            </a:r>
            <a:r>
              <a:rPr lang="ru-RU" sz="2800" dirty="0"/>
              <a:t>лингвистика в узком смысле – это </a:t>
            </a:r>
            <a:r>
              <a:rPr lang="ru-RU" sz="2800" dirty="0" smtClean="0"/>
              <a:t>лишь </a:t>
            </a:r>
            <a:r>
              <a:rPr lang="ru-RU" sz="2800" dirty="0"/>
              <a:t>наука о том, как создавать корпуса и как ими пользоваться, но она претендует на гораздо большее, на роль новой идеологии науки о языке.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Корпус </a:t>
            </a:r>
            <a:r>
              <a:rPr lang="ru-RU" sz="2800" dirty="0"/>
              <a:t>позволяет нам понять, каков язык на самом деле, а не каким мы хотим, чтоб он был. Мы говорим о более сложном и неудобном объекте изучения, но и </a:t>
            </a:r>
            <a:r>
              <a:rPr lang="ru-RU" sz="2800" dirty="0" smtClean="0"/>
              <a:t>более </a:t>
            </a:r>
            <a:r>
              <a:rPr lang="ru-RU" sz="2800" dirty="0"/>
              <a:t>интересном.</a:t>
            </a:r>
          </a:p>
        </p:txBody>
      </p:sp>
    </p:spTree>
    <p:extLst>
      <p:ext uri="{BB962C8B-B14F-4D97-AF65-F5344CB8AC3E}">
        <p14:creationId xmlns:p14="http://schemas.microsoft.com/office/powerpoint/2010/main" val="41311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Главный идейный противник структурализма, генеративная лингвистика, лингвистика Хомского,  в общем-то, так же, как и структуралисты, считает, что во всех головах язык один и тот же, что это такая абстрактная сущность, которая никогда не меняется, не подвержена никакой вариативности, готовые, чеканные правила грамматики, отлитые из бронзы – вот это и есть язык.</a:t>
            </a:r>
          </a:p>
        </p:txBody>
      </p:sp>
    </p:spTree>
    <p:extLst>
      <p:ext uri="{BB962C8B-B14F-4D97-AF65-F5344CB8AC3E}">
        <p14:creationId xmlns:p14="http://schemas.microsoft.com/office/powerpoint/2010/main" val="7375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Цель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корпусной лингвистики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75606"/>
            <a:ext cx="7537648" cy="3528392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описание </a:t>
            </a:r>
            <a:r>
              <a:rPr lang="ru-RU" sz="2800" dirty="0"/>
              <a:t>языка в том виде, как он проявил себя в речи, представленной в виде специально подобранного корпуса текстов</a:t>
            </a:r>
          </a:p>
        </p:txBody>
      </p:sp>
    </p:spTree>
    <p:extLst>
      <p:ext uri="{BB962C8B-B14F-4D97-AF65-F5344CB8AC3E}">
        <p14:creationId xmlns:p14="http://schemas.microsoft.com/office/powerpoint/2010/main" val="3142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Такого языка никто не видел, и вряд ли он, конечно, существует. Лингвисты стали слишком много думать о том, чего они наблюдать не могут, и о том, о чем судить они непосредственно не могут, и слишком мало внимания уделяли тому, что у них, так сказать, под ногами. Это привело к тому, что лингвисты мало знали о языке, мало и плохо описывали его </a:t>
            </a:r>
            <a:r>
              <a:rPr lang="ru-RU" sz="2800" dirty="0" smtClean="0"/>
              <a:t>свойства.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234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Лингвисты очень </a:t>
            </a:r>
            <a:r>
              <a:rPr lang="ru-RU" sz="2800" dirty="0"/>
              <a:t>хотели, чтобы был некий идеальный говорящий, и только его и изучать, но такого не получилось. </a:t>
            </a:r>
            <a:endParaRPr lang="ru-RU" sz="2800" dirty="0" smtClean="0"/>
          </a:p>
          <a:p>
            <a:r>
              <a:rPr lang="ru-RU" sz="2800" dirty="0" smtClean="0"/>
              <a:t>Хомский </a:t>
            </a:r>
            <a:r>
              <a:rPr lang="ru-RU" sz="2800" dirty="0"/>
              <a:t>до сих пор считает, что надо изучать идеального говорящего, но это невозможно.</a:t>
            </a:r>
          </a:p>
        </p:txBody>
      </p:sp>
    </p:spTree>
    <p:extLst>
      <p:ext uri="{BB962C8B-B14F-4D97-AF65-F5344CB8AC3E}">
        <p14:creationId xmlns:p14="http://schemas.microsoft.com/office/powerpoint/2010/main" val="21367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r>
              <a:rPr lang="ru-RU" sz="2800" dirty="0"/>
              <a:t>Это очень глубокое идеологическое разногласие между лингвистикой 60-х, 70-х, 80-х годов, в том числе лингвистикой Хомского, и современной корпусной лингвистикой, ориентированной на текст. Это совершенно разные представления о языке. </a:t>
            </a:r>
          </a:p>
        </p:txBody>
      </p:sp>
    </p:spTree>
    <p:extLst>
      <p:ext uri="{BB962C8B-B14F-4D97-AF65-F5344CB8AC3E}">
        <p14:creationId xmlns:p14="http://schemas.microsoft.com/office/powerpoint/2010/main" val="34085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r>
              <a:rPr lang="ru-RU" sz="2800" dirty="0"/>
              <a:t>Раннее, романтическое представление говорило о том, что язык – это такая сверхмощная машина, которая пригодна для всего, любую мысль может выразить и ей совершенно всё равно, какую. Нынешнее представление новой лингвистики немного скромнее оценивает язык. </a:t>
            </a:r>
            <a:r>
              <a:rPr lang="ru-RU" sz="2800" dirty="0" smtClean="0"/>
              <a:t>Это, </a:t>
            </a:r>
            <a:r>
              <a:rPr lang="ru-RU" sz="2800" dirty="0"/>
              <a:t>конечно, прекрасный инструмент, но не всемогущий, и у каждого языка есть свои ограничения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56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537648" cy="3888432"/>
          </a:xfrm>
        </p:spPr>
        <p:txBody>
          <a:bodyPr>
            <a:noAutofit/>
          </a:bodyPr>
          <a:lstStyle/>
          <a:p>
            <a:r>
              <a:rPr lang="ru-RU" sz="2800" dirty="0" smtClean="0"/>
              <a:t>Язык обслуживает </a:t>
            </a:r>
            <a:r>
              <a:rPr lang="ru-RU" sz="2800" dirty="0"/>
              <a:t>не отдельного человека, а говорящее на нем общество в целом, и всем в равной степени угодить нельзя. </a:t>
            </a:r>
            <a:endParaRPr lang="ru-RU" sz="2800" dirty="0" smtClean="0"/>
          </a:p>
          <a:p>
            <a:r>
              <a:rPr lang="ru-RU" sz="2800" dirty="0" smtClean="0"/>
              <a:t>Язык </a:t>
            </a:r>
            <a:r>
              <a:rPr lang="ru-RU" sz="2800" dirty="0"/>
              <a:t>обслуживает, в первую очередь, те потребности, которые в данном обществе наиболее массовые.</a:t>
            </a:r>
          </a:p>
        </p:txBody>
      </p:sp>
    </p:spTree>
    <p:extLst>
      <p:ext uri="{BB962C8B-B14F-4D97-AF65-F5344CB8AC3E}">
        <p14:creationId xmlns:p14="http://schemas.microsoft.com/office/powerpoint/2010/main" val="25920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В.А.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Плунгян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915566"/>
            <a:ext cx="7537648" cy="4032448"/>
          </a:xfrm>
        </p:spPr>
        <p:txBody>
          <a:bodyPr>
            <a:noAutofit/>
          </a:bodyPr>
          <a:lstStyle/>
          <a:p>
            <a:r>
              <a:rPr lang="ru-RU" sz="2800" dirty="0"/>
              <a:t>На самом деле, язык – это не всемогущий </a:t>
            </a:r>
            <a:r>
              <a:rPr lang="ru-RU" sz="2800" dirty="0" smtClean="0"/>
              <a:t>инструмент, </a:t>
            </a:r>
            <a:r>
              <a:rPr lang="ru-RU" sz="2800" dirty="0"/>
              <a:t>а скорее – </a:t>
            </a:r>
            <a:r>
              <a:rPr lang="ru-RU" sz="2800" dirty="0">
                <a:solidFill>
                  <a:srgbClr val="FF0000"/>
                </a:solidFill>
              </a:rPr>
              <a:t>система клише, шаблонов</a:t>
            </a:r>
            <a:r>
              <a:rPr lang="ru-RU" sz="2800" dirty="0"/>
              <a:t>, которые помогают нам </a:t>
            </a:r>
            <a:r>
              <a:rPr lang="ru-RU" sz="2800" dirty="0">
                <a:solidFill>
                  <a:srgbClr val="FF0000"/>
                </a:solidFill>
              </a:rPr>
              <a:t>делать то, что каждый из нас много раз делает и делал</a:t>
            </a:r>
            <a:r>
              <a:rPr lang="ru-RU" sz="2800" dirty="0"/>
              <a:t>, это очень хорошо видно с помощью корпусов. </a:t>
            </a:r>
            <a:endParaRPr lang="ru-RU" sz="2800" dirty="0" smtClean="0"/>
          </a:p>
          <a:p>
            <a:r>
              <a:rPr lang="ru-RU" sz="2800" dirty="0" smtClean="0"/>
              <a:t>Эта </a:t>
            </a:r>
            <a:r>
              <a:rPr lang="ru-RU" sz="2800" dirty="0"/>
              <a:t>мысль не абсолютно новая, она возникала в науке о языке, но всегда была маргинальной. </a:t>
            </a:r>
          </a:p>
        </p:txBody>
      </p:sp>
    </p:spTree>
    <p:extLst>
      <p:ext uri="{BB962C8B-B14F-4D97-AF65-F5344CB8AC3E}">
        <p14:creationId xmlns:p14="http://schemas.microsoft.com/office/powerpoint/2010/main" val="16226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Екатерина </a:t>
            </a:r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Рахилина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211960" y="1131590"/>
            <a:ext cx="3960440" cy="352839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err="1" smtClean="0"/>
              <a:t>Проф</a:t>
            </a:r>
            <a:r>
              <a:rPr lang="en-US" sz="2800" dirty="0"/>
              <a:t>/</a:t>
            </a:r>
            <a:r>
              <a:rPr lang="ru-RU" sz="2800" dirty="0" smtClean="0"/>
              <a:t>, д. ф. </a:t>
            </a:r>
            <a:r>
              <a:rPr lang="ru-RU" sz="2800" dirty="0"/>
              <a:t>н., </a:t>
            </a:r>
            <a:r>
              <a:rPr lang="ru-RU" sz="2800" dirty="0" smtClean="0"/>
              <a:t>НИУ </a:t>
            </a:r>
            <a:r>
              <a:rPr lang="ru-RU" sz="2800" dirty="0"/>
              <a:t>ВШЭ, </a:t>
            </a:r>
            <a:r>
              <a:rPr lang="en-US" sz="2800" dirty="0" smtClean="0"/>
              <a:t> </a:t>
            </a:r>
            <a:r>
              <a:rPr lang="ru-RU" sz="2800" dirty="0" smtClean="0"/>
              <a:t>вед. н. </a:t>
            </a:r>
            <a:r>
              <a:rPr lang="ru-RU" sz="2800" dirty="0" err="1" smtClean="0"/>
              <a:t>сотр</a:t>
            </a:r>
            <a:r>
              <a:rPr lang="ru-RU" sz="2800" dirty="0" smtClean="0"/>
              <a:t>. </a:t>
            </a:r>
            <a:r>
              <a:rPr lang="ru-RU" sz="2800" dirty="0"/>
              <a:t>Института русского языка им. В.В. Виноградова РАН, </a:t>
            </a:r>
            <a:r>
              <a:rPr lang="ru-RU" sz="2800" dirty="0" smtClean="0"/>
              <a:t>разработчик НКРЯ и </a:t>
            </a:r>
            <a:r>
              <a:rPr lang="ru-RU" sz="2800" dirty="0"/>
              <a:t>других корпусных проектов</a:t>
            </a:r>
            <a:r>
              <a:rPr lang="ru-RU" sz="2800" dirty="0" smtClean="0"/>
              <a:t>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kmp\Desktop\Формализм\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31590"/>
            <a:ext cx="3024336" cy="362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89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Цикл лекций по КЛ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131590"/>
            <a:ext cx="7537648" cy="36724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Компьютерная </a:t>
            </a:r>
            <a:r>
              <a:rPr lang="ru-RU" sz="2800" dirty="0">
                <a:solidFill>
                  <a:srgbClr val="7030A0"/>
                </a:solidFill>
              </a:rPr>
              <a:t>лингвистика. Национальный корпус русского языка: новые компьютерные ресурсы для лингвистов и </a:t>
            </a:r>
            <a:r>
              <a:rPr lang="ru-RU" sz="2800" dirty="0" err="1" smtClean="0">
                <a:solidFill>
                  <a:srgbClr val="7030A0"/>
                </a:solidFill>
              </a:rPr>
              <a:t>нелингвистов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ru-RU" sz="2800" dirty="0" smtClean="0"/>
              <a:t>что </a:t>
            </a:r>
            <a:r>
              <a:rPr lang="ru-RU" sz="2800" dirty="0"/>
              <a:t>такое корпус языка, </a:t>
            </a:r>
          </a:p>
          <a:p>
            <a:r>
              <a:rPr lang="ru-RU" sz="2800" dirty="0"/>
              <a:t>что  такое национальный корпус, </a:t>
            </a:r>
          </a:p>
          <a:p>
            <a:r>
              <a:rPr lang="ru-RU" sz="2800" dirty="0"/>
              <a:t>для чего они нам могут понадобиться </a:t>
            </a:r>
          </a:p>
          <a:p>
            <a:r>
              <a:rPr lang="ru-RU" sz="2800" dirty="0"/>
              <a:t>как пользоваться </a:t>
            </a:r>
            <a:r>
              <a:rPr lang="ru-RU" sz="2800" dirty="0" smtClean="0"/>
              <a:t>НКРЯ</a:t>
            </a:r>
            <a:endParaRPr lang="ru-RU" sz="2800" dirty="0"/>
          </a:p>
          <a:p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Рахилина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Екатерина: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75606"/>
            <a:ext cx="7537648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Первые</a:t>
            </a:r>
            <a:r>
              <a:rPr lang="ru-RU" sz="2800" dirty="0"/>
              <a:t>, небольшие корпуса появились во второй половине </a:t>
            </a:r>
            <a:r>
              <a:rPr lang="ru-RU" sz="2800" dirty="0" smtClean="0"/>
              <a:t>20 </a:t>
            </a:r>
            <a:r>
              <a:rPr lang="ru-RU" sz="2800" dirty="0"/>
              <a:t>века, </a:t>
            </a:r>
            <a:endParaRPr lang="ru-RU" sz="2800" dirty="0" smtClean="0"/>
          </a:p>
          <a:p>
            <a:r>
              <a:rPr lang="ru-RU" sz="2800" dirty="0" smtClean="0"/>
              <a:t>потом </a:t>
            </a:r>
            <a:r>
              <a:rPr lang="ru-RU" sz="2800" dirty="0"/>
              <a:t>им на смену пришли крупные национальные корпуса и произвели революцию в </a:t>
            </a:r>
            <a:r>
              <a:rPr lang="ru-RU" sz="2800" dirty="0" smtClean="0"/>
              <a:t>лингвистике.</a:t>
            </a:r>
          </a:p>
          <a:p>
            <a:r>
              <a:rPr lang="ru-RU" sz="2800" dirty="0" smtClean="0"/>
              <a:t>Постепенно </a:t>
            </a:r>
            <a:r>
              <a:rPr lang="ru-RU" sz="2800" dirty="0"/>
              <a:t>корпуса войдут и в жизнь обычных людей.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238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Хорошая книжка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139952" y="1005653"/>
            <a:ext cx="3888432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How </a:t>
            </a:r>
            <a:r>
              <a:rPr lang="en-US" sz="2800" dirty="0">
                <a:solidFill>
                  <a:srgbClr val="FF0000"/>
                </a:solidFill>
              </a:rPr>
              <a:t>to Use Corpora in Language Teaching</a:t>
            </a:r>
          </a:p>
          <a:p>
            <a:pPr marL="11430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John </a:t>
            </a:r>
            <a:r>
              <a:rPr lang="en-US" sz="2800" dirty="0" err="1">
                <a:solidFill>
                  <a:srgbClr val="00B050"/>
                </a:solidFill>
              </a:rPr>
              <a:t>McH</a:t>
            </a:r>
            <a:r>
              <a:rPr lang="en-US" sz="2800" dirty="0">
                <a:solidFill>
                  <a:srgbClr val="00B050"/>
                </a:solidFill>
              </a:rPr>
              <a:t>. Sinclair</a:t>
            </a:r>
          </a:p>
          <a:p>
            <a:pPr marL="114300" indent="0">
              <a:buNone/>
            </a:pPr>
            <a:r>
              <a:rPr lang="en-US" sz="2800" dirty="0"/>
              <a:t>[Studies in Corpus Linguistics, 12] 2004.  viii, 308 pp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1027" name="Picture 3" descr="C:\Users\kmp\Desktop\scl_12_p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84085"/>
            <a:ext cx="22098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6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Кустова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Галина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Ивановна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203598"/>
            <a:ext cx="7560840" cy="3528392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Классическая </a:t>
            </a:r>
            <a:r>
              <a:rPr lang="ru-RU" sz="2800" dirty="0"/>
              <a:t>грамматика русского языка вышла под редакцией Н.Ю. Шведовой в 80-м году и представляет собой фундаментальный труд, в котором подведены итоги грамматической науки за длительный период времени. </a:t>
            </a:r>
          </a:p>
        </p:txBody>
      </p:sp>
    </p:spTree>
    <p:extLst>
      <p:ext uri="{BB962C8B-B14F-4D97-AF65-F5344CB8AC3E}">
        <p14:creationId xmlns:p14="http://schemas.microsoft.com/office/powerpoint/2010/main" val="330278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+mn-lt"/>
              </a:rPr>
              <a:t>John </a:t>
            </a:r>
            <a:r>
              <a:rPr lang="en-US" sz="4000" dirty="0" err="1">
                <a:solidFill>
                  <a:srgbClr val="FF0000"/>
                </a:solidFill>
                <a:latin typeface="+mn-lt"/>
              </a:rPr>
              <a:t>McH</a:t>
            </a:r>
            <a:r>
              <a:rPr lang="en-US" sz="4000" dirty="0">
                <a:solidFill>
                  <a:srgbClr val="FF0000"/>
                </a:solidFill>
                <a:latin typeface="+mn-lt"/>
              </a:rPr>
              <a:t>. </a:t>
            </a:r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Sinclair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(1933-2007)</a:t>
            </a:r>
            <a:endParaRPr lang="ru-RU" sz="4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4248472" cy="36724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Корпусной лингвист (</a:t>
            </a:r>
            <a:r>
              <a:rPr lang="ru-RU" sz="2800" dirty="0"/>
              <a:t>Бирмингем, Тоскана</a:t>
            </a:r>
            <a:r>
              <a:rPr lang="ru-RU" sz="2800" dirty="0" smtClean="0"/>
              <a:t>), </a:t>
            </a:r>
            <a:r>
              <a:rPr lang="ru-RU" sz="2800" dirty="0"/>
              <a:t>лексикограф, </a:t>
            </a:r>
            <a:r>
              <a:rPr lang="ru-RU" sz="2800" dirty="0" smtClean="0"/>
              <a:t>член </a:t>
            </a:r>
            <a:r>
              <a:rPr lang="ru-RU" sz="2800" dirty="0"/>
              <a:t>Ассоциации лингвистики Великобритании, </a:t>
            </a:r>
            <a:r>
              <a:rPr lang="ru-RU" sz="2800" dirty="0" smtClean="0"/>
              <a:t>проф. европейской </a:t>
            </a:r>
            <a:r>
              <a:rPr lang="ru-RU" sz="2800" dirty="0"/>
              <a:t>академии, </a:t>
            </a:r>
            <a:r>
              <a:rPr lang="ru-RU" sz="2800" dirty="0" smtClean="0"/>
              <a:t>университетов </a:t>
            </a:r>
            <a:r>
              <a:rPr lang="ru-RU" sz="2800" dirty="0"/>
              <a:t>Гетеборга, Шанхая, </a:t>
            </a:r>
            <a:r>
              <a:rPr lang="ru-RU" sz="2800" dirty="0" smtClean="0"/>
              <a:t>Глазго и </a:t>
            </a:r>
            <a:r>
              <a:rPr lang="ru-RU" sz="2800" dirty="0" err="1" smtClean="0"/>
              <a:t>др</a:t>
            </a:r>
            <a:r>
              <a:rPr lang="ru-RU" sz="2800" dirty="0" smtClean="0"/>
              <a:t>…</a:t>
            </a:r>
            <a:endParaRPr lang="en-US" sz="2800" dirty="0" smtClean="0"/>
          </a:p>
        </p:txBody>
      </p:sp>
      <p:pic>
        <p:nvPicPr>
          <p:cNvPr id="2050" name="Picture 2" descr="C:\Users\kmp\Desktop\John-M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59582"/>
            <a:ext cx="2833428" cy="378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1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+mn-lt"/>
              </a:rPr>
              <a:t>John </a:t>
            </a:r>
            <a:r>
              <a:rPr lang="en-US" sz="4000" dirty="0" err="1">
                <a:solidFill>
                  <a:srgbClr val="FF0000"/>
                </a:solidFill>
                <a:latin typeface="+mn-lt"/>
              </a:rPr>
              <a:t>McH</a:t>
            </a:r>
            <a:r>
              <a:rPr lang="en-US" sz="4000" dirty="0">
                <a:solidFill>
                  <a:srgbClr val="FF0000"/>
                </a:solidFill>
                <a:latin typeface="+mn-lt"/>
              </a:rPr>
              <a:t>. </a:t>
            </a:r>
            <a:r>
              <a:rPr lang="en-US" sz="4000" dirty="0" smtClean="0">
                <a:solidFill>
                  <a:srgbClr val="FF0000"/>
                </a:solidFill>
                <a:latin typeface="+mn-lt"/>
              </a:rPr>
              <a:t>Sinclair</a:t>
            </a:r>
            <a:endParaRPr lang="ru-RU" sz="40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4054350"/>
            <a:ext cx="8052622" cy="965671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800" dirty="0" smtClean="0"/>
              <a:t>Прекрасный мыслитель и писатель, внес большой вклад в создание Британского нац. корпуса</a:t>
            </a:r>
            <a:endParaRPr lang="en-US" sz="2800" dirty="0" smtClean="0"/>
          </a:p>
        </p:txBody>
      </p:sp>
      <p:pic>
        <p:nvPicPr>
          <p:cNvPr id="3074" name="Picture 2" descr="C:\Users\kmp\Desktop\Формализм\41PV6FE4HML._UY25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17693"/>
            <a:ext cx="1872208" cy="280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mp\Desktop\Формализм\41XrbOJpLHL._UY25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631" y="1096761"/>
            <a:ext cx="1800200" cy="27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mp\Desktop\Формализм\51--BJAnXxL._UY25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096761"/>
            <a:ext cx="1931942" cy="284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kmp\Desktop\Формализм\411DPWK07TL._SX334_BO1,204,203,200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9" y="1096761"/>
            <a:ext cx="1816785" cy="269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03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Грудева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Елена Валерьевна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4248472" cy="36724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Д-р ф-х </a:t>
            </a:r>
            <a:r>
              <a:rPr lang="ru-RU" sz="2800" dirty="0"/>
              <a:t>наук, </a:t>
            </a:r>
            <a:r>
              <a:rPr lang="ru-RU" sz="2800" dirty="0" smtClean="0"/>
              <a:t>проф., зав. </a:t>
            </a:r>
            <a:r>
              <a:rPr lang="ru-RU" sz="2800" dirty="0"/>
              <a:t>кафедрой отечественной филологии и прикладных коммуникаций Череповецкого </a:t>
            </a:r>
            <a:r>
              <a:rPr lang="ru-RU" sz="2800" dirty="0" smtClean="0"/>
              <a:t>гос. ун-та</a:t>
            </a:r>
            <a:br>
              <a:rPr lang="ru-RU" sz="2800" dirty="0" smtClean="0"/>
            </a:br>
            <a:r>
              <a:rPr lang="ru-RU" sz="2800" dirty="0" smtClean="0"/>
              <a:t>лексикограф, </a:t>
            </a:r>
            <a:r>
              <a:rPr lang="ru-RU" sz="2800" dirty="0" err="1" smtClean="0"/>
              <a:t>тестолог</a:t>
            </a:r>
            <a:r>
              <a:rPr lang="ru-RU" sz="2800" dirty="0" smtClean="0"/>
              <a:t>, теолог (Православный </a:t>
            </a:r>
            <a:r>
              <a:rPr lang="ru-RU" sz="2800" dirty="0"/>
              <a:t>Свято-</a:t>
            </a:r>
            <a:r>
              <a:rPr lang="ru-RU" sz="2800" dirty="0" err="1"/>
              <a:t>Тихоновском</a:t>
            </a:r>
            <a:r>
              <a:rPr lang="ru-RU" sz="2800" dirty="0"/>
              <a:t> </a:t>
            </a:r>
            <a:r>
              <a:rPr lang="ru-RU" sz="2800" dirty="0" smtClean="0"/>
              <a:t>ГУ).</a:t>
            </a:r>
            <a:endParaRPr lang="en-US" sz="2800" dirty="0" smtClean="0"/>
          </a:p>
        </p:txBody>
      </p:sp>
      <p:pic>
        <p:nvPicPr>
          <p:cNvPr id="4098" name="Picture 2" descr="C:\Users\kmp\Desktop\grude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178" y="1131590"/>
            <a:ext cx="3122747" cy="374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6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Грудева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Елена Валерьевна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4248472" cy="36724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Корпусная лингвистика [Электронный ресурс] : учеб. пособие /</a:t>
            </a:r>
          </a:p>
          <a:p>
            <a:pPr marL="114300" indent="0">
              <a:buNone/>
            </a:pPr>
            <a:r>
              <a:rPr lang="ru-RU" sz="2800" dirty="0"/>
              <a:t>Е.В. </a:t>
            </a:r>
            <a:r>
              <a:rPr lang="ru-RU" sz="2800" dirty="0" err="1"/>
              <a:t>Грудева</a:t>
            </a:r>
            <a:r>
              <a:rPr lang="ru-RU" sz="2800" dirty="0"/>
              <a:t>. – 2-е изд., стер. – М. : ФЛИНТА, 2012. – 165 с.</a:t>
            </a:r>
            <a:endParaRPr lang="en-US" sz="2800" dirty="0" smtClean="0"/>
          </a:p>
        </p:txBody>
      </p:sp>
      <p:pic>
        <p:nvPicPr>
          <p:cNvPr id="5122" name="Picture 2" descr="C:\Users\kmp\Desktop\Без-имени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31590"/>
            <a:ext cx="2543327" cy="372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8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8"/>
            <a:ext cx="7620000" cy="366191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+mn-lt"/>
              </a:rPr>
            </a:br>
            <a:r>
              <a:rPr lang="ru-RU" dirty="0" smtClean="0">
                <a:solidFill>
                  <a:srgbClr val="FF0000"/>
                </a:solidFill>
                <a:latin typeface="+mn-lt"/>
              </a:rPr>
              <a:t>Счастья Вам!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208912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Наталья Юрьевна Шведова </a:t>
            </a:r>
            <a:r>
              <a:rPr lang="ru-RU" sz="3600" dirty="0" smtClean="0">
                <a:solidFill>
                  <a:srgbClr val="FF0000"/>
                </a:solidFill>
                <a:latin typeface="+mn-lt"/>
              </a:rPr>
              <a:t>(1916-2009)</a:t>
            </a:r>
            <a:endParaRPr lang="ru-RU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779912" y="1275606"/>
            <a:ext cx="4392488" cy="3528392"/>
          </a:xfrm>
        </p:spPr>
        <p:txBody>
          <a:bodyPr>
            <a:noAutofit/>
          </a:bodyPr>
          <a:lstStyle/>
          <a:p>
            <a:r>
              <a:rPr lang="ru-RU" sz="2800" dirty="0"/>
              <a:t>советский и российский лингвист, д.ф.н., профессор, академик РАН</a:t>
            </a:r>
          </a:p>
          <a:p>
            <a:pPr marL="114300" indent="0">
              <a:buNone/>
            </a:pPr>
            <a:r>
              <a:rPr lang="ru-RU" sz="2800" dirty="0"/>
              <a:t>«</a:t>
            </a:r>
            <a:r>
              <a:rPr lang="ru-RU" sz="2800" dirty="0">
                <a:solidFill>
                  <a:srgbClr val="00B050"/>
                </a:solidFill>
              </a:rPr>
              <a:t>Очерки по синтаксису русской разговорной речи</a:t>
            </a:r>
            <a:r>
              <a:rPr lang="ru-RU" sz="2800" dirty="0"/>
              <a:t>» (1960)</a:t>
            </a:r>
          </a:p>
        </p:txBody>
      </p:sp>
      <p:pic>
        <p:nvPicPr>
          <p:cNvPr id="1027" name="Picture 3" descr="C:\Users\kmp\Desktop\ШведоваНЮ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31590"/>
            <a:ext cx="2448272" cy="343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1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+mn-lt"/>
              </a:rPr>
              <a:t>Кустова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Галина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Ивановна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203598"/>
            <a:ext cx="7920880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Грамматическая </a:t>
            </a:r>
            <a:r>
              <a:rPr lang="ru-RU" sz="2800" dirty="0"/>
              <a:t>наука меняется,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каждые </a:t>
            </a:r>
            <a:r>
              <a:rPr lang="ru-RU" sz="2800" dirty="0"/>
              <a:t>10-15 лет </a:t>
            </a:r>
            <a:r>
              <a:rPr lang="ru-RU" sz="2800" dirty="0" smtClean="0"/>
              <a:t>возникает</a:t>
            </a:r>
            <a:br>
              <a:rPr lang="ru-RU" sz="2800" dirty="0" smtClean="0"/>
            </a:br>
            <a:r>
              <a:rPr lang="ru-RU" sz="2800" dirty="0" smtClean="0"/>
              <a:t>новая </a:t>
            </a:r>
            <a:r>
              <a:rPr lang="ru-RU" sz="2800" dirty="0"/>
              <a:t>научная парадигма. </a:t>
            </a:r>
            <a:endParaRPr lang="ru-RU" sz="2800" dirty="0" smtClean="0"/>
          </a:p>
          <a:p>
            <a:r>
              <a:rPr lang="ru-RU" sz="2800" dirty="0" smtClean="0"/>
              <a:t>Традиционно </a:t>
            </a:r>
            <a:r>
              <a:rPr lang="ru-RU" sz="2800" dirty="0"/>
              <a:t>грамматика была ориентирована на нормативный литературный язык, а сейчас появились новые веяния, связанные с ориентацией на разговорный язык. </a:t>
            </a:r>
          </a:p>
        </p:txBody>
      </p:sp>
    </p:spTree>
    <p:extLst>
      <p:ext uri="{BB962C8B-B14F-4D97-AF65-F5344CB8AC3E}">
        <p14:creationId xmlns:p14="http://schemas.microsoft.com/office/powerpoint/2010/main" val="33549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1889</TotalTime>
  <Words>2077</Words>
  <Application>Microsoft Office PowerPoint</Application>
  <PresentationFormat>Экран (16:9)</PresentationFormat>
  <Paragraphs>349</Paragraphs>
  <Slides>74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74</vt:i4>
      </vt:variant>
    </vt:vector>
  </HeadingPairs>
  <TitlesOfParts>
    <vt:vector size="75" baseType="lpstr">
      <vt:lpstr>Соседство</vt:lpstr>
      <vt:lpstr>Корпусная лингвистика</vt:lpstr>
      <vt:lpstr>Плунгян Владимир Александрович</vt:lpstr>
      <vt:lpstr>Плунгян Владимир Александрович</vt:lpstr>
      <vt:lpstr>Плунгян Владимир Александрович</vt:lpstr>
      <vt:lpstr>Плунгян Владимир Александрович</vt:lpstr>
      <vt:lpstr>Цель корпусной лингвистики</vt:lpstr>
      <vt:lpstr>Кустова Галина Ивановна</vt:lpstr>
      <vt:lpstr>Наталья Юрьевна Шведова (1916-2009)</vt:lpstr>
      <vt:lpstr>Кустова Галина Ивановна</vt:lpstr>
      <vt:lpstr>Кустова Галина Ивановна</vt:lpstr>
      <vt:lpstr>http://rusgram.ru/тики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   Корпусная                  Традиционная</vt:lpstr>
      <vt:lpstr>Ограничения корпусов</vt:lpstr>
      <vt:lpstr>Ага, не отрицает….</vt:lpstr>
      <vt:lpstr>Noam Chomsky</vt:lpstr>
      <vt:lpstr>Особое мнение</vt:lpstr>
      <vt:lpstr>Ноам Хомский</vt:lpstr>
      <vt:lpstr>Проблема лингвистики</vt:lpstr>
      <vt:lpstr>В парадигме стихиальности</vt:lpstr>
      <vt:lpstr>Шнуров и НКРЯ</vt:lpstr>
      <vt:lpstr>Идеальная модель</vt:lpstr>
      <vt:lpstr>Творец кометенций</vt:lpstr>
      <vt:lpstr>Ноам Хомский</vt:lpstr>
      <vt:lpstr>Языковая компетенция</vt:lpstr>
      <vt:lpstr>Языковая компетенция</vt:lpstr>
      <vt:lpstr>Poverty of the stimulus</vt:lpstr>
      <vt:lpstr>Аристокл</vt:lpstr>
      <vt:lpstr>Величайший философ</vt:lpstr>
      <vt:lpstr>Plato's Problem</vt:lpstr>
      <vt:lpstr>Творческий характер языка</vt:lpstr>
      <vt:lpstr>Генеративная грамматика</vt:lpstr>
      <vt:lpstr>Цель лингвистики</vt:lpstr>
      <vt:lpstr>Ноам Хомский</vt:lpstr>
      <vt:lpstr>От яблока к закону тяготения</vt:lpstr>
      <vt:lpstr>От яблока к яблочной базе</vt:lpstr>
      <vt:lpstr>Один взгляд на два подхода</vt:lpstr>
      <vt:lpstr>NLP</vt:lpstr>
      <vt:lpstr>Успешность карманника …</vt:lpstr>
      <vt:lpstr>Хомский Н.А.</vt:lpstr>
      <vt:lpstr>Что значит знать?</vt:lpstr>
      <vt:lpstr>Язык – дом бытия</vt:lpstr>
      <vt:lpstr>Хомский Н.А.</vt:lpstr>
      <vt:lpstr>Хомский Н.А.</vt:lpstr>
      <vt:lpstr>Хомский Н.А.</vt:lpstr>
      <vt:lpstr>Компромиссная дополнительность</vt:lpstr>
      <vt:lpstr>Плунгян Владимир Александрович</vt:lpstr>
      <vt:lpstr>Плунгян Владимир Александрович</vt:lpstr>
      <vt:lpstr>В.А. Плунгян</vt:lpstr>
      <vt:lpstr>В.А. Плунгян</vt:lpstr>
      <vt:lpstr>В.А. Плунгян</vt:lpstr>
      <vt:lpstr>В.А. Плунгян</vt:lpstr>
      <vt:lpstr>В.А. Плунгян</vt:lpstr>
      <vt:lpstr>В.А. Плунгян</vt:lpstr>
      <vt:lpstr>В.А. Плунгян</vt:lpstr>
      <vt:lpstr>В.А. Плунгян</vt:lpstr>
      <vt:lpstr>В.А. Плунгян</vt:lpstr>
      <vt:lpstr>В.А. Плунгян</vt:lpstr>
      <vt:lpstr>Екатерина Рахилина</vt:lpstr>
      <vt:lpstr>Цикл лекций по КЛ</vt:lpstr>
      <vt:lpstr>Рахилина Екатерина:</vt:lpstr>
      <vt:lpstr>Хорошая книжка</vt:lpstr>
      <vt:lpstr>John McH. Sinclair (1933-2007)</vt:lpstr>
      <vt:lpstr>John McH. Sinclair</vt:lpstr>
      <vt:lpstr>Грудева Елена Валерьевна </vt:lpstr>
      <vt:lpstr>Грудева Елена Валерьевна </vt:lpstr>
      <vt:lpstr> Счастья Вам!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РЕЧИ</dc:title>
  <dc:creator>kmp</dc:creator>
  <cp:lastModifiedBy>kmp</cp:lastModifiedBy>
  <cp:revision>484</cp:revision>
  <dcterms:created xsi:type="dcterms:W3CDTF">2013-10-29T05:54:02Z</dcterms:created>
  <dcterms:modified xsi:type="dcterms:W3CDTF">2017-10-11T17:50:04Z</dcterms:modified>
</cp:coreProperties>
</file>