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638" r:id="rId2"/>
    <p:sldId id="647" r:id="rId3"/>
    <p:sldId id="639" r:id="rId4"/>
    <p:sldId id="640" r:id="rId5"/>
    <p:sldId id="599" r:id="rId6"/>
    <p:sldId id="560" r:id="rId7"/>
    <p:sldId id="600" r:id="rId8"/>
    <p:sldId id="603" r:id="rId9"/>
    <p:sldId id="604" r:id="rId10"/>
    <p:sldId id="605" r:id="rId11"/>
    <p:sldId id="606" r:id="rId12"/>
    <p:sldId id="607" r:id="rId13"/>
    <p:sldId id="569" r:id="rId14"/>
    <p:sldId id="576" r:id="rId15"/>
    <p:sldId id="577" r:id="rId16"/>
    <p:sldId id="580" r:id="rId17"/>
    <p:sldId id="587" r:id="rId18"/>
    <p:sldId id="581" r:id="rId19"/>
    <p:sldId id="575" r:id="rId20"/>
    <p:sldId id="586" r:id="rId21"/>
    <p:sldId id="584" r:id="rId22"/>
    <p:sldId id="585" r:id="rId23"/>
    <p:sldId id="570" r:id="rId24"/>
    <p:sldId id="572" r:id="rId25"/>
    <p:sldId id="582" r:id="rId26"/>
    <p:sldId id="622" r:id="rId27"/>
    <p:sldId id="623" r:id="rId28"/>
    <p:sldId id="619" r:id="rId29"/>
    <p:sldId id="637" r:id="rId30"/>
    <p:sldId id="616" r:id="rId31"/>
    <p:sldId id="634" r:id="rId32"/>
    <p:sldId id="635" r:id="rId33"/>
    <p:sldId id="621" r:id="rId34"/>
    <p:sldId id="617" r:id="rId35"/>
    <p:sldId id="618" r:id="rId36"/>
    <p:sldId id="625" r:id="rId37"/>
    <p:sldId id="626" r:id="rId38"/>
    <p:sldId id="627" r:id="rId39"/>
    <p:sldId id="620" r:id="rId40"/>
    <p:sldId id="624" r:id="rId41"/>
    <p:sldId id="629" r:id="rId42"/>
    <p:sldId id="630" r:id="rId43"/>
    <p:sldId id="628" r:id="rId44"/>
    <p:sldId id="589" r:id="rId45"/>
    <p:sldId id="590" r:id="rId46"/>
    <p:sldId id="598" r:id="rId47"/>
    <p:sldId id="591" r:id="rId48"/>
    <p:sldId id="595" r:id="rId49"/>
    <p:sldId id="596" r:id="rId50"/>
    <p:sldId id="597" r:id="rId51"/>
    <p:sldId id="593" r:id="rId52"/>
    <p:sldId id="330" r:id="rId5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98" autoAdjust="0"/>
    <p:restoredTop sz="94660"/>
  </p:normalViewPr>
  <p:slideViewPr>
    <p:cSldViewPr>
      <p:cViewPr varScale="1">
        <p:scale>
          <a:sx n="99" d="100"/>
          <a:sy n="99" d="100"/>
        </p:scale>
        <p:origin x="-96" y="-3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114801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9/29/2017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3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9/29/2017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Лингвистика – точная наука</a:t>
            </a:r>
            <a:endParaRPr lang="ru-RU" sz="40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2520280" cy="3692210"/>
          </a:xfrm>
        </p:spPr>
      </p:pic>
      <p:sp>
        <p:nvSpPr>
          <p:cNvPr id="7" name="TextBox 6"/>
          <p:cNvSpPr txBox="1"/>
          <p:nvPr/>
        </p:nvSpPr>
        <p:spPr>
          <a:xfrm>
            <a:off x="4067944" y="1851670"/>
            <a:ext cx="3096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Зализняк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Андрей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Анатольевич</a:t>
            </a:r>
          </a:p>
        </p:txBody>
      </p:sp>
    </p:spTree>
    <p:extLst>
      <p:ext uri="{BB962C8B-B14F-4D97-AF65-F5344CB8AC3E}">
        <p14:creationId xmlns:p14="http://schemas.microsoft.com/office/powerpoint/2010/main" val="32462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Логическое значение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Логическое значение </a:t>
            </a:r>
            <a:r>
              <a:rPr lang="ru-RU" sz="3200" dirty="0" smtClean="0"/>
              <a:t>(И или Л) </a:t>
            </a:r>
            <a:br>
              <a:rPr lang="ru-RU" sz="3200" dirty="0" smtClean="0"/>
            </a:br>
            <a:r>
              <a:rPr lang="ru-RU" sz="3200" dirty="0" smtClean="0"/>
              <a:t>сложного </a:t>
            </a:r>
            <a:r>
              <a:rPr lang="ru-RU" sz="3200" dirty="0"/>
              <a:t>высказывания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определяется </a:t>
            </a:r>
            <a:r>
              <a:rPr lang="ru-RU" sz="3200" dirty="0"/>
              <a:t>логическим значением входящих в его состав высказываний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 </a:t>
            </a:r>
            <a:r>
              <a:rPr lang="ru-RU" sz="3200" dirty="0"/>
              <a:t>теми логическими постоянными,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 </a:t>
            </a:r>
            <a:r>
              <a:rPr lang="ru-RU" sz="3200" dirty="0"/>
              <a:t>помощью которых оно построено.</a:t>
            </a:r>
          </a:p>
        </p:txBody>
      </p:sp>
    </p:spTree>
    <p:extLst>
      <p:ext uri="{BB962C8B-B14F-4D97-AF65-F5344CB8AC3E}">
        <p14:creationId xmlns:p14="http://schemas.microsoft.com/office/powerpoint/2010/main" val="37564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Логическая постоянная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(</a:t>
            </a:r>
            <a:r>
              <a:rPr lang="ru-RU" sz="3200" dirty="0">
                <a:solidFill>
                  <a:srgbClr val="FF0000"/>
                </a:solidFill>
              </a:rPr>
              <a:t>логическая операция</a:t>
            </a:r>
            <a:r>
              <a:rPr lang="ru-RU" sz="3200" dirty="0"/>
              <a:t>) — логическая константна, сохраняющая одно и то же значение во всех высказываниях и не зависящего от конкретного содержания высказывания. </a:t>
            </a:r>
          </a:p>
          <a:p>
            <a:r>
              <a:rPr lang="ru-RU" sz="3200" dirty="0"/>
              <a:t>Логические постоянные используются для соединения простых высказываний в </a:t>
            </a:r>
            <a:r>
              <a:rPr lang="ru-RU" sz="3200" dirty="0" smtClean="0"/>
              <a:t>сложные</a:t>
            </a:r>
            <a:r>
              <a:rPr lang="ru-RU" sz="3200" dirty="0"/>
              <a:t> </a:t>
            </a:r>
            <a:r>
              <a:rPr lang="ru-RU" sz="3200" dirty="0">
                <a:solidFill>
                  <a:srgbClr val="FF0000"/>
                </a:solidFill>
              </a:rPr>
              <a:t>в научных </a:t>
            </a:r>
            <a:r>
              <a:rPr lang="ru-RU" sz="3200" dirty="0" smtClean="0">
                <a:solidFill>
                  <a:srgbClr val="FF0000"/>
                </a:solidFill>
              </a:rPr>
              <a:t>доказательствах </a:t>
            </a:r>
            <a:r>
              <a:rPr lang="ru-RU" sz="3200" dirty="0" smtClean="0"/>
              <a:t>и </a:t>
            </a:r>
            <a:r>
              <a:rPr lang="ru-RU" sz="3200" dirty="0" smtClean="0">
                <a:solidFill>
                  <a:srgbClr val="FF0000"/>
                </a:solidFill>
              </a:rPr>
              <a:t>повседневных рассуждениях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Типы логических постоянных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кванторы (общности и существования)</a:t>
            </a:r>
          </a:p>
          <a:p>
            <a:r>
              <a:rPr lang="ru-RU" sz="3200" dirty="0" smtClean="0"/>
              <a:t>логические </a:t>
            </a:r>
            <a:r>
              <a:rPr lang="ru-RU" sz="3200" dirty="0"/>
              <a:t>союзы (</a:t>
            </a:r>
            <a:r>
              <a:rPr lang="ru-RU" sz="3200" dirty="0" smtClean="0"/>
              <a:t>связки): </a:t>
            </a:r>
            <a:r>
              <a:rPr lang="ru-RU" sz="3200" dirty="0"/>
              <a:t>не; неверно, что; и; или; если..., то; тогда и только тогда, когда; либо..., либо; </a:t>
            </a:r>
            <a:r>
              <a:rPr lang="ru-RU" sz="3200" dirty="0" smtClean="0"/>
              <a:t>ни</a:t>
            </a:r>
            <a:r>
              <a:rPr lang="ru-RU" sz="3200" dirty="0"/>
              <a:t>..., ни; не..., но; </a:t>
            </a:r>
            <a:r>
              <a:rPr lang="ru-RU" sz="3200" dirty="0" smtClean="0"/>
              <a:t>…..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37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Логические операции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14300"/>
            <a:r>
              <a:rPr lang="ru-RU" sz="2800" dirty="0"/>
              <a:t>операции над элементами из множества двух элементов: «истина</a:t>
            </a:r>
            <a:r>
              <a:rPr lang="ru-RU" sz="2800" dirty="0" smtClean="0"/>
              <a:t>» (1) </a:t>
            </a:r>
            <a:r>
              <a:rPr lang="ru-RU" sz="2800" dirty="0"/>
              <a:t>и «</a:t>
            </a:r>
            <a:r>
              <a:rPr lang="ru-RU" sz="2800" dirty="0" smtClean="0"/>
              <a:t>ложь (0).</a:t>
            </a:r>
            <a:endParaRPr lang="ru-RU" sz="2800" dirty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Отрицание</a:t>
            </a:r>
            <a:r>
              <a:rPr lang="ru-RU" sz="2800" dirty="0" smtClean="0"/>
              <a:t> </a:t>
            </a:r>
            <a:r>
              <a:rPr lang="ru-RU" sz="2800" dirty="0"/>
              <a:t>- унарная операция; преобразует «1» в «0», а «0» в «1».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Конъюнкция</a:t>
            </a:r>
            <a:r>
              <a:rPr lang="ru-RU" sz="2800" dirty="0"/>
              <a:t> - бинарная операция; возвращает «1», только если оба аргумента «1».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Дизъюнкция </a:t>
            </a:r>
            <a:r>
              <a:rPr lang="ru-RU" sz="2800" dirty="0" smtClean="0"/>
              <a:t>- </a:t>
            </a:r>
            <a:r>
              <a:rPr lang="ru-RU" sz="2800" dirty="0"/>
              <a:t>бинарная операция; возвращает «0», только если оба аргумента «0».</a:t>
            </a:r>
          </a:p>
        </p:txBody>
      </p:sp>
    </p:spTree>
    <p:extLst>
      <p:ext uri="{BB962C8B-B14F-4D97-AF65-F5344CB8AC3E}">
        <p14:creationId xmlns:p14="http://schemas.microsoft.com/office/powerpoint/2010/main" val="22011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Импликация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бинарная </a:t>
            </a:r>
            <a:r>
              <a:rPr lang="ru-RU" sz="2800" dirty="0"/>
              <a:t>логическая </a:t>
            </a:r>
            <a:r>
              <a:rPr lang="ru-RU" sz="2800" dirty="0" smtClean="0"/>
              <a:t>связка ( «</a:t>
            </a:r>
            <a:r>
              <a:rPr lang="ru-RU" sz="2800" dirty="0"/>
              <a:t>если… то</a:t>
            </a:r>
            <a:r>
              <a:rPr lang="ru-RU" sz="2800" dirty="0" smtClean="0"/>
              <a:t>…» )</a:t>
            </a:r>
            <a:endParaRPr lang="ru-RU" sz="2800" dirty="0"/>
          </a:p>
          <a:p>
            <a:pPr marL="114300"/>
            <a:endParaRPr lang="ru-RU" sz="2800" dirty="0" smtClean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Посылка - условие, достаточное </a:t>
            </a:r>
            <a:r>
              <a:rPr lang="ru-RU" sz="2800" dirty="0"/>
              <a:t>для выполнения следствия;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Следствие условие, необходимое для истинности посылки.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«Житейский» смысл </a:t>
            </a:r>
            <a:r>
              <a:rPr lang="ru-RU" sz="2800" dirty="0" smtClean="0"/>
              <a:t>- послушание </a:t>
            </a:r>
            <a:r>
              <a:rPr lang="ru-RU" sz="2800" dirty="0"/>
              <a:t>подчиненного начальнику. </a:t>
            </a:r>
          </a:p>
        </p:txBody>
      </p:sp>
    </p:spTree>
    <p:extLst>
      <p:ext uri="{BB962C8B-B14F-4D97-AF65-F5344CB8AC3E}">
        <p14:creationId xmlns:p14="http://schemas.microsoft.com/office/powerpoint/2010/main" val="122589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latin typeface="+mn-lt"/>
              </a:rPr>
              <a:t>Эквиваленция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логическая </a:t>
            </a:r>
            <a:r>
              <a:rPr lang="ru-RU" sz="2800" dirty="0"/>
              <a:t>равнозначность - логическое выражение, которое истинно тогда, когда оба простых логических выражения имеют одинаковую истинность. </a:t>
            </a:r>
            <a:endParaRPr lang="ru-RU" sz="2800" dirty="0" smtClean="0"/>
          </a:p>
          <a:p>
            <a:pPr marL="114300"/>
            <a:endParaRPr lang="ru-RU" sz="2800" dirty="0" smtClean="0"/>
          </a:p>
          <a:p>
            <a:pPr marL="114300"/>
            <a:r>
              <a:rPr lang="ru-RU" sz="2800" dirty="0" smtClean="0"/>
              <a:t>«</a:t>
            </a:r>
            <a:r>
              <a:rPr lang="ru-RU" sz="2800" i="1" dirty="0"/>
              <a:t>A</a:t>
            </a:r>
            <a:r>
              <a:rPr lang="ru-RU" sz="2800" dirty="0"/>
              <a:t> эквивалентно </a:t>
            </a:r>
            <a:r>
              <a:rPr lang="ru-RU" sz="2800" i="1" dirty="0"/>
              <a:t>B</a:t>
            </a:r>
            <a:r>
              <a:rPr lang="ru-RU" sz="2800" dirty="0" smtClean="0"/>
              <a:t>»: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«</a:t>
            </a:r>
            <a:r>
              <a:rPr lang="ru-RU" sz="2800" i="1" dirty="0"/>
              <a:t>A</a:t>
            </a:r>
            <a:r>
              <a:rPr lang="ru-RU" sz="2800" dirty="0"/>
              <a:t> то же самое, что </a:t>
            </a:r>
            <a:r>
              <a:rPr lang="ru-RU" sz="2800" i="1" dirty="0"/>
              <a:t>B</a:t>
            </a:r>
            <a:r>
              <a:rPr lang="ru-RU" sz="2800" dirty="0" smtClean="0"/>
              <a:t>»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«</a:t>
            </a:r>
            <a:r>
              <a:rPr lang="ru-RU" sz="2800" i="1" dirty="0"/>
              <a:t>A</a:t>
            </a:r>
            <a:r>
              <a:rPr lang="ru-RU" sz="2800" dirty="0"/>
              <a:t> тогда и только тогда, когда </a:t>
            </a:r>
            <a:r>
              <a:rPr lang="ru-RU" sz="2800" i="1" dirty="0"/>
              <a:t>B</a:t>
            </a:r>
            <a:r>
              <a:rPr lang="ru-RU" sz="2800" dirty="0" smtClean="0"/>
              <a:t>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268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Язык логики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Пропозициональный язык</a:t>
            </a:r>
            <a:r>
              <a:rPr lang="ru-RU" sz="2800" dirty="0"/>
              <a:t> — искусственный </a:t>
            </a:r>
            <a:r>
              <a:rPr lang="ru-RU" sz="2800" dirty="0" smtClean="0"/>
              <a:t>формальный язык</a:t>
            </a:r>
            <a:r>
              <a:rPr lang="ru-RU" sz="2800" dirty="0"/>
              <a:t>, предназначенный для анализа логической структуры сложных </a:t>
            </a:r>
            <a:r>
              <a:rPr lang="ru-RU" sz="2800" dirty="0" smtClean="0"/>
              <a:t>высказываний.</a:t>
            </a:r>
          </a:p>
          <a:p>
            <a:pPr marL="571500" indent="-457200">
              <a:buFont typeface="Arial" pitchFamily="34" charset="0"/>
              <a:buChar char="•"/>
            </a:pPr>
            <a:endParaRPr lang="ru-RU" sz="2800" dirty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Язык логики высказываний </a:t>
            </a:r>
            <a:r>
              <a:rPr lang="ru-RU" sz="2800" dirty="0" smtClean="0"/>
              <a:t>есть </a:t>
            </a:r>
            <a:r>
              <a:rPr lang="ru-RU" sz="2800" dirty="0" smtClean="0">
                <a:solidFill>
                  <a:srgbClr val="FF0000"/>
                </a:solidFill>
              </a:rPr>
              <a:t>множество</a:t>
            </a:r>
            <a:r>
              <a:rPr lang="ru-RU" sz="2800" dirty="0" smtClean="0"/>
              <a:t> </a:t>
            </a:r>
            <a:r>
              <a:rPr lang="ru-RU" sz="2800" dirty="0"/>
              <a:t>пропозициональных формул</a:t>
            </a:r>
          </a:p>
        </p:txBody>
      </p:sp>
    </p:spTree>
    <p:extLst>
      <p:ext uri="{BB962C8B-B14F-4D97-AF65-F5344CB8AC3E}">
        <p14:creationId xmlns:p14="http://schemas.microsoft.com/office/powerpoint/2010/main" val="31438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Алфавит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1085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Алфавит </a:t>
            </a:r>
            <a:r>
              <a:rPr lang="ru-RU" sz="2800" dirty="0"/>
              <a:t>- произвольное непустое множество, элементы которого называются буквами (символами).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Произвольная конечная последовательность букв данного алфавита называется словом (выражением) в этом алфавите (над этим алфавитом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15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23479"/>
            <a:ext cx="76200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Алфавит  ЯЛВ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915566"/>
            <a:ext cx="8064896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множество символов, допустимых для записи  слов алгебры высказываний.</a:t>
            </a:r>
          </a:p>
          <a:p>
            <a:pPr marL="114300"/>
            <a:endParaRPr lang="ru-RU" sz="2800" dirty="0" smtClean="0"/>
          </a:p>
          <a:p>
            <a:pPr marL="114300"/>
            <a:r>
              <a:rPr lang="ru-RU" sz="2800" dirty="0" smtClean="0"/>
              <a:t>Структура алфавита ЯВЛ: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пропозициональные переменные, </a:t>
            </a:r>
            <a:br>
              <a:rPr lang="ru-RU" sz="2800" dirty="0" smtClean="0"/>
            </a:br>
            <a:r>
              <a:rPr lang="ru-RU" sz="2800" dirty="0" smtClean="0"/>
              <a:t>(служат </a:t>
            </a:r>
            <a:r>
              <a:rPr lang="ru-RU" sz="2800" dirty="0"/>
              <a:t>для замены </a:t>
            </a:r>
            <a:r>
              <a:rPr lang="ru-RU" sz="2800" dirty="0" smtClean="0"/>
              <a:t>элементарных </a:t>
            </a:r>
            <a:r>
              <a:rPr lang="ru-RU" sz="2800" dirty="0"/>
              <a:t>высказываний в </a:t>
            </a:r>
            <a:r>
              <a:rPr lang="ru-RU" sz="2800" dirty="0" smtClean="0"/>
              <a:t>формулах): </a:t>
            </a:r>
            <a:r>
              <a:rPr lang="en-US" sz="2800" dirty="0" smtClean="0">
                <a:solidFill>
                  <a:srgbClr val="FF0000"/>
                </a:solidFill>
              </a:rPr>
              <a:t>p, q, s, t, s1, t2……</a:t>
            </a:r>
            <a:endParaRPr lang="ru-RU" sz="2800" dirty="0">
              <a:solidFill>
                <a:srgbClr val="FF0000"/>
              </a:solidFill>
            </a:endParaRP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технические знаки (левая и правая скобки): </a:t>
            </a:r>
            <a:r>
              <a:rPr lang="ru-RU" sz="2800" dirty="0" smtClean="0">
                <a:solidFill>
                  <a:srgbClr val="FF0000"/>
                </a:solidFill>
              </a:rPr>
              <a:t>(  )</a:t>
            </a:r>
            <a:endParaRPr lang="ru-RU" sz="2800" dirty="0">
              <a:solidFill>
                <a:srgbClr val="FF0000"/>
              </a:solidFill>
            </a:endParaRP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логические </a:t>
            </a:r>
            <a:r>
              <a:rPr lang="ru-RU" sz="2800" dirty="0"/>
              <a:t>знаки (логические союзы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851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Логические знаки операций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6" name="Picture 2" descr="C:\Users\kmp\Desktop\56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0" y="1275606"/>
            <a:ext cx="7958976" cy="340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1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Дафна Колер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4680520" cy="3816424"/>
          </a:xfrm>
        </p:spPr>
        <p:txBody>
          <a:bodyPr>
            <a:noAutofit/>
          </a:bodyPr>
          <a:lstStyle/>
          <a:p>
            <a:r>
              <a:rPr lang="ru-RU" sz="3200" dirty="0" smtClean="0"/>
              <a:t>Есть мыслительные парадигмы, </a:t>
            </a:r>
            <a:r>
              <a:rPr lang="ru-RU" sz="3200" dirty="0"/>
              <a:t>которые </a:t>
            </a:r>
            <a:r>
              <a:rPr lang="ru-RU" sz="3200" dirty="0" smtClean="0"/>
              <a:t>очень важны </a:t>
            </a:r>
            <a:r>
              <a:rPr lang="ru-RU" sz="3200" dirty="0"/>
              <a:t>и очень недооценены в </a:t>
            </a:r>
            <a:r>
              <a:rPr lang="ru-RU" sz="3200" dirty="0" smtClean="0"/>
              <a:t>современной системе </a:t>
            </a:r>
            <a:r>
              <a:rPr lang="ru-RU" sz="3200" dirty="0"/>
              <a:t>образования. </a:t>
            </a:r>
            <a:endParaRPr lang="ru-RU" sz="3200" dirty="0" smtClean="0"/>
          </a:p>
          <a:p>
            <a:endParaRPr lang="ru-RU" dirty="0" smtClean="0"/>
          </a:p>
        </p:txBody>
      </p:sp>
      <p:pic>
        <p:nvPicPr>
          <p:cNvPr id="1026" name="Picture 2" descr="C:\Users\kmp\Desktop\DaphneK_Cours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02450"/>
            <a:ext cx="3168352" cy="365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2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Таблица истинности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074" name="Picture 2" descr="C:\Users\kmp\Desktop\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585913"/>
            <a:ext cx="2305794" cy="281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2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Таблица истинности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 descr="C:\Users\kmp\Desktop\K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38103"/>
            <a:ext cx="5699894" cy="407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0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Таблица истинности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2050" name="Picture 2" descr="C:\Users\kmp\Desktop\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31590"/>
            <a:ext cx="5588595" cy="385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1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Свойства операций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275606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Коммутативность</a:t>
            </a:r>
            <a:r>
              <a:rPr lang="ru-RU" sz="2800" dirty="0"/>
              <a:t> (переместительное свойство)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err="1">
                <a:solidFill>
                  <a:srgbClr val="C00000"/>
                </a:solidFill>
              </a:rPr>
              <a:t>Антикоммутативность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Ассоциативность</a:t>
            </a:r>
            <a:r>
              <a:rPr lang="ru-RU" sz="2800" dirty="0"/>
              <a:t> (сочетательное свойство)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Дистрибутивность</a:t>
            </a:r>
            <a:r>
              <a:rPr lang="ru-RU" sz="2800" dirty="0"/>
              <a:t> (распределительное свойство)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Идемпотентность</a:t>
            </a:r>
            <a:r>
              <a:rPr lang="ru-RU" sz="2800" dirty="0"/>
              <a:t> — если повторная операция уже не изменяет </a:t>
            </a:r>
            <a:r>
              <a:rPr lang="ru-RU" sz="2800" dirty="0" smtClean="0"/>
              <a:t>объект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……..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Табличная визуализация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8208912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Если множество </a:t>
            </a:r>
            <a:r>
              <a:rPr lang="ru-RU" sz="3200" i="1" dirty="0"/>
              <a:t>A</a:t>
            </a:r>
            <a:r>
              <a:rPr lang="ru-RU" sz="3200" dirty="0"/>
              <a:t> конечно, алгебраическую операцию на этом множестве можно определить в виде таблицы. </a:t>
            </a:r>
            <a:endParaRPr lang="ru-RU" sz="3200" dirty="0" smtClean="0"/>
          </a:p>
          <a:p>
            <a:endParaRPr lang="ru-RU" sz="3200" dirty="0"/>
          </a:p>
          <a:p>
            <a:r>
              <a:rPr lang="ru-RU" sz="3200" dirty="0" smtClean="0"/>
              <a:t>Если </a:t>
            </a:r>
            <a:r>
              <a:rPr lang="ru-RU" sz="3200" dirty="0"/>
              <a:t>операция бинарная, то такое определение особенно удобно.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6413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 для ЯЛВ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1590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Заглавные латинские буквы 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В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С</a:t>
            </a:r>
            <a:r>
              <a:rPr lang="ru-RU" sz="3200" dirty="0"/>
              <a:t> и </a:t>
            </a:r>
            <a:r>
              <a:rPr lang="ru-RU" sz="3200" dirty="0" smtClean="0"/>
              <a:t>др. (</a:t>
            </a:r>
            <a:r>
              <a:rPr lang="ru-RU" sz="3200" dirty="0" err="1" smtClean="0"/>
              <a:t>метабуквы</a:t>
            </a:r>
            <a:r>
              <a:rPr lang="ru-RU" sz="3200" dirty="0" smtClean="0"/>
              <a:t>) в </a:t>
            </a:r>
            <a:r>
              <a:rPr lang="ru-RU" sz="3200" dirty="0"/>
              <a:t>определении формулы, принадлежат </a:t>
            </a:r>
            <a:r>
              <a:rPr lang="ru-RU" sz="3200" dirty="0" smtClean="0">
                <a:solidFill>
                  <a:srgbClr val="FF0000"/>
                </a:solidFill>
              </a:rPr>
              <a:t>метаязыку</a:t>
            </a:r>
            <a:r>
              <a:rPr lang="ru-RU" sz="3200" dirty="0" smtClean="0"/>
              <a:t>, используемому </a:t>
            </a:r>
            <a:r>
              <a:rPr lang="ru-RU" sz="3200" dirty="0"/>
              <a:t>для описания самого </a:t>
            </a:r>
            <a:r>
              <a:rPr lang="ru-RU" sz="3200" dirty="0" smtClean="0"/>
              <a:t>ЯЛВ.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Содержащие </a:t>
            </a:r>
            <a:r>
              <a:rPr lang="ru-RU" sz="3200" dirty="0" err="1"/>
              <a:t>метабуквы</a:t>
            </a:r>
            <a:r>
              <a:rPr lang="ru-RU" sz="3200" dirty="0"/>
              <a:t> выражения  — не пропозициональные формулы, а схемы формул. </a:t>
            </a:r>
          </a:p>
        </p:txBody>
      </p:sp>
    </p:spTree>
    <p:extLst>
      <p:ext uri="{BB962C8B-B14F-4D97-AF65-F5344CB8AC3E}">
        <p14:creationId xmlns:p14="http://schemas.microsoft.com/office/powerpoint/2010/main" val="25876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Альфред Тарский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987574"/>
            <a:ext cx="7848872" cy="4032448"/>
          </a:xfrm>
        </p:spPr>
        <p:txBody>
          <a:bodyPr>
            <a:noAutofit/>
          </a:bodyPr>
          <a:lstStyle/>
          <a:p>
            <a:r>
              <a:rPr lang="ru-RU" sz="2800" dirty="0"/>
              <a:t>При обсуждении проблемы определения истины и вообще любых проблем из области семантики мы должны использовать два разных языка.</a:t>
            </a:r>
          </a:p>
          <a:p>
            <a:r>
              <a:rPr lang="ru-RU" sz="2800" dirty="0"/>
              <a:t>Первый из них есть язык, который «о чём-то говорит» и который является предметом всего нашего обсуждения, ибо искомое определение истины как раз и применяется к предложениям этого языка. </a:t>
            </a:r>
          </a:p>
        </p:txBody>
      </p:sp>
    </p:spTree>
    <p:extLst>
      <p:ext uri="{BB962C8B-B14F-4D97-AF65-F5344CB8AC3E}">
        <p14:creationId xmlns:p14="http://schemas.microsoft.com/office/powerpoint/2010/main" val="23159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Альфред Тарский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987574"/>
            <a:ext cx="7848872" cy="4032448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Второй </a:t>
            </a:r>
            <a:r>
              <a:rPr lang="ru-RU" sz="2800" dirty="0"/>
              <a:t>язык - тот, в котором мы «говорим о» первом языке и в терминах которого мы хотим, в частности, построить определение истины для первого языка. </a:t>
            </a:r>
          </a:p>
          <a:p>
            <a:r>
              <a:rPr lang="ru-RU" sz="2800" dirty="0"/>
              <a:t>Первый язык мы будем называть «объектным языком», второй - «мета-языком». </a:t>
            </a:r>
          </a:p>
        </p:txBody>
      </p:sp>
    </p:spTree>
    <p:extLst>
      <p:ext uri="{BB962C8B-B14F-4D97-AF65-F5344CB8AC3E}">
        <p14:creationId xmlns:p14="http://schemas.microsoft.com/office/powerpoint/2010/main" val="29398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Слова и дела Тарского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1198468"/>
            <a:ext cx="4536503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А</a:t>
            </a:r>
            <a:r>
              <a:rPr lang="ru-RU" sz="2800" dirty="0"/>
              <a:t>. Тарский </a:t>
            </a:r>
            <a:r>
              <a:rPr lang="ru-RU" sz="2800" dirty="0" smtClean="0"/>
              <a:t>доказал </a:t>
            </a:r>
            <a:r>
              <a:rPr lang="ru-RU" sz="2800" dirty="0"/>
              <a:t>неопределимость понятия истинности средствами предметного языка и предложил семантическое определение </a:t>
            </a:r>
            <a:r>
              <a:rPr lang="ru-RU" sz="2800" dirty="0" smtClean="0"/>
              <a:t>истины, как метаязыковой категории. </a:t>
            </a:r>
            <a:r>
              <a:rPr lang="ru-RU" sz="2800" dirty="0"/>
              <a:t> 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  <p:pic>
        <p:nvPicPr>
          <p:cNvPr id="5" name="Picture 2" descr="D:\Загрузки\963.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04048" y="1131590"/>
            <a:ext cx="336801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8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Простота </a:t>
            </a:r>
            <a:r>
              <a:rPr lang="ru-RU" smtClean="0">
                <a:solidFill>
                  <a:srgbClr val="FF0000"/>
                </a:solidFill>
                <a:latin typeface="+mn-lt"/>
              </a:rPr>
              <a:t>как совершенство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5328592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r>
              <a:rPr lang="ru-RU" sz="3200" dirty="0"/>
              <a:t>Вы думаете, всё так просто? </a:t>
            </a: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Да</a:t>
            </a:r>
            <a:r>
              <a:rPr lang="ru-RU" sz="3200" dirty="0"/>
              <a:t>, всё просто. </a:t>
            </a: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Но </a:t>
            </a:r>
            <a:r>
              <a:rPr lang="ru-RU" sz="3200" dirty="0"/>
              <a:t>совсем не </a:t>
            </a:r>
            <a:r>
              <a:rPr lang="ru-RU" sz="3200" dirty="0" smtClean="0"/>
              <a:t>так.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203598"/>
            <a:ext cx="2666975" cy="345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Дафна Колер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419622"/>
            <a:ext cx="4680520" cy="3528392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Из-за </a:t>
            </a:r>
            <a:r>
              <a:rPr lang="ru-RU" sz="3200" dirty="0"/>
              <a:t>их незнания люди </a:t>
            </a:r>
            <a:r>
              <a:rPr lang="ru-RU" sz="3200" dirty="0" smtClean="0"/>
              <a:t>совершают </a:t>
            </a:r>
            <a:r>
              <a:rPr lang="ru-RU" sz="3200" dirty="0"/>
              <a:t>глупые </a:t>
            </a:r>
            <a:r>
              <a:rPr lang="ru-RU" sz="3200" dirty="0" smtClean="0"/>
              <a:t>поступки и принимают необоснованные решения</a:t>
            </a:r>
            <a:endParaRPr lang="ru-RU" sz="3200" dirty="0"/>
          </a:p>
          <a:p>
            <a:endParaRPr lang="ru-RU" sz="3200" dirty="0" smtClean="0"/>
          </a:p>
        </p:txBody>
      </p:sp>
      <p:pic>
        <p:nvPicPr>
          <p:cNvPr id="1026" name="Picture 2" descr="C:\Users\kmp\Desktop\DaphneK_Cours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02450"/>
            <a:ext cx="3168352" cy="365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Смешное смешение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Смешение </a:t>
            </a:r>
            <a:r>
              <a:rPr lang="ru-RU" sz="2800" dirty="0"/>
              <a:t>терминов (слов) и высказываний (осмысленных утверждений) метаязыка и соответствующего языка-объекта </a:t>
            </a:r>
            <a:r>
              <a:rPr lang="ru-RU" sz="2800" dirty="0" smtClean="0"/>
              <a:t>порождает </a:t>
            </a:r>
            <a:r>
              <a:rPr lang="ru-RU" sz="2800" dirty="0"/>
              <a:t>трудности в понимании и использовании языков человеческого общения и нередко приводит к серьёзным парадоксам.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78176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Всё просто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r>
              <a:rPr lang="ru-RU" sz="2800" dirty="0"/>
              <a:t>Для создания модели предметной области сначала строится модель наших представлений. </a:t>
            </a:r>
          </a:p>
          <a:p>
            <a:r>
              <a:rPr lang="ru-RU" sz="2800" dirty="0"/>
              <a:t>Описание наших представлений содержится в метамодели </a:t>
            </a:r>
            <a:endParaRPr lang="ru-RU" sz="2800" dirty="0" smtClean="0"/>
          </a:p>
          <a:p>
            <a:r>
              <a:rPr lang="ru-RU" sz="2800" dirty="0" smtClean="0"/>
              <a:t>Наши представления </a:t>
            </a:r>
            <a:r>
              <a:rPr lang="ru-RU" sz="2800" dirty="0"/>
              <a:t>имеют очень непростую структуру, которая до сих пор не имеет формального описания.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6322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Всё просто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Наши представления </a:t>
            </a:r>
            <a:r>
              <a:rPr lang="ru-RU" sz="2800" dirty="0"/>
              <a:t>имеют очень непростую структуру, которая до сих пор не имеет формального описания. </a:t>
            </a:r>
            <a:endParaRPr lang="ru-RU" sz="2800" dirty="0" smtClean="0"/>
          </a:p>
          <a:p>
            <a:r>
              <a:rPr lang="ru-RU" sz="2800" dirty="0"/>
              <a:t>Поэтому построение метамодели и мета-метамодели сильно затруднено. </a:t>
            </a:r>
            <a:endParaRPr lang="ru-RU" sz="2800" dirty="0" smtClean="0"/>
          </a:p>
          <a:p>
            <a:r>
              <a:rPr lang="ru-RU" sz="2800" dirty="0" smtClean="0"/>
              <a:t>Попытку </a:t>
            </a:r>
            <a:r>
              <a:rPr lang="ru-RU" sz="2800" dirty="0"/>
              <a:t>описать эту структуру предприняли греки, когда придумали основы логики.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148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Языковые парадоксы…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4392488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Курт </a:t>
            </a:r>
            <a:r>
              <a:rPr lang="ru-RU" sz="2800" dirty="0" err="1"/>
              <a:t>Гёдель</a:t>
            </a:r>
            <a:r>
              <a:rPr lang="ru-RU" sz="2800" dirty="0"/>
              <a:t> показал, что парадокс Лжеца возникает даже в таком элементарном языке, как </a:t>
            </a:r>
            <a:r>
              <a:rPr lang="ru-RU" sz="2800" dirty="0" smtClean="0"/>
              <a:t>арифметика.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76297"/>
            <a:ext cx="2540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Разделяй и властвуй!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Метаязык позволяет разрешить </a:t>
            </a:r>
            <a:r>
              <a:rPr lang="ru-RU" sz="2800" dirty="0" err="1" smtClean="0"/>
              <a:t>самореферентные</a:t>
            </a:r>
            <a:r>
              <a:rPr lang="ru-RU" sz="2800" dirty="0" smtClean="0"/>
              <a:t> парадоксы</a:t>
            </a:r>
          </a:p>
          <a:p>
            <a:pPr marL="114300" indent="0">
              <a:buNone/>
            </a:pPr>
            <a:endParaRPr lang="ru-RU" sz="2800" dirty="0" smtClean="0">
              <a:solidFill>
                <a:srgbClr val="00B05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«</a:t>
            </a:r>
            <a:r>
              <a:rPr lang="ru-RU" sz="2800" dirty="0">
                <a:solidFill>
                  <a:srgbClr val="00B050"/>
                </a:solidFill>
              </a:rPr>
              <a:t>Лошадь — это существительное</a:t>
            </a:r>
            <a:r>
              <a:rPr lang="ru-RU" sz="2800" dirty="0" smtClean="0">
                <a:solidFill>
                  <a:srgbClr val="00B050"/>
                </a:solidFill>
              </a:rPr>
              <a:t>»?</a:t>
            </a:r>
          </a:p>
          <a:p>
            <a:pPr marL="114300" indent="0">
              <a:buNone/>
            </a:pPr>
            <a:r>
              <a:rPr lang="ru-RU" sz="2800" dirty="0" smtClean="0"/>
              <a:t>В </a:t>
            </a:r>
            <a:r>
              <a:rPr lang="ru-RU" sz="2800" dirty="0"/>
              <a:t>данном предложении «лошадь» — это термин языка-объекта, а «существительное» — метаязыковой термин.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«</a:t>
            </a:r>
            <a:r>
              <a:rPr lang="ru-RU" sz="2800" dirty="0">
                <a:solidFill>
                  <a:srgbClr val="00B050"/>
                </a:solidFill>
              </a:rPr>
              <a:t>Слово «лошадь» — это существительное</a:t>
            </a:r>
            <a:r>
              <a:rPr lang="ru-RU" sz="2800" dirty="0" smtClean="0">
                <a:solidFill>
                  <a:srgbClr val="00B050"/>
                </a:solidFill>
              </a:rPr>
              <a:t>»!</a:t>
            </a:r>
          </a:p>
        </p:txBody>
      </p:sp>
    </p:spTree>
    <p:extLst>
      <p:ext uri="{BB962C8B-B14F-4D97-AF65-F5344CB8AC3E}">
        <p14:creationId xmlns:p14="http://schemas.microsoft.com/office/powerpoint/2010/main" val="29640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Победа над лжецом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err="1" smtClean="0"/>
              <a:t>Эпименид</a:t>
            </a:r>
            <a:r>
              <a:rPr lang="ru-RU" sz="2800" dirty="0" smtClean="0"/>
              <a:t> </a:t>
            </a:r>
            <a:r>
              <a:rPr lang="ru-RU" sz="2800" dirty="0" err="1" smtClean="0"/>
              <a:t>Кносский</a:t>
            </a:r>
            <a:r>
              <a:rPr lang="ru-RU" sz="2800" dirty="0" smtClean="0"/>
              <a:t> (</a:t>
            </a:r>
            <a:r>
              <a:rPr lang="en-US" sz="2800" dirty="0" smtClean="0"/>
              <a:t>VII</a:t>
            </a:r>
            <a:r>
              <a:rPr lang="ru-RU" sz="2800" dirty="0"/>
              <a:t> </a:t>
            </a:r>
            <a:r>
              <a:rPr lang="ru-RU" sz="2800" dirty="0" smtClean="0"/>
              <a:t>в. до Р.Х.):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Один </a:t>
            </a:r>
            <a:r>
              <a:rPr lang="ru-RU" sz="2800" dirty="0">
                <a:solidFill>
                  <a:srgbClr val="C00000"/>
                </a:solidFill>
              </a:rPr>
              <a:t>критянин сказал, что все критяне всегда </a:t>
            </a:r>
            <a:r>
              <a:rPr lang="ru-RU" sz="2800" dirty="0" smtClean="0">
                <a:solidFill>
                  <a:srgbClr val="C00000"/>
                </a:solidFill>
              </a:rPr>
              <a:t>лгут</a:t>
            </a:r>
            <a:r>
              <a:rPr lang="ru-RU" sz="2800" dirty="0">
                <a:solidFill>
                  <a:srgbClr val="C00000"/>
                </a:solidFill>
              </a:rPr>
              <a:t>. Что он сказал — истину или ложь</a:t>
            </a:r>
            <a:r>
              <a:rPr lang="ru-RU" sz="2800" dirty="0" smtClean="0">
                <a:solidFill>
                  <a:srgbClr val="C00000"/>
                </a:solidFill>
              </a:rPr>
              <a:t>?</a:t>
            </a:r>
          </a:p>
          <a:p>
            <a:pPr marL="114300" indent="0">
              <a:buNone/>
            </a:pPr>
            <a:r>
              <a:rPr lang="ru-RU" sz="2800" dirty="0" smtClean="0"/>
              <a:t>Смешение предметных терминов с метаязыковым понятием </a:t>
            </a:r>
            <a:r>
              <a:rPr lang="ru-RU" sz="2800" dirty="0"/>
              <a:t>«истина», причём не только для оценки соответствующего предметного высказывания, но и по отношению ко всему этому утверждению в целом.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Лестница метаязыков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В </a:t>
            </a:r>
            <a:r>
              <a:rPr lang="ru-RU" sz="2800" dirty="0" smtClean="0"/>
              <a:t>исходном языке отсутствует «ложь</a:t>
            </a:r>
            <a:r>
              <a:rPr lang="ru-RU" sz="2800" dirty="0"/>
              <a:t>» и «истина».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Оценка истинности </a:t>
            </a:r>
            <a:r>
              <a:rPr lang="ru-RU" sz="2800" dirty="0"/>
              <a:t>утверждений об объектах, </a:t>
            </a:r>
            <a:r>
              <a:rPr lang="ru-RU" sz="2800" dirty="0" smtClean="0"/>
              <a:t>требует метаязыка </a:t>
            </a:r>
            <a:r>
              <a:rPr lang="ru-RU" sz="2800" dirty="0"/>
              <a:t>— следующей ступеньки лестницы. </a:t>
            </a:r>
            <a:endParaRPr lang="ru-RU" sz="2800" dirty="0" smtClean="0"/>
          </a:p>
          <a:p>
            <a:pPr lvl="2"/>
            <a:r>
              <a:rPr lang="en-US" sz="2800" dirty="0" smtClean="0"/>
              <a:t>L0 </a:t>
            </a:r>
            <a:r>
              <a:rPr lang="ru-RU" sz="2800" dirty="0" smtClean="0"/>
              <a:t>Утверждение 1</a:t>
            </a:r>
          </a:p>
          <a:p>
            <a:pPr lvl="3"/>
            <a:r>
              <a:rPr lang="en-US" sz="2800" dirty="0" smtClean="0"/>
              <a:t>L1 </a:t>
            </a:r>
            <a:r>
              <a:rPr lang="ru-RU" sz="2800" dirty="0" smtClean="0"/>
              <a:t>Утверждение </a:t>
            </a:r>
            <a:r>
              <a:rPr lang="ru-RU" sz="2800" dirty="0"/>
              <a:t>1 истинно</a:t>
            </a:r>
            <a:r>
              <a:rPr lang="ru-RU" sz="2800" dirty="0" smtClean="0"/>
              <a:t>.</a:t>
            </a:r>
          </a:p>
          <a:p>
            <a:pPr lvl="5"/>
            <a:r>
              <a:rPr lang="en-US" sz="2800" dirty="0" smtClean="0"/>
              <a:t>L2 </a:t>
            </a:r>
            <a:r>
              <a:rPr lang="ru-RU" sz="2800" dirty="0" smtClean="0"/>
              <a:t>Утверждение </a:t>
            </a:r>
            <a:r>
              <a:rPr lang="ru-RU" sz="2800" dirty="0"/>
              <a:t>2 истинно</a:t>
            </a:r>
            <a:r>
              <a:rPr lang="ru-RU" sz="2800" dirty="0" smtClean="0"/>
              <a:t>.</a:t>
            </a:r>
          </a:p>
          <a:p>
            <a:pPr lvl="7"/>
            <a:r>
              <a:rPr lang="en-US" sz="2800" dirty="0" smtClean="0"/>
              <a:t>L3 </a:t>
            </a:r>
            <a:r>
              <a:rPr lang="ru-RU" sz="2800" dirty="0" smtClean="0"/>
              <a:t>Утверждение </a:t>
            </a:r>
            <a:r>
              <a:rPr lang="ru-RU" sz="2800" dirty="0"/>
              <a:t>3 истинно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3733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Метаязыковая относительность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Различение </a:t>
            </a:r>
            <a:r>
              <a:rPr lang="ru-RU" sz="2800" dirty="0"/>
              <a:t>языков-объектов и соответствующих метаязыков является относительным: </a:t>
            </a:r>
            <a:endParaRPr lang="ru-RU" sz="2800" dirty="0" smtClean="0"/>
          </a:p>
          <a:p>
            <a:pPr lvl="1"/>
            <a:r>
              <a:rPr lang="ru-RU" sz="2800" dirty="0" smtClean="0"/>
              <a:t>любой </a:t>
            </a:r>
            <a:r>
              <a:rPr lang="ru-RU" sz="2800" dirty="0"/>
              <a:t>из метаязыков (в этом случае он является языком-объектом) может стать объектом описания метаязыка более высокого уровня (мета-метаязыка).</a:t>
            </a:r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79490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Метаязыковое богатство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Для </a:t>
            </a:r>
            <a:r>
              <a:rPr lang="ru-RU" sz="2800" dirty="0"/>
              <a:t>описания языка-объекта в соответствующем метаязыке необходимо, </a:t>
            </a:r>
            <a:r>
              <a:rPr lang="ru-RU" sz="2800" dirty="0" smtClean="0"/>
              <a:t>чтобы:</a:t>
            </a:r>
          </a:p>
          <a:p>
            <a:pPr lvl="1"/>
            <a:r>
              <a:rPr lang="ru-RU" sz="2800" dirty="0" smtClean="0"/>
              <a:t>метаязык был логически более </a:t>
            </a:r>
            <a:r>
              <a:rPr lang="ru-RU" sz="2800" dirty="0"/>
              <a:t>богатым, чем описываемой с </a:t>
            </a:r>
            <a:r>
              <a:rPr lang="ru-RU" sz="2800" dirty="0" smtClean="0"/>
              <a:t>его помощью язык-объект </a:t>
            </a:r>
          </a:p>
          <a:p>
            <a:pPr lvl="1"/>
            <a:r>
              <a:rPr lang="ru-RU" sz="2800" dirty="0"/>
              <a:t>обладал </a:t>
            </a:r>
            <a:r>
              <a:rPr lang="ru-RU" sz="2800" dirty="0" smtClean="0"/>
              <a:t>б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льшими </a:t>
            </a:r>
            <a:r>
              <a:rPr lang="ru-RU" sz="2800" dirty="0"/>
              <a:t>выразительными </a:t>
            </a:r>
            <a:r>
              <a:rPr lang="ru-RU" sz="2800" dirty="0" smtClean="0"/>
              <a:t>возможностями </a:t>
            </a:r>
          </a:p>
          <a:p>
            <a:pPr marL="114300" indent="0">
              <a:buNone/>
            </a:pPr>
            <a:r>
              <a:rPr lang="ru-RU" sz="2800" dirty="0" smtClean="0"/>
              <a:t>Метаязык </a:t>
            </a:r>
            <a:r>
              <a:rPr lang="ru-RU" sz="2800" dirty="0"/>
              <a:t>должен содержать объектный язык как свою часть.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1916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От чистого истока…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1198468"/>
            <a:ext cx="7848872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С середины 1930-х годов различение понятий «язык-объект» и «метаязык» стало активно использоваться в исследованиях проблем математической логики и оснований математики.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Позже </a:t>
            </a:r>
            <a:r>
              <a:rPr lang="ru-RU" sz="2800" dirty="0"/>
              <a:t>его стали применять в лингвистике, семиотике, в философии и методологии науки. 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5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Дафна Колер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987574"/>
            <a:ext cx="4608512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Во-первых</a:t>
            </a:r>
            <a:r>
              <a:rPr lang="ru-RU" sz="2800" dirty="0"/>
              <a:t>, это «</a:t>
            </a:r>
            <a:r>
              <a:rPr lang="ru-RU" sz="2800" dirty="0">
                <a:solidFill>
                  <a:srgbClr val="FF0000"/>
                </a:solidFill>
              </a:rPr>
              <a:t>компьютерное мышление</a:t>
            </a:r>
            <a:r>
              <a:rPr lang="ru-RU" sz="2800" dirty="0"/>
              <a:t>», которое нужно, даже если вы никогда не будете программировать.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Во-вторых</a:t>
            </a:r>
            <a:r>
              <a:rPr lang="ru-RU" sz="2800" dirty="0"/>
              <a:t>, это </a:t>
            </a:r>
            <a:r>
              <a:rPr lang="ru-RU" sz="2800" dirty="0">
                <a:solidFill>
                  <a:srgbClr val="FF0000"/>
                </a:solidFill>
              </a:rPr>
              <a:t>теория вероятности</a:t>
            </a:r>
            <a:r>
              <a:rPr lang="ru-RU" sz="2800" dirty="0"/>
              <a:t> и </a:t>
            </a:r>
            <a:r>
              <a:rPr lang="ru-RU" sz="2800" dirty="0">
                <a:solidFill>
                  <a:srgbClr val="FF0000"/>
                </a:solidFill>
              </a:rPr>
              <a:t>статистика</a:t>
            </a:r>
            <a:r>
              <a:rPr lang="ru-RU" sz="2800" dirty="0" smtClean="0"/>
              <a:t>.</a:t>
            </a:r>
          </a:p>
        </p:txBody>
      </p:sp>
      <p:pic>
        <p:nvPicPr>
          <p:cNvPr id="5" name="Picture 2" descr="C:\Users\kmp\Desktop\DaphneK_Cours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059582"/>
            <a:ext cx="3168352" cy="365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9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 тут и там … </a:t>
            </a:r>
            <a:r>
              <a:rPr lang="ru-RU" dirty="0" err="1" smtClean="0">
                <a:solidFill>
                  <a:srgbClr val="FF0000"/>
                </a:solidFill>
                <a:latin typeface="+mn-lt"/>
              </a:rPr>
              <a:t>метязык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704856" cy="3816424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язык </a:t>
            </a:r>
            <a:r>
              <a:rPr lang="ru-RU" sz="2800" dirty="0"/>
              <a:t>исследовании языков</a:t>
            </a:r>
            <a:br>
              <a:rPr lang="ru-RU" sz="2800" dirty="0"/>
            </a:br>
            <a:r>
              <a:rPr lang="ru-RU" sz="2800" dirty="0"/>
              <a:t>логико-математических исчислений </a:t>
            </a:r>
          </a:p>
          <a:p>
            <a:r>
              <a:rPr lang="ru-RU" sz="2800" dirty="0" smtClean="0"/>
              <a:t>язык описания языка</a:t>
            </a:r>
            <a:r>
              <a:rPr lang="en-US" sz="2800" dirty="0" smtClean="0"/>
              <a:t>-</a:t>
            </a:r>
            <a:r>
              <a:rPr lang="ru-RU" sz="2800" dirty="0" smtClean="0"/>
              <a:t>объекта</a:t>
            </a:r>
          </a:p>
          <a:p>
            <a:r>
              <a:rPr lang="ru-RU" sz="2800" dirty="0" smtClean="0"/>
              <a:t>метаданные, </a:t>
            </a:r>
            <a:r>
              <a:rPr lang="ru-RU" sz="2800" dirty="0"/>
              <a:t>служащие для описания </a:t>
            </a:r>
            <a:r>
              <a:rPr lang="ru-RU" sz="2800" dirty="0" smtClean="0"/>
              <a:t>имеющихся данных.</a:t>
            </a:r>
            <a:endParaRPr lang="ru-RU" sz="2800" dirty="0"/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9703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Дискурс-анализ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164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понимание языка на</a:t>
            </a:r>
            <a:r>
              <a:rPr lang="ru-RU" sz="2800" dirty="0"/>
              <a:t>  основе социально-</a:t>
            </a:r>
            <a:r>
              <a:rPr lang="ru-RU" sz="2800" dirty="0" err="1"/>
              <a:t>конструкционистских</a:t>
            </a:r>
            <a:r>
              <a:rPr lang="ru-RU" sz="2800" dirty="0"/>
              <a:t> подходов</a:t>
            </a:r>
          </a:p>
          <a:p>
            <a:pPr marL="114300" indent="0">
              <a:buNone/>
            </a:pPr>
            <a:r>
              <a:rPr lang="ru-RU" sz="2800" dirty="0"/>
              <a:t>Наши знания о мире и самих себе — не есть отражение реальности, но есть результат её исторически и культурно </a:t>
            </a:r>
            <a:r>
              <a:rPr lang="ru-RU" sz="2800" dirty="0" smtClean="0"/>
              <a:t>обусловленной </a:t>
            </a:r>
            <a:r>
              <a:rPr lang="ru-RU" sz="2800" dirty="0"/>
              <a:t>категоризации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Язык - продукт </a:t>
            </a:r>
            <a:r>
              <a:rPr lang="ru-RU" sz="2800" dirty="0"/>
              <a:t>дискурсов -  способов понимания и репрезентации мира </a:t>
            </a:r>
            <a:r>
              <a:rPr lang="ru-RU" sz="2800" dirty="0" smtClean="0"/>
              <a:t>через </a:t>
            </a:r>
            <a:r>
              <a:rPr lang="ru-RU" sz="2800" dirty="0" err="1" smtClean="0"/>
              <a:t>саморепрезентацию</a:t>
            </a:r>
            <a:r>
              <a:rPr lang="ru-RU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31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 шорах специализации…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164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Дискурс </a:t>
            </a:r>
            <a:r>
              <a:rPr lang="ru-RU" sz="2800" dirty="0"/>
              <a:t>(от фр. </a:t>
            </a:r>
            <a:r>
              <a:rPr lang="ru-RU" sz="2800" dirty="0" err="1"/>
              <a:t>discours</a:t>
            </a:r>
            <a:r>
              <a:rPr lang="ru-RU" sz="2800" dirty="0"/>
              <a:t> — речь, выступление) —  речь, привязанная к говорящему (в отличие от </a:t>
            </a:r>
            <a:r>
              <a:rPr lang="ru-RU" sz="2800" dirty="0" err="1"/>
              <a:t>récit</a:t>
            </a:r>
            <a:r>
              <a:rPr lang="ru-RU" sz="2800" dirty="0"/>
              <a:t> (как речь безотносительно к говорящему</a:t>
            </a:r>
            <a:r>
              <a:rPr lang="ru-RU" sz="2800" dirty="0" smtClean="0"/>
              <a:t>).</a:t>
            </a:r>
          </a:p>
          <a:p>
            <a:r>
              <a:rPr lang="ru-RU" sz="2800" dirty="0" err="1"/>
              <a:t>Дискурcивный</a:t>
            </a:r>
            <a:r>
              <a:rPr lang="ru-RU" sz="2800"/>
              <a:t> </a:t>
            </a:r>
            <a:r>
              <a:rPr lang="ru-RU" sz="2800" smtClean="0"/>
              <a:t>анализ </a:t>
            </a:r>
            <a:r>
              <a:rPr lang="ru-RU" sz="2800" dirty="0"/>
              <a:t>— изучение языка, используемого членами некоторого языкового сообщества на основе разговорной речи и </a:t>
            </a:r>
            <a:r>
              <a:rPr lang="ru-RU" sz="2800"/>
              <a:t>письменных </a:t>
            </a:r>
            <a:r>
              <a:rPr lang="ru-RU" sz="2800" smtClean="0"/>
              <a:t>текстов…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3171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 для ЯЛВ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1590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Заглавные латинские буквы 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В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С</a:t>
            </a:r>
            <a:r>
              <a:rPr lang="ru-RU" sz="3200" dirty="0"/>
              <a:t> и </a:t>
            </a:r>
            <a:r>
              <a:rPr lang="ru-RU" sz="3200" dirty="0" smtClean="0"/>
              <a:t>др. (</a:t>
            </a:r>
            <a:r>
              <a:rPr lang="ru-RU" sz="3200" dirty="0" err="1" smtClean="0"/>
              <a:t>метабуквы</a:t>
            </a:r>
            <a:r>
              <a:rPr lang="ru-RU" sz="3200" dirty="0" smtClean="0"/>
              <a:t>) в </a:t>
            </a:r>
            <a:r>
              <a:rPr lang="ru-RU" sz="3200" dirty="0"/>
              <a:t>определении формулы, принадлежат </a:t>
            </a:r>
            <a:r>
              <a:rPr lang="ru-RU" sz="3200" dirty="0" smtClean="0">
                <a:solidFill>
                  <a:srgbClr val="FF0000"/>
                </a:solidFill>
              </a:rPr>
              <a:t>метаязыку</a:t>
            </a:r>
            <a:r>
              <a:rPr lang="ru-RU" sz="3200" dirty="0" smtClean="0"/>
              <a:t>, используемому </a:t>
            </a:r>
            <a:r>
              <a:rPr lang="ru-RU" sz="3200" dirty="0"/>
              <a:t>для описания самого </a:t>
            </a:r>
            <a:r>
              <a:rPr lang="ru-RU" sz="3200" dirty="0" smtClean="0"/>
              <a:t>ЯЛВ.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Содержащие </a:t>
            </a:r>
            <a:r>
              <a:rPr lang="ru-RU" sz="3200" dirty="0" err="1"/>
              <a:t>метабуквы</a:t>
            </a:r>
            <a:r>
              <a:rPr lang="ru-RU" sz="3200" dirty="0"/>
              <a:t> выражения  — не пропозициональные формулы, а схемы формул. </a:t>
            </a:r>
          </a:p>
        </p:txBody>
      </p:sp>
    </p:spTree>
    <p:extLst>
      <p:ext uri="{BB962C8B-B14F-4D97-AF65-F5344CB8AC3E}">
        <p14:creationId xmlns:p14="http://schemas.microsoft.com/office/powerpoint/2010/main" val="10522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23477"/>
            <a:ext cx="7620000" cy="72008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Пушкин Александр Сергеевич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1026" name="Picture 2" descr="C:\Users\kmp\Desktop\АС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87574"/>
            <a:ext cx="5241205" cy="39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1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95486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Дон </a:t>
            </a:r>
            <a:r>
              <a:rPr lang="ru-RU" sz="2800" dirty="0" err="1" smtClean="0">
                <a:solidFill>
                  <a:srgbClr val="00B050"/>
                </a:solidFill>
              </a:rPr>
              <a:t>Гуан</a:t>
            </a:r>
            <a:r>
              <a:rPr lang="ru-RU" sz="2800" dirty="0" smtClean="0"/>
              <a:t>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Когда </a:t>
            </a:r>
            <a:r>
              <a:rPr lang="ru-RU" sz="2800" dirty="0">
                <a:solidFill>
                  <a:srgbClr val="FF0000"/>
                </a:solidFill>
              </a:rPr>
              <a:t>б я был безумец</a:t>
            </a:r>
            <a:r>
              <a:rPr lang="ru-RU" sz="2800" dirty="0"/>
              <a:t>, я б хотел</a:t>
            </a:r>
            <a:br>
              <a:rPr lang="ru-RU" sz="2800" dirty="0"/>
            </a:br>
            <a:r>
              <a:rPr lang="ru-RU" sz="2800" dirty="0"/>
              <a:t>В живых остаться, я б имел надежду</a:t>
            </a:r>
            <a:br>
              <a:rPr lang="ru-RU" sz="2800" dirty="0"/>
            </a:br>
            <a:r>
              <a:rPr lang="ru-RU" sz="2800" dirty="0"/>
              <a:t>Любовью нежной тронуть ваше сердце;</a:t>
            </a:r>
            <a:br>
              <a:rPr lang="ru-RU" sz="2800" dirty="0"/>
            </a:br>
            <a:r>
              <a:rPr lang="ru-RU" sz="2800" dirty="0">
                <a:solidFill>
                  <a:srgbClr val="FF0000"/>
                </a:solidFill>
              </a:rPr>
              <a:t>Когда б я был безумец</a:t>
            </a:r>
            <a:r>
              <a:rPr lang="ru-RU" sz="2800" dirty="0"/>
              <a:t>, я бы ночи</a:t>
            </a:r>
            <a:br>
              <a:rPr lang="ru-RU" sz="2800" dirty="0"/>
            </a:br>
            <a:r>
              <a:rPr lang="ru-RU" sz="2800" dirty="0"/>
              <a:t>Стал провождать у вашего балкона,</a:t>
            </a:r>
            <a:br>
              <a:rPr lang="ru-RU" sz="2800" dirty="0"/>
            </a:br>
            <a:r>
              <a:rPr lang="ru-RU" sz="2800" dirty="0"/>
              <a:t>Тревожа серенадами ваш сон,</a:t>
            </a:r>
            <a:br>
              <a:rPr lang="ru-RU" sz="2800" dirty="0"/>
            </a:br>
            <a:r>
              <a:rPr lang="ru-RU" sz="2800" dirty="0"/>
              <a:t>Не стал бы я скрываться, я напротив</a:t>
            </a:r>
            <a:br>
              <a:rPr lang="ru-RU" sz="2800" dirty="0"/>
            </a:br>
            <a:r>
              <a:rPr lang="ru-RU" sz="2800" dirty="0"/>
              <a:t>Старался быть везде б замечен вами;</a:t>
            </a:r>
            <a:br>
              <a:rPr lang="ru-RU" sz="2800" dirty="0"/>
            </a:br>
            <a:r>
              <a:rPr lang="ru-RU" sz="2800" dirty="0">
                <a:solidFill>
                  <a:srgbClr val="FF0000"/>
                </a:solidFill>
              </a:rPr>
              <a:t>Когда б я был безумец</a:t>
            </a:r>
            <a:r>
              <a:rPr lang="ru-RU" sz="2800" dirty="0"/>
              <a:t>, я б не стал</a:t>
            </a:r>
            <a:br>
              <a:rPr lang="ru-RU" sz="2800" dirty="0"/>
            </a:br>
            <a:r>
              <a:rPr lang="ru-RU" sz="2800" dirty="0"/>
              <a:t>Страдать в безмолвии...</a:t>
            </a:r>
          </a:p>
        </p:txBody>
      </p:sp>
    </p:spTree>
    <p:extLst>
      <p:ext uri="{BB962C8B-B14F-4D97-AF65-F5344CB8AC3E}">
        <p14:creationId xmlns:p14="http://schemas.microsoft.com/office/powerpoint/2010/main" val="20909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78159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Вопросы перевода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987574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Всякое </a:t>
            </a:r>
            <a:r>
              <a:rPr lang="ru-RU" sz="3200" dirty="0" smtClean="0"/>
              <a:t>высказывание </a:t>
            </a:r>
            <a:r>
              <a:rPr lang="ru-RU" sz="3200" dirty="0"/>
              <a:t>на естественном языке, может быть записано </a:t>
            </a:r>
            <a:r>
              <a:rPr lang="ru-RU" sz="3200" dirty="0" smtClean="0"/>
              <a:t>логической </a:t>
            </a:r>
            <a:r>
              <a:rPr lang="ru-RU" sz="3200" dirty="0"/>
              <a:t>формулой. </a:t>
            </a:r>
            <a:endParaRPr lang="ru-RU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Для </a:t>
            </a:r>
            <a:r>
              <a:rPr lang="ru-RU" sz="3200" dirty="0"/>
              <a:t>этого необходимо в </a:t>
            </a:r>
            <a:r>
              <a:rPr lang="ru-RU" sz="3200" dirty="0" smtClean="0"/>
              <a:t>высказывании выделить атомарные </a:t>
            </a:r>
            <a:r>
              <a:rPr lang="ru-RU" sz="3200" dirty="0"/>
              <a:t>высказывания и, используя чтения логических операций, записать исходный текст формулой.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8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95486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Выделяем атомарные высказывания</a:t>
            </a:r>
            <a:r>
              <a:rPr lang="ru-RU" sz="2800" dirty="0" smtClean="0"/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А - «Я был бы безумец»;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Б </a:t>
            </a:r>
            <a:r>
              <a:rPr lang="ru-RU" sz="2800" dirty="0"/>
              <a:t>- «Я б хотел в живых остаться»;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 </a:t>
            </a:r>
            <a:r>
              <a:rPr lang="ru-RU" sz="2800" dirty="0"/>
              <a:t>- «Я б имел надежду любовью нежной тронуть ваше сердце»;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Г </a:t>
            </a:r>
            <a:r>
              <a:rPr lang="ru-RU" sz="2800" dirty="0"/>
              <a:t>- «Я бы ночи стал провождать у вашего балкона»;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Д </a:t>
            </a:r>
            <a:r>
              <a:rPr lang="ru-RU" sz="2800" dirty="0"/>
              <a:t>- «Я бы тревожил серенадами ваш сон»;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Е </a:t>
            </a:r>
            <a:r>
              <a:rPr lang="ru-RU" sz="2800" dirty="0"/>
              <a:t>- «Я бы стал скрываться»;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Ж </a:t>
            </a:r>
            <a:r>
              <a:rPr lang="ru-RU" sz="2800" dirty="0"/>
              <a:t>- «Я бы старался быть везде замечен вами»;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З </a:t>
            </a:r>
            <a:r>
              <a:rPr lang="ru-RU" sz="2800" dirty="0"/>
              <a:t>- « Я бы стал страдать в безмолвии</a:t>
            </a:r>
            <a:r>
              <a:rPr lang="ru-RU" sz="28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7018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Первая часть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127560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B050"/>
                </a:solidFill>
              </a:rPr>
              <a:t>А - «Я был бы безумец</a:t>
            </a:r>
            <a:r>
              <a:rPr lang="ru-RU" sz="3200" dirty="0" smtClean="0">
                <a:solidFill>
                  <a:srgbClr val="00B050"/>
                </a:solidFill>
              </a:rPr>
              <a:t>»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dirty="0"/>
              <a:t>Б - «Я б хотел в живых остаться</a:t>
            </a:r>
            <a:r>
              <a:rPr lang="ru-RU" sz="3200" dirty="0" smtClean="0"/>
              <a:t>»</a:t>
            </a:r>
            <a:endParaRPr lang="ru-RU" sz="3200" dirty="0"/>
          </a:p>
          <a:p>
            <a:r>
              <a:rPr lang="ru-RU" sz="3200" dirty="0"/>
              <a:t>В - «Я б имел надежду любовью нежной тронуть ваше сердце</a:t>
            </a:r>
            <a:r>
              <a:rPr lang="ru-RU" sz="3200" dirty="0" smtClean="0"/>
              <a:t>»</a:t>
            </a:r>
            <a:endParaRPr lang="ru-RU" sz="3200" dirty="0"/>
          </a:p>
          <a:p>
            <a:endParaRPr lang="ru-RU" dirty="0"/>
          </a:p>
        </p:txBody>
      </p:sp>
      <p:pic>
        <p:nvPicPr>
          <p:cNvPr id="3074" name="Picture 2" descr="C:\Users\kmp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23878"/>
            <a:ext cx="1944216" cy="65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1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Вторая часть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275606"/>
            <a:ext cx="806489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B050"/>
                </a:solidFill>
              </a:rPr>
              <a:t>А - «Я был бы безумец</a:t>
            </a:r>
            <a:r>
              <a:rPr lang="ru-RU" sz="2800" dirty="0" smtClean="0">
                <a:solidFill>
                  <a:srgbClr val="00B050"/>
                </a:solidFill>
              </a:rPr>
              <a:t>»</a:t>
            </a:r>
          </a:p>
          <a:p>
            <a:r>
              <a:rPr lang="ru-RU" sz="2800" dirty="0"/>
              <a:t>Г - «Я бы ночи стал провождать у вашего балкона»;</a:t>
            </a:r>
          </a:p>
          <a:p>
            <a:r>
              <a:rPr lang="ru-RU" sz="2800" dirty="0"/>
              <a:t>Д - «Я бы тревожил серенадами ваш сон»;</a:t>
            </a:r>
          </a:p>
          <a:p>
            <a:r>
              <a:rPr lang="ru-RU" sz="2800" dirty="0"/>
              <a:t>Е - «Я бы стал скрываться»;</a:t>
            </a:r>
          </a:p>
          <a:p>
            <a:r>
              <a:rPr lang="ru-RU" sz="2800" dirty="0"/>
              <a:t>Ж - «Я бы старался быть везде замечен вами</a:t>
            </a:r>
            <a:r>
              <a:rPr lang="ru-RU" sz="2800" dirty="0" smtClean="0"/>
              <a:t>»;</a:t>
            </a:r>
            <a:endParaRPr lang="ru-RU" sz="3200" dirty="0"/>
          </a:p>
          <a:p>
            <a:endParaRPr lang="ru-RU" dirty="0"/>
          </a:p>
        </p:txBody>
      </p:sp>
      <p:pic>
        <p:nvPicPr>
          <p:cNvPr id="4098" name="Picture 2" descr="C:\Users\kmp\Desktop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052" y="3799374"/>
            <a:ext cx="3168352" cy="69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3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наука </a:t>
            </a:r>
            <a:r>
              <a:rPr lang="ru-RU" sz="3200" dirty="0"/>
              <a:t>о правильных формах рассуждений. </a:t>
            </a:r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Основы </a:t>
            </a:r>
            <a:r>
              <a:rPr lang="ru-RU" sz="3200" dirty="0"/>
              <a:t>логики развил Аристотель в IY веке до </a:t>
            </a:r>
            <a:r>
              <a:rPr lang="ru-RU" sz="3200" dirty="0" smtClean="0"/>
              <a:t>Р.Х. </a:t>
            </a:r>
            <a:endParaRPr lang="ru-RU" sz="3200" dirty="0"/>
          </a:p>
          <a:p>
            <a:pPr marL="114300" indent="0">
              <a:buNone/>
            </a:pPr>
            <a:r>
              <a:rPr lang="ru-RU" sz="3200" dirty="0"/>
              <a:t>Идеи построения математической логики высказаны </a:t>
            </a:r>
            <a:r>
              <a:rPr lang="ru-RU" sz="3200" dirty="0" smtClean="0"/>
              <a:t>Г. </a:t>
            </a:r>
            <a:r>
              <a:rPr lang="ru-RU" sz="3200" dirty="0"/>
              <a:t>В</a:t>
            </a:r>
            <a:r>
              <a:rPr lang="ru-RU" sz="3200" dirty="0" smtClean="0"/>
              <a:t>. Лейбницем </a:t>
            </a:r>
            <a:r>
              <a:rPr lang="ru-RU" sz="3200" dirty="0"/>
              <a:t>в начале XYIII века</a:t>
            </a:r>
          </a:p>
          <a:p>
            <a:pPr marL="114300" indent="0">
              <a:buNone/>
            </a:pPr>
            <a:r>
              <a:rPr lang="ru-RU" sz="3200" dirty="0"/>
              <a:t>Джона Буль в 40-х годах </a:t>
            </a:r>
            <a:r>
              <a:rPr lang="en-US" sz="3200" dirty="0" smtClean="0"/>
              <a:t>XIX </a:t>
            </a:r>
            <a:r>
              <a:rPr lang="ru-RU" sz="3200" dirty="0" smtClean="0"/>
              <a:t>в. превратил </a:t>
            </a:r>
            <a:r>
              <a:rPr lang="ru-RU" sz="3200" dirty="0"/>
              <a:t>логику в математическую, создав алгебру, в которой </a:t>
            </a:r>
            <a:r>
              <a:rPr lang="ru-RU" sz="3200" dirty="0" smtClean="0"/>
              <a:t>высказывания </a:t>
            </a:r>
            <a:r>
              <a:rPr lang="ru-RU" sz="3200" dirty="0"/>
              <a:t>обозначались буквами.</a:t>
            </a:r>
            <a:r>
              <a:rPr lang="ru-RU" sz="32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Третья часть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563638"/>
            <a:ext cx="80648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B050"/>
                </a:solidFill>
              </a:rPr>
              <a:t>А - «Я был бы безумец</a:t>
            </a:r>
            <a:r>
              <a:rPr lang="ru-RU" sz="2800" dirty="0" smtClean="0">
                <a:solidFill>
                  <a:srgbClr val="00B050"/>
                </a:solidFill>
              </a:rPr>
              <a:t>»</a:t>
            </a:r>
          </a:p>
          <a:p>
            <a:r>
              <a:rPr lang="ru-RU" sz="2800" dirty="0"/>
              <a:t>З - « Я бы стал страдать в безмолвии»</a:t>
            </a:r>
          </a:p>
          <a:p>
            <a:endParaRPr lang="ru-RU" sz="28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5122" name="Picture 2" descr="C:\Users\kmp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29" y="3435846"/>
            <a:ext cx="1649536" cy="111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04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1182503"/>
            <a:ext cx="65854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400" dirty="0">
                <a:solidFill>
                  <a:srgbClr val="7030A0"/>
                </a:solidFill>
              </a:rPr>
              <a:t>Когда б я был безумец, я б хотел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В живых остаться, я б имел надежду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Любовью нежной тронуть ваше сердце;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Когда б я был безумец, я бы ночи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Стал провождать у вашего балкона,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Тревожа серенадами ваш сон,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Не стал бы я скрываться, я напротив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Старался быть везде б замечен вами;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Когда б я был безумец, я б не стал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Страдать в безмолвии...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33" y="123478"/>
            <a:ext cx="7101409" cy="107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9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Лингвистика – точная наука</a:t>
            </a:r>
            <a:endParaRPr lang="ru-RU" sz="40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52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2520280" cy="3692210"/>
          </a:xfrm>
        </p:spPr>
      </p:pic>
      <p:sp>
        <p:nvSpPr>
          <p:cNvPr id="7" name="TextBox 6"/>
          <p:cNvSpPr txBox="1"/>
          <p:nvPr/>
        </p:nvSpPr>
        <p:spPr>
          <a:xfrm>
            <a:off x="4067944" y="1851670"/>
            <a:ext cx="3096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Зализняк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Андрей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Анатольевич</a:t>
            </a:r>
          </a:p>
        </p:txBody>
      </p:sp>
    </p:spTree>
    <p:extLst>
      <p:ext uri="{BB962C8B-B14F-4D97-AF65-F5344CB8AC3E}">
        <p14:creationId xmlns:p14="http://schemas.microsoft.com/office/powerpoint/2010/main" val="3646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563638"/>
            <a:ext cx="7681664" cy="32403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</a:t>
            </a:r>
            <a:r>
              <a:rPr lang="ru-RU" sz="3200" dirty="0"/>
              <a:t>математической логики,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изучающий построение</a:t>
            </a:r>
            <a:br>
              <a:rPr lang="ru-RU" sz="3200" dirty="0" smtClean="0"/>
            </a:br>
            <a:r>
              <a:rPr lang="ru-RU" sz="3200" dirty="0" smtClean="0"/>
              <a:t>сложных </a:t>
            </a:r>
            <a:r>
              <a:rPr lang="ru-RU" sz="3200" dirty="0"/>
              <a:t>высказываний из простых,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без </a:t>
            </a:r>
            <a:r>
              <a:rPr lang="ru-RU" sz="3200" dirty="0"/>
              <a:t>рассмотрения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внутренней </a:t>
            </a:r>
            <a:r>
              <a:rPr lang="ru-RU" sz="3200" dirty="0"/>
              <a:t>структуры последних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793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Высказывание (логика)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предложение</a:t>
            </a:r>
            <a:r>
              <a:rPr lang="ru-RU" sz="3200" dirty="0"/>
              <a:t>, выражающее суждение (истинное или ложное). </a:t>
            </a:r>
          </a:p>
          <a:p>
            <a:pPr marL="114300" indent="0">
              <a:buNone/>
            </a:pPr>
            <a:r>
              <a:rPr lang="ru-RU" sz="3200" dirty="0"/>
              <a:t>Суждение — форма мышления, в которой что-либо утверждается или отрицается</a:t>
            </a:r>
          </a:p>
          <a:p>
            <a:pPr marL="114300" indent="0">
              <a:buNone/>
            </a:pPr>
            <a:r>
              <a:rPr lang="ru-RU" sz="3200" dirty="0" smtClean="0"/>
              <a:t>Истинность </a:t>
            </a:r>
            <a:r>
              <a:rPr lang="ru-RU" sz="3200" dirty="0"/>
              <a:t>и ложность называются логическими значениями высказываний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9166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Высказывание (логика)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Высказывание должно быть повествовательным предложением. </a:t>
            </a:r>
            <a:endParaRPr lang="ru-RU" sz="3200" dirty="0" smtClean="0"/>
          </a:p>
          <a:p>
            <a:r>
              <a:rPr lang="ru-RU" sz="3200" dirty="0"/>
              <a:t>В</a:t>
            </a:r>
            <a:r>
              <a:rPr lang="ru-RU" sz="3200" dirty="0" smtClean="0"/>
              <a:t>ысказывания противопоставляются </a:t>
            </a:r>
            <a:r>
              <a:rPr lang="ru-RU" sz="3200" dirty="0"/>
              <a:t>повелительным, вопросительным и любым другим предложениям, оценка истинности или ложности которых </a:t>
            </a:r>
            <a:r>
              <a:rPr lang="ru-RU" sz="3200" dirty="0" smtClean="0"/>
              <a:t>невозможна.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97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Типы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Логические высказывания подразделяются на составные (сложные) и элементарные (</a:t>
            </a:r>
            <a:r>
              <a:rPr lang="ru-RU" sz="3200" dirty="0" err="1"/>
              <a:t>атоматрные</a:t>
            </a:r>
            <a:r>
              <a:rPr lang="ru-RU" sz="3200" dirty="0"/>
              <a:t>). </a:t>
            </a:r>
          </a:p>
          <a:p>
            <a:r>
              <a:rPr lang="ru-RU" sz="3200" dirty="0"/>
              <a:t>Составные логические высказывания строятся на основе других высказываний  и логических постоянных. </a:t>
            </a:r>
          </a:p>
        </p:txBody>
      </p:sp>
    </p:spTree>
    <p:extLst>
      <p:ext uri="{BB962C8B-B14F-4D97-AF65-F5344CB8AC3E}">
        <p14:creationId xmlns:p14="http://schemas.microsoft.com/office/powerpoint/2010/main" val="39896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1370</TotalTime>
  <Words>1407</Words>
  <Application>Microsoft Office PowerPoint</Application>
  <PresentationFormat>Экран (16:9)</PresentationFormat>
  <Paragraphs>242</Paragraphs>
  <Slides>52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Соседство</vt:lpstr>
      <vt:lpstr>Лингвистика – точная наука</vt:lpstr>
      <vt:lpstr>Дафна Колер</vt:lpstr>
      <vt:lpstr>Дафна Колер</vt:lpstr>
      <vt:lpstr>Дафна Колер</vt:lpstr>
      <vt:lpstr>Логика</vt:lpstr>
      <vt:lpstr>Логика высказываний</vt:lpstr>
      <vt:lpstr>Высказывание (логика)</vt:lpstr>
      <vt:lpstr>Высказывание (логика)</vt:lpstr>
      <vt:lpstr>Типы высказываний</vt:lpstr>
      <vt:lpstr>Логическое значение</vt:lpstr>
      <vt:lpstr>Логическая постоянная</vt:lpstr>
      <vt:lpstr>Типы логических постоянных</vt:lpstr>
      <vt:lpstr>Логические операции</vt:lpstr>
      <vt:lpstr>Импликация</vt:lpstr>
      <vt:lpstr>Эквиваленция</vt:lpstr>
      <vt:lpstr>Язык логики высказываний</vt:lpstr>
      <vt:lpstr>Алфавит</vt:lpstr>
      <vt:lpstr>Алфавит  ЯЛВ</vt:lpstr>
      <vt:lpstr>Логические знаки операций</vt:lpstr>
      <vt:lpstr>Таблица истинности</vt:lpstr>
      <vt:lpstr>Таблица истинности</vt:lpstr>
      <vt:lpstr>Таблица истинности</vt:lpstr>
      <vt:lpstr>Свойства операций</vt:lpstr>
      <vt:lpstr>Табличная визуализация</vt:lpstr>
      <vt:lpstr>Метаязык для ЯЛВ</vt:lpstr>
      <vt:lpstr>Альфред Тарский</vt:lpstr>
      <vt:lpstr>Альфред Тарский</vt:lpstr>
      <vt:lpstr>Слова и дела Тарского</vt:lpstr>
      <vt:lpstr>Простота как совершенство</vt:lpstr>
      <vt:lpstr>Смешное смешение</vt:lpstr>
      <vt:lpstr>Всё просто</vt:lpstr>
      <vt:lpstr>Всё просто</vt:lpstr>
      <vt:lpstr>Языковые парадоксы…</vt:lpstr>
      <vt:lpstr>Разделяй и властвуй!</vt:lpstr>
      <vt:lpstr>Победа над лжецом</vt:lpstr>
      <vt:lpstr>Лестница метаязыков</vt:lpstr>
      <vt:lpstr>Метаязыковая относительность</vt:lpstr>
      <vt:lpstr>Метаязыковое богатство</vt:lpstr>
      <vt:lpstr>От чистого истока…</vt:lpstr>
      <vt:lpstr>И тут и там … метязык</vt:lpstr>
      <vt:lpstr>Дискурс-анализ</vt:lpstr>
      <vt:lpstr>В шорах специализации…</vt:lpstr>
      <vt:lpstr>Метаязык для ЯЛВ</vt:lpstr>
      <vt:lpstr>Пушкин Александр Сергеевич</vt:lpstr>
      <vt:lpstr>Презентация PowerPoint</vt:lpstr>
      <vt:lpstr>Вопросы перевода</vt:lpstr>
      <vt:lpstr>Презентация PowerPoint</vt:lpstr>
      <vt:lpstr>Первая часть</vt:lpstr>
      <vt:lpstr>Вторая часть</vt:lpstr>
      <vt:lpstr>Третья часть</vt:lpstr>
      <vt:lpstr>Презентация PowerPoint</vt:lpstr>
      <vt:lpstr>Лингвистика – точная наука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РЕЧИ</dc:title>
  <dc:creator>kmp</dc:creator>
  <cp:lastModifiedBy>kmp</cp:lastModifiedBy>
  <cp:revision>335</cp:revision>
  <dcterms:created xsi:type="dcterms:W3CDTF">2013-10-29T05:54:02Z</dcterms:created>
  <dcterms:modified xsi:type="dcterms:W3CDTF">2017-09-29T20:19:55Z</dcterms:modified>
</cp:coreProperties>
</file>