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7" r:id="rId2"/>
    <p:sldId id="264" r:id="rId3"/>
    <p:sldId id="265" r:id="rId4"/>
    <p:sldId id="266" r:id="rId5"/>
    <p:sldId id="258" r:id="rId6"/>
    <p:sldId id="259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Наня" initials="Н" lastIdx="1" clrIdx="0">
    <p:extLst>
      <p:ext uri="{19B8F6BF-5375-455C-9EA6-DF929625EA0E}">
        <p15:presenceInfo xmlns:p15="http://schemas.microsoft.com/office/powerpoint/2012/main" userId="Наня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D557"/>
    <a:srgbClr val="DCFCEE"/>
    <a:srgbClr val="FFF1E4"/>
    <a:srgbClr val="FDF0E4"/>
    <a:srgbClr val="FDC1E5"/>
    <a:srgbClr val="6A1A68"/>
    <a:srgbClr val="E2C4E2"/>
    <a:srgbClr val="F7EFF7"/>
    <a:srgbClr val="DB7BD9"/>
    <a:srgbClr val="FF89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13937C-4142-4EFE-B7D9-5D4F5606E889}" v="191" dt="2022-04-26T23:23:35.394"/>
    <p1510:client id="{04C7E433-8922-4ABC-90E9-868F468D42C3}" v="4" dt="2022-04-26T22:50:23.416"/>
    <p1510:client id="{089B95E5-45FB-4EAD-883F-560DD2676B0D}" v="156" dt="2022-06-26T22:50:33.014"/>
    <p1510:client id="{E53CA09D-AB15-4C95-99C9-C0C9EE18855E}" v="259" dt="2022-04-26T22:46:58.1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>
        <p:scale>
          <a:sx n="100" d="100"/>
          <a:sy n="100" d="100"/>
        </p:scale>
        <p:origin x="-936" y="-4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6/26/2022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538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6/26/2022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504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6/26/2022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295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6/26/2022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453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6/26/2022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471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6/26/2022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86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6/26/2022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64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6/26/2022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114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6/26/2022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369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6/26/2022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961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6/26/2022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351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6/26/2022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907231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58022" y="5424956"/>
            <a:ext cx="8272792" cy="1555238"/>
          </a:xfrm>
          <a:prstGeom prst="rect">
            <a:avLst/>
          </a:prstGeom>
          <a:noFill/>
        </p:spPr>
        <p:txBody>
          <a:bodyPr spcFirstLastPara="1" wrap="none" lIns="91440" tIns="45720" rIns="91440" bIns="45720" numCol="1" anchor="t">
            <a:prstTxWarp prst="textArchUp">
              <a:avLst/>
            </a:prstTxWarp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dirty="0">
                <a:ln/>
                <a:solidFill>
                  <a:schemeClr val="accent4"/>
                </a:solidFill>
                <a:highlight>
                  <a:srgbClr val="FFFF00"/>
                </a:highlight>
              </a:rPr>
              <a:t>Social</a:t>
            </a:r>
            <a:r>
              <a:rPr lang="en-US" sz="5400" b="1" dirty="0">
                <a:ln/>
                <a:solidFill>
                  <a:schemeClr val="accent4"/>
                </a:solidFill>
                <a:highlight>
                  <a:srgbClr val="FFFF00"/>
                </a:highlight>
              </a:rPr>
              <a:t> Network</a:t>
            </a:r>
          </a:p>
          <a:p>
            <a:pPr algn="ctr"/>
            <a:r>
              <a:rPr lang="ru-RU" sz="5400" b="1" dirty="0">
                <a:ln/>
                <a:solidFill>
                  <a:schemeClr val="accent4"/>
                </a:solidFill>
                <a:highlight>
                  <a:srgbClr val="FFFF00"/>
                </a:highlight>
                <a:latin typeface="Corbel"/>
              </a:rPr>
              <a:t>Социальная Сеть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61153" y="1849281"/>
            <a:ext cx="5626164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ru-RU" sz="4400" b="1" dirty="0" err="1">
                <a:latin typeface="Corbel"/>
              </a:rPr>
              <a:t>Коритич</a:t>
            </a:r>
            <a:r>
              <a:rPr lang="ru-RU" sz="4400" b="1" dirty="0">
                <a:latin typeface="Corbel"/>
              </a:rPr>
              <a:t> Даниил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92135DDD-F50C-AAC0-6191-4CF599F846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7788" y="1387737"/>
            <a:ext cx="4943117" cy="80982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915CC8E0-6416-5557-30D3-BA0256EBFC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877" y="5926862"/>
            <a:ext cx="8534400" cy="175260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281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16018" y="965198"/>
            <a:ext cx="7389656" cy="4298609"/>
          </a:xfrm>
          <a:prstGeom prst="rect">
            <a:avLst/>
          </a:prstGeom>
          <a:solidFill>
            <a:schemeClr val="bg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2682738" y="1404611"/>
            <a:ext cx="6510213" cy="36933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ru-RU" b="1" dirty="0">
                <a:latin typeface="Corbel"/>
                <a:cs typeface="Arial"/>
              </a:rPr>
              <a:t>S</a:t>
            </a:r>
            <a:r>
              <a:rPr lang="ru-RU" dirty="0">
                <a:latin typeface="Corbel"/>
                <a:cs typeface="Arial"/>
              </a:rPr>
              <a:t>ocial</a:t>
            </a:r>
            <a:r>
              <a:rPr lang="ru-RU" b="1" dirty="0">
                <a:latin typeface="Corbel"/>
                <a:cs typeface="Arial"/>
              </a:rPr>
              <a:t> </a:t>
            </a:r>
            <a:r>
              <a:rPr lang="ru-RU" b="1" dirty="0" err="1">
                <a:latin typeface="Corbel"/>
                <a:cs typeface="Arial"/>
              </a:rPr>
              <a:t>N</a:t>
            </a:r>
            <a:r>
              <a:rPr lang="ru-RU" dirty="0" err="1">
                <a:latin typeface="Corbel"/>
                <a:cs typeface="Arial"/>
              </a:rPr>
              <a:t>etworking</a:t>
            </a:r>
            <a:r>
              <a:rPr lang="ru-RU" b="1" dirty="0">
                <a:latin typeface="Corbel"/>
                <a:cs typeface="Arial"/>
              </a:rPr>
              <a:t> </a:t>
            </a:r>
            <a:r>
              <a:rPr lang="ru-RU" b="1" dirty="0" err="1">
                <a:latin typeface="Corbel"/>
                <a:cs typeface="Arial"/>
              </a:rPr>
              <a:t>p</a:t>
            </a:r>
            <a:r>
              <a:rPr lang="ru-RU" dirty="0" err="1">
                <a:latin typeface="Corbel"/>
                <a:cs typeface="Arial"/>
              </a:rPr>
              <a:t>latphorm</a:t>
            </a:r>
            <a:r>
              <a:rPr lang="ru-RU" dirty="0">
                <a:latin typeface="Corbel"/>
              </a:rPr>
              <a:t> — технологическая платформа построения и организации социальных взаимоотношений в компьютерных сетях</a:t>
            </a:r>
          </a:p>
          <a:p>
            <a:r>
              <a:rPr lang="ru-RU" b="1" dirty="0">
                <a:latin typeface="Corbel"/>
              </a:rPr>
              <a:t>S</a:t>
            </a:r>
            <a:r>
              <a:rPr lang="ru-RU" dirty="0">
                <a:latin typeface="Corbel"/>
              </a:rPr>
              <a:t>ocial</a:t>
            </a:r>
            <a:r>
              <a:rPr lang="ru-RU" b="1" dirty="0">
                <a:latin typeface="Corbel"/>
              </a:rPr>
              <a:t> </a:t>
            </a:r>
            <a:r>
              <a:rPr lang="ru-RU" b="1" dirty="0" err="1">
                <a:latin typeface="Corbel"/>
              </a:rPr>
              <a:t>n</a:t>
            </a:r>
            <a:r>
              <a:rPr lang="ru-RU" dirty="0" err="1">
                <a:latin typeface="Corbel"/>
              </a:rPr>
              <a:t>etworking</a:t>
            </a:r>
            <a:r>
              <a:rPr lang="ru-RU" b="1" dirty="0">
                <a:latin typeface="Corbel"/>
              </a:rPr>
              <a:t> </a:t>
            </a:r>
            <a:r>
              <a:rPr lang="ru-RU" b="1" dirty="0" err="1">
                <a:latin typeface="Corbel"/>
              </a:rPr>
              <a:t>s</a:t>
            </a:r>
            <a:r>
              <a:rPr lang="ru-RU" dirty="0" err="1">
                <a:latin typeface="Corbel"/>
              </a:rPr>
              <a:t>ervice</a:t>
            </a:r>
            <a:r>
              <a:rPr lang="ru-RU" dirty="0">
                <a:latin typeface="Corbel"/>
              </a:rPr>
              <a:t> — услуга, предоставления возможностей организации социальных взаимоотношений на основе </a:t>
            </a:r>
            <a:r>
              <a:rPr lang="ru-RU" i="1" dirty="0">
                <a:latin typeface="Corbel"/>
              </a:rPr>
              <a:t>Social </a:t>
            </a:r>
            <a:r>
              <a:rPr lang="ru-RU" i="1" dirty="0" err="1">
                <a:latin typeface="Corbel"/>
              </a:rPr>
              <a:t>networking</a:t>
            </a:r>
            <a:r>
              <a:rPr lang="ru-RU" i="1" dirty="0">
                <a:latin typeface="Corbel"/>
              </a:rPr>
              <a:t> </a:t>
            </a:r>
            <a:r>
              <a:rPr lang="ru-RU" i="1" dirty="0" err="1">
                <a:latin typeface="Corbel"/>
              </a:rPr>
              <a:t>platphorm</a:t>
            </a:r>
            <a:endParaRPr lang="ru-RU" i="1" dirty="0">
              <a:latin typeface="Corbel"/>
            </a:endParaRPr>
          </a:p>
          <a:p>
            <a:r>
              <a:rPr lang="ru-RU" b="1" dirty="0"/>
              <a:t>Social </a:t>
            </a:r>
            <a:r>
              <a:rPr lang="ru-RU" b="1" dirty="0" err="1"/>
              <a:t>media</a:t>
            </a:r>
            <a:r>
              <a:rPr lang="ru-RU" dirty="0"/>
              <a:t> — среда социального взаимодействия, основанная на основе </a:t>
            </a:r>
            <a:r>
              <a:rPr lang="ru-RU" i="1" dirty="0"/>
              <a:t>Social </a:t>
            </a:r>
            <a:r>
              <a:rPr lang="ru-RU" i="1" dirty="0" err="1"/>
              <a:t>networking</a:t>
            </a:r>
            <a:r>
              <a:rPr lang="ru-RU" i="1" dirty="0"/>
              <a:t> </a:t>
            </a:r>
            <a:r>
              <a:rPr lang="ru-RU" i="1" dirty="0" err="1"/>
              <a:t>service</a:t>
            </a:r>
            <a:endParaRPr lang="ru-RU" i="1" dirty="0"/>
          </a:p>
          <a:p>
            <a:r>
              <a:rPr lang="ru-RU" b="1" dirty="0" err="1"/>
              <a:t>Оnline</a:t>
            </a:r>
            <a:r>
              <a:rPr lang="ru-RU" b="1" dirty="0"/>
              <a:t> </a:t>
            </a:r>
            <a:r>
              <a:rPr lang="ru-RU" b="1" dirty="0" err="1"/>
              <a:t>community</a:t>
            </a:r>
            <a:r>
              <a:rPr lang="ru-RU" dirty="0"/>
              <a:t> — сообщество в </a:t>
            </a:r>
            <a:r>
              <a:rPr lang="ru-RU" i="1" dirty="0"/>
              <a:t>Social </a:t>
            </a:r>
            <a:r>
              <a:rPr lang="ru-RU" i="1" dirty="0" err="1"/>
              <a:t>media</a:t>
            </a:r>
            <a:endParaRPr lang="ru-RU" i="1" dirty="0"/>
          </a:p>
          <a:p>
            <a:r>
              <a:rPr lang="ru-RU" b="1" dirty="0">
                <a:latin typeface="Corbel"/>
              </a:rPr>
              <a:t>Social </a:t>
            </a:r>
            <a:r>
              <a:rPr lang="ru-RU" b="1" dirty="0" err="1">
                <a:latin typeface="Corbel"/>
              </a:rPr>
              <a:t>networking</a:t>
            </a:r>
            <a:r>
              <a:rPr lang="ru-RU" dirty="0">
                <a:latin typeface="Corbel"/>
              </a:rPr>
              <a:t>  — способ рассмотрения сообщества людей как графа (алгебраической системы множеств объектов и их парных отношений)</a:t>
            </a:r>
          </a:p>
          <a:p>
            <a:endParaRPr lang="ru-RU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AE4D63B8-9D86-D655-8F2C-87B59FEE0E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CBB98539-C4F7-9D5D-68CC-5B5F26FEE9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622141"/>
      </p:ext>
    </p:extLst>
  </p:cSld>
  <p:clrMapOvr>
    <a:masterClrMapping/>
  </p:clrMapOvr>
  <p:transition spd="slow">
    <p:push dir="u"/>
    <p:sndAc>
      <p:stSnd>
        <p:snd r:embed="rId2" name="explode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6184" y="1581664"/>
            <a:ext cx="10379675" cy="3855308"/>
          </a:xfrm>
          <a:prstGeom prst="rect">
            <a:avLst/>
          </a:prstGeom>
          <a:solidFill>
            <a:srgbClr val="FCC0DA"/>
          </a:solidFill>
          <a:ln>
            <a:solidFill>
              <a:srgbClr val="FF016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976184" y="1581664"/>
            <a:ext cx="10762735" cy="397031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ru-RU" b="1" dirty="0">
                <a:latin typeface="Corbel"/>
              </a:rPr>
              <a:t>SNS</a:t>
            </a:r>
            <a:r>
              <a:rPr lang="ru-RU" dirty="0">
                <a:latin typeface="Corbel"/>
              </a:rPr>
              <a:t> (</a:t>
            </a:r>
            <a:r>
              <a:rPr lang="ru-RU" dirty="0" err="1">
                <a:latin typeface="Corbel"/>
              </a:rPr>
              <a:t>cоциальносетевая</a:t>
            </a:r>
            <a:r>
              <a:rPr lang="ru-RU" dirty="0">
                <a:latin typeface="Corbel"/>
              </a:rPr>
              <a:t>   услуга) - Web-сервис, способствующий образованию и поддержанию социальных  сетей в Интернете, предоставляя их пользователям удобные инструменты общения и самовыражения.</a:t>
            </a:r>
          </a:p>
          <a:p>
            <a:r>
              <a:rPr lang="ru-RU" dirty="0">
                <a:latin typeface="Corbel"/>
              </a:rPr>
              <a:t>Особенностью </a:t>
            </a:r>
            <a:r>
              <a:rPr lang="ru-RU" b="1" i="1" dirty="0">
                <a:latin typeface="Corbel"/>
              </a:rPr>
              <a:t>SNS</a:t>
            </a:r>
            <a:r>
              <a:rPr lang="ru-RU" dirty="0">
                <a:latin typeface="Corbel"/>
              </a:rPr>
              <a:t> являются развитые инструменты личной репрезентации (представленности) в сети; поиска, детального оформления и поддержания межличностных контактов (чат, форум, подкастинг, фотохостинг, вики, блоги, базы профайлов, RSS, </a:t>
            </a:r>
            <a:r>
              <a:rPr lang="ru-RU" dirty="0" err="1">
                <a:latin typeface="Corbel"/>
              </a:rPr>
              <a:t>таггинг</a:t>
            </a:r>
            <a:r>
              <a:rPr lang="ru-RU" dirty="0">
                <a:latin typeface="Corbel"/>
              </a:rPr>
              <a:t>, фильтрация....).</a:t>
            </a:r>
          </a:p>
          <a:p>
            <a:endParaRPr lang="ru-RU" dirty="0"/>
          </a:p>
          <a:p>
            <a:r>
              <a:rPr lang="ru-RU" dirty="0"/>
              <a:t>Интернет-службы могут стать основой для социальной сети, если они обеспечивают:</a:t>
            </a:r>
          </a:p>
          <a:p>
            <a:r>
              <a:rPr lang="ru-RU" dirty="0">
                <a:latin typeface="Corbel"/>
              </a:rPr>
              <a:t>возможность создания виртуала (цельного виртуального представления личности участника сети, с ее портретом, интересами, склонностями и привычками) и гибкого управления им.</a:t>
            </a:r>
          </a:p>
          <a:p>
            <a:r>
              <a:rPr lang="ru-RU" dirty="0"/>
              <a:t>возможности придать оформленный характер связям с другим участником сети: близкий друг, родственник, знакомый или кто-то еще,  выстроить так называемые круги: круг друзей, коллег...</a:t>
            </a:r>
          </a:p>
          <a:p>
            <a:r>
              <a:rPr lang="ru-RU" dirty="0"/>
              <a:t>крайнюю простоту использования сервиса.</a:t>
            </a:r>
          </a:p>
          <a:p>
            <a:endParaRPr lang="ru-RU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C310B6C-AD9B-6917-0E8F-33712031BA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4AB3B53F-9F08-76DA-8914-2296899E30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742117"/>
      </p:ext>
    </p:extLst>
  </p:cSld>
  <p:clrMapOvr>
    <a:masterClrMapping/>
  </p:clrMapOvr>
  <p:transition spd="slow">
    <p:push dir="u"/>
    <p:sndAc>
      <p:stSnd>
        <p:snd r:embed="rId2" name="click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692875" y="660084"/>
            <a:ext cx="9032789" cy="537518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977081" y="1147075"/>
            <a:ext cx="8649730" cy="440120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Социальные сети ученых</a:t>
            </a:r>
            <a:endParaRPr lang="ru-RU" dirty="0"/>
          </a:p>
          <a:p>
            <a:r>
              <a:rPr lang="ru-RU" dirty="0"/>
              <a:t> </a:t>
            </a:r>
          </a:p>
          <a:p>
            <a:endParaRPr lang="ru-RU" dirty="0"/>
          </a:p>
          <a:p>
            <a:r>
              <a:rPr lang="ru-RU" b="1" dirty="0">
                <a:latin typeface="Corbel"/>
              </a:rPr>
              <a:t>S</a:t>
            </a:r>
            <a:r>
              <a:rPr lang="ru-RU" dirty="0">
                <a:latin typeface="Corbel"/>
              </a:rPr>
              <a:t>cientific</a:t>
            </a:r>
            <a:r>
              <a:rPr lang="ru-RU" b="1" dirty="0">
                <a:latin typeface="Corbel"/>
              </a:rPr>
              <a:t> S</a:t>
            </a:r>
            <a:r>
              <a:rPr lang="ru-RU" dirty="0">
                <a:latin typeface="Corbel"/>
              </a:rPr>
              <a:t>ocial</a:t>
            </a:r>
            <a:r>
              <a:rPr lang="ru-RU" b="1" dirty="0">
                <a:latin typeface="Corbel"/>
              </a:rPr>
              <a:t> C</a:t>
            </a:r>
            <a:r>
              <a:rPr lang="ru-RU" dirty="0">
                <a:latin typeface="Corbel"/>
              </a:rPr>
              <a:t>ommunity (</a:t>
            </a:r>
            <a:r>
              <a:rPr lang="ru-RU" i="1" dirty="0">
                <a:latin typeface="Corbel"/>
              </a:rPr>
              <a:t>science-community.org</a:t>
            </a:r>
            <a:r>
              <a:rPr lang="ru-RU" dirty="0">
                <a:latin typeface="Corbel"/>
              </a:rPr>
              <a:t>) - социальная сеть созданная с целью общения людей науки, с целью поиска финансирования, грантов, работы во всем мире.</a:t>
            </a:r>
          </a:p>
          <a:p>
            <a:endParaRPr lang="ru-RU" dirty="0"/>
          </a:p>
          <a:p>
            <a:r>
              <a:rPr lang="ru-RU" b="1" dirty="0"/>
              <a:t>Researchgate.net </a:t>
            </a:r>
            <a:r>
              <a:rPr lang="ru-RU" dirty="0"/>
              <a:t>- социальная сеть для научных исследователей</a:t>
            </a:r>
          </a:p>
          <a:p>
            <a:r>
              <a:rPr lang="ru-RU" b="1" dirty="0"/>
              <a:t>Sciencestage.com</a:t>
            </a:r>
            <a:r>
              <a:rPr lang="ru-RU" dirty="0"/>
              <a:t> - научно-ориентированная социальная сеть для ученых</a:t>
            </a:r>
          </a:p>
          <a:p>
            <a:r>
              <a:rPr lang="ru-RU" b="1" dirty="0"/>
              <a:t>Scispace.net</a:t>
            </a:r>
            <a:r>
              <a:rPr lang="ru-RU" dirty="0"/>
              <a:t> - сообщество ученых со всего мира</a:t>
            </a:r>
          </a:p>
          <a:p>
            <a:endParaRPr lang="ru-RU" dirty="0"/>
          </a:p>
          <a:p>
            <a:r>
              <a:rPr lang="ru-RU" b="1" dirty="0"/>
              <a:t>scipeople.ru </a:t>
            </a:r>
            <a:r>
              <a:rPr lang="ru-RU" dirty="0"/>
              <a:t>-</a:t>
            </a:r>
            <a:r>
              <a:rPr lang="ru-RU" b="1" dirty="0"/>
              <a:t> </a:t>
            </a:r>
            <a:r>
              <a:rPr lang="ru-RU" dirty="0"/>
              <a:t>научная социальная сеть</a:t>
            </a:r>
          </a:p>
          <a:p>
            <a:endParaRPr lang="ru-RU" dirty="0"/>
          </a:p>
          <a:p>
            <a:r>
              <a:rPr lang="ru-RU" b="1" dirty="0"/>
              <a:t>russian-scientists.ru/</a:t>
            </a:r>
            <a:r>
              <a:rPr lang="ru-RU" b="1" dirty="0" err="1"/>
              <a:t>club</a:t>
            </a:r>
            <a:r>
              <a:rPr lang="ru-RU" dirty="0"/>
              <a:t> - социальная сеть Ученые России</a:t>
            </a:r>
          </a:p>
          <a:p>
            <a:r>
              <a:rPr lang="ru-RU" b="1" dirty="0"/>
              <a:t>Academia.edu</a:t>
            </a:r>
            <a:r>
              <a:rPr lang="ru-RU" dirty="0"/>
              <a:t> - социальная сеть для ученых-исследователей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BFC85F-F3BF-CA43-22C6-FBA38B3206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D896797-3688-F947-F2F6-6BB8A07F37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9680019"/>
      </p:ext>
    </p:extLst>
  </p:cSld>
  <p:clrMapOvr>
    <a:masterClrMapping/>
  </p:clrMapOvr>
  <p:transition spd="slow">
    <p:push dir="u"/>
    <p:sndAc>
      <p:stSnd>
        <p:snd r:embed="rId2" name="cashreg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13068" y="767515"/>
            <a:ext cx="10655301" cy="526297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Социальные сети для изучения иностранных языков</a:t>
            </a:r>
          </a:p>
          <a:p>
            <a:endParaRPr lang="ru-RU" dirty="0"/>
          </a:p>
          <a:p>
            <a:r>
              <a:rPr lang="ru-RU" sz="1600" b="1" dirty="0"/>
              <a:t>Livemocha.com</a:t>
            </a:r>
            <a:r>
              <a:rPr lang="ru-RU" sz="1600" dirty="0"/>
              <a:t> — 38 языков — бесплатно: обучающий материал, общение с носителями языка, возможность бесплатно выкладывать творческие работы на проверку, проверить навыки устной и письменной речи. Плюс пять углубленных языковых курсов. 12 миллионов пользователей из 200 стран.</a:t>
            </a:r>
          </a:p>
          <a:p>
            <a:endParaRPr lang="ru-RU" sz="1600" dirty="0"/>
          </a:p>
          <a:p>
            <a:r>
              <a:rPr lang="ru-RU" sz="1600" b="1" dirty="0"/>
              <a:t>Italki.com</a:t>
            </a:r>
            <a:r>
              <a:rPr lang="ru-RU" sz="1600" dirty="0"/>
              <a:t> — 12 популярных языков, плюс 100 других языков для индивидуального изучения с носителем языка. Численность — 700 тысяч пользователей из 200 стран (20% из Китая). Сервисы поиска языкового партнера (друга по языковому обмену) и платного репетитора. </a:t>
            </a:r>
          </a:p>
          <a:p>
            <a:endParaRPr lang="ru-RU" sz="1600" dirty="0"/>
          </a:p>
          <a:p>
            <a:r>
              <a:rPr lang="ru-RU" sz="1600" b="1" dirty="0"/>
              <a:t>LingQ.com</a:t>
            </a:r>
            <a:r>
              <a:rPr lang="ru-RU" sz="1600" dirty="0"/>
              <a:t> — 9 языковых курсов + бета-курсы еще 5 языков. Метод полиглота Стива Кауфмана, основателя этой языковой сети. Бесплатных услуг достаточно для того, чтобы существенно обогатить свой словарный запас. </a:t>
            </a:r>
          </a:p>
          <a:p>
            <a:endParaRPr lang="ru-RU" sz="1600" dirty="0"/>
          </a:p>
          <a:p>
            <a:r>
              <a:rPr lang="ru-RU" sz="1600" b="1" dirty="0"/>
              <a:t>Lingualeo.ru</a:t>
            </a:r>
            <a:r>
              <a:rPr lang="ru-RU" sz="1600" dirty="0"/>
              <a:t> — 500 тысяч пользователей. Язык английский. Игровой интерфейс, гибкие настройки, богатая библиотека текстов и подкастов, современный дизайн. Фишка – львенок, которого надо кормить, то есть учиться.</a:t>
            </a:r>
          </a:p>
          <a:p>
            <a:endParaRPr lang="ru-RU" sz="1600" dirty="0"/>
          </a:p>
          <a:p>
            <a:r>
              <a:rPr lang="ru-RU" sz="1600" b="1" dirty="0"/>
              <a:t>Freshlingua.com</a:t>
            </a:r>
            <a:r>
              <a:rPr lang="ru-RU" sz="1600" dirty="0"/>
              <a:t> — 11 000 студентов, почти 7 000 преподавателей. 7 языков. «Биржа» поиска языковых партнеров, репетиторов и учеников. В большей степени полезна для российских школьников, которым нужен недорогой русскоязычный репетитор. </a:t>
            </a:r>
          </a:p>
          <a:p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5AC04E-D445-72E8-184D-81A92A5B6B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5553C32-5AE6-EA91-2AB1-3149CDDACB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6573018"/>
      </p:ext>
    </p:extLst>
  </p:cSld>
  <p:clrMapOvr>
    <a:masterClrMapping/>
  </p:clrMapOvr>
  <p:transition spd="slow">
    <p:push dir="u"/>
    <p:sndAc>
      <p:stSnd>
        <p:snd r:embed="rId2" name="suction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637" y="988540"/>
            <a:ext cx="11874844" cy="4955203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Российские социальные сети</a:t>
            </a:r>
          </a:p>
          <a:p>
            <a:endParaRPr lang="ru-RU" dirty="0"/>
          </a:p>
          <a:p>
            <a:r>
              <a:rPr lang="ru-RU" dirty="0"/>
              <a:t> </a:t>
            </a:r>
          </a:p>
          <a:p>
            <a:r>
              <a:rPr lang="ru-RU" dirty="0"/>
              <a:t>Сеть «</a:t>
            </a:r>
            <a:r>
              <a:rPr lang="ru-RU" b="1" dirty="0" err="1"/>
              <a:t>ВКонтакте</a:t>
            </a:r>
            <a:r>
              <a:rPr lang="ru-RU" dirty="0"/>
              <a:t>» самая популярная в России (68,9% от общего числа интернет-пользователей), в Беларуси  (57%), в Украине (61,3%). «</a:t>
            </a:r>
            <a:r>
              <a:rPr lang="ru-RU" i="1" dirty="0"/>
              <a:t>Одноклассники</a:t>
            </a:r>
            <a:r>
              <a:rPr lang="ru-RU" dirty="0"/>
              <a:t>» находится на втором месте.</a:t>
            </a:r>
          </a:p>
          <a:p>
            <a:endParaRPr lang="ru-RU" dirty="0"/>
          </a:p>
          <a:p>
            <a:r>
              <a:rPr lang="ru-RU" b="1" dirty="0" err="1"/>
              <a:t>Вконтакте.ру</a:t>
            </a:r>
            <a:r>
              <a:rPr lang="ru-RU" dirty="0"/>
              <a:t> стало клоном </a:t>
            </a:r>
            <a:r>
              <a:rPr lang="ru-RU" i="1" dirty="0" err="1"/>
              <a:t>Facebook</a:t>
            </a:r>
            <a:r>
              <a:rPr lang="ru-RU" dirty="0"/>
              <a:t>. Доменное имя было зарегистрировано в 2006 г. Павлом и Николаем Дуровыми.</a:t>
            </a:r>
          </a:p>
          <a:p>
            <a:endParaRPr lang="ru-RU" dirty="0"/>
          </a:p>
          <a:p>
            <a:r>
              <a:rPr lang="ru-RU" dirty="0"/>
              <a:t> С сентября 2014 года  «</a:t>
            </a:r>
            <a:r>
              <a:rPr lang="ru-RU" i="1" dirty="0" err="1"/>
              <a:t>ВКонтакте</a:t>
            </a:r>
            <a:r>
              <a:rPr lang="ru-RU" dirty="0"/>
              <a:t>» полностью принадлежит корпорации </a:t>
            </a:r>
            <a:r>
              <a:rPr lang="ru-RU" i="1" dirty="0"/>
              <a:t>Mail.ru </a:t>
            </a:r>
            <a:r>
              <a:rPr lang="ru-RU" i="1" dirty="0" err="1"/>
              <a:t>Group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«</a:t>
            </a:r>
            <a:r>
              <a:rPr lang="ru-RU" i="1" dirty="0" err="1"/>
              <a:t>ВКонтакте</a:t>
            </a:r>
            <a:r>
              <a:rPr lang="ru-RU" dirty="0"/>
              <a:t>» является самым популярным сайтом в </a:t>
            </a:r>
            <a:r>
              <a:rPr lang="ru-RU" dirty="0" err="1"/>
              <a:t>рунете</a:t>
            </a:r>
            <a:r>
              <a:rPr lang="ru-RU" dirty="0"/>
              <a:t> - более 100 000 000 активных пользователей в месяц.</a:t>
            </a:r>
          </a:p>
          <a:p>
            <a:endParaRPr lang="ru-RU" dirty="0"/>
          </a:p>
          <a:p>
            <a:r>
              <a:rPr lang="ru-RU" dirty="0"/>
              <a:t>Альберт Попков (Москва)  запустил </a:t>
            </a:r>
            <a:r>
              <a:rPr lang="ru-RU" i="1" dirty="0" err="1"/>
              <a:t>Одноклассники.ру</a:t>
            </a:r>
            <a:r>
              <a:rPr lang="ru-RU" dirty="0"/>
              <a:t>, как любительский проект одного человека, созданный на свои деньги (несколько сотен тысяч $) в свободное от работы время. </a:t>
            </a:r>
            <a:r>
              <a:rPr lang="ru-RU" i="1" dirty="0" err="1"/>
              <a:t>Одноклассники.ру</a:t>
            </a:r>
            <a:r>
              <a:rPr lang="ru-RU" i="1" dirty="0"/>
              <a:t> </a:t>
            </a:r>
            <a:r>
              <a:rPr lang="ru-RU" dirty="0"/>
              <a:t>- создана как аналог </a:t>
            </a:r>
            <a:r>
              <a:rPr lang="ru-RU" dirty="0" err="1"/>
              <a:t>Facebook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«</a:t>
            </a:r>
            <a:r>
              <a:rPr lang="ru-RU" i="1" dirty="0"/>
              <a:t>Одноклассники</a:t>
            </a:r>
            <a:r>
              <a:rPr lang="ru-RU" dirty="0"/>
              <a:t>»  - 48 миллионов уникальных посетителей в день.</a:t>
            </a:r>
          </a:p>
          <a:p>
            <a:endParaRPr lang="ru-RU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28BFC234-B335-C39C-C900-809829A1DD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FA30665F-DC2E-083E-6519-11DBBD430B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917255"/>
      </p:ext>
    </p:extLst>
  </p:cSld>
  <p:clrMapOvr>
    <a:masterClrMapping/>
  </p:clrMapOvr>
  <p:transition spd="slow">
    <p:push dir="u"/>
    <p:sndAc>
      <p:stSnd>
        <p:snd r:embed="rId2" name="voltage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064328" y="692728"/>
            <a:ext cx="7980218" cy="574963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2064328" y="1005344"/>
            <a:ext cx="7980218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  Новая нормальность?</a:t>
            </a:r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Некоторые психиатры считают очень подозрительным тот факт, что человек держится в стороне от </a:t>
            </a:r>
            <a:r>
              <a:rPr lang="ru-RU" dirty="0" err="1"/>
              <a:t>Facebook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Сейчас для молодого поколения иметь аккаунт в данной </a:t>
            </a:r>
            <a:r>
              <a:rPr lang="ru-RU" dirty="0" err="1"/>
              <a:t>соцсети</a:t>
            </a:r>
            <a:r>
              <a:rPr lang="ru-RU" dirty="0"/>
              <a:t> «нормально», а вот не заводить там страничку — «ненормально». Работодатели же подозревают, что раз у кандидата нет профиля FB, то это потому, что он у него был, но был полон каких-либо жутких материалов, и его удалили. 90% HR проверяют профили кандидатов. Врачи расценивают активность на </a:t>
            </a:r>
            <a:r>
              <a:rPr lang="ru-RU" dirty="0" err="1"/>
              <a:t>Facebook</a:t>
            </a:r>
            <a:r>
              <a:rPr lang="ru-RU" dirty="0"/>
              <a:t> как отражение здоровой общественной жизни человека.</a:t>
            </a:r>
          </a:p>
          <a:p>
            <a:endParaRPr lang="ru-RU" dirty="0"/>
          </a:p>
          <a:p>
            <a:r>
              <a:rPr lang="ru-RU" dirty="0"/>
              <a:t>Как Вы относитесь к фразе «врачи расценивают активность в </a:t>
            </a:r>
            <a:r>
              <a:rPr lang="ru-RU" dirty="0" err="1"/>
              <a:t>соцсетях</a:t>
            </a:r>
            <a:r>
              <a:rPr lang="ru-RU" dirty="0"/>
              <a:t> как отражение здоровой общественной жизни человека»?</a:t>
            </a:r>
          </a:p>
          <a:p>
            <a:r>
              <a:rPr lang="ru-RU" dirty="0"/>
              <a:t>Если его общественная жизнь — это только реальные встречи и знакомства — нормален ли он?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01B0654-2BFE-11FB-F9CC-885D0FE8F8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F56059BA-E856-B8F4-2F53-E0C1B6142F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1579837"/>
      </p:ext>
    </p:extLst>
  </p:cSld>
  <p:clrMapOvr>
    <a:masterClrMapping/>
  </p:clrMapOvr>
  <p:transition spd="slow">
    <p:push dir="u"/>
    <p:sndAc>
      <p:stSnd>
        <p:snd r:embed="rId2" name="whoosh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6615" y="211905"/>
            <a:ext cx="11373694" cy="63401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ru-RU" sz="2800" b="1" dirty="0"/>
              <a:t>Социальные сети  "стареют"?</a:t>
            </a:r>
          </a:p>
          <a:p>
            <a:endParaRPr lang="ru-RU" dirty="0"/>
          </a:p>
          <a:p>
            <a:r>
              <a:rPr lang="ru-RU" b="1" i="1" dirty="0">
                <a:latin typeface="Times New Roman"/>
                <a:cs typeface="Times New Roman"/>
              </a:rPr>
              <a:t>По данным InsideFacebook.com количество новых пользователей старше 35 лет за 6 месяцев удвоилось, средний возраст пользователей превысил 25 лет, самая большая группа пользователей – от 35 до 44 лет.</a:t>
            </a:r>
          </a:p>
          <a:p>
            <a:r>
              <a:rPr lang="ru-RU" b="1" i="1" dirty="0">
                <a:latin typeface="Times New Roman"/>
                <a:cs typeface="Times New Roman"/>
              </a:rPr>
              <a:t>Самая быстро растущая группа пользователей – женщины старше 55 лет, а прилив студентов и подростков значительно снизился.</a:t>
            </a:r>
          </a:p>
          <a:p>
            <a:r>
              <a:rPr lang="ru-RU" b="1" i="1" dirty="0">
                <a:latin typeface="Times New Roman"/>
                <a:cs typeface="Times New Roman"/>
              </a:rPr>
              <a:t>Соцсети перестали быть модными среди молодежи.</a:t>
            </a:r>
          </a:p>
          <a:p>
            <a:r>
              <a:rPr lang="ru-RU" b="1" i="1" dirty="0">
                <a:latin typeface="Times New Roman"/>
                <a:cs typeface="Times New Roman"/>
              </a:rPr>
              <a:t>Люди устают от социальных сетей и постепенно сокращают время, которое они в них проводят: в последние несколько месяцев тенденция наблюдается во всем мире.</a:t>
            </a:r>
            <a:endParaRPr lang="en-US" b="1" i="1">
              <a:latin typeface="Book Antiqua"/>
              <a:cs typeface="Times New Roman"/>
            </a:endParaRPr>
          </a:p>
          <a:p>
            <a:endParaRPr lang="ru-RU" b="1" i="1" dirty="0">
              <a:latin typeface="Times New Roman"/>
              <a:cs typeface="Times New Roman"/>
            </a:endParaRPr>
          </a:p>
          <a:p>
            <a:r>
              <a:rPr lang="ru-RU" b="1" i="1" dirty="0">
                <a:latin typeface="Times New Roman"/>
                <a:cs typeface="Times New Roman"/>
              </a:rPr>
              <a:t>В своем годовом отчете Facebook признается, что уже теряет молодую аудиторию. У тинейджеров фаворитами по использованию являются: </a:t>
            </a:r>
            <a:r>
              <a:rPr lang="ru-RU" b="1" i="1" dirty="0" err="1">
                <a:latin typeface="Times New Roman"/>
                <a:cs typeface="Times New Roman"/>
              </a:rPr>
              <a:t>Instagram</a:t>
            </a:r>
            <a:r>
              <a:rPr lang="ru-RU" b="1" i="1" dirty="0">
                <a:latin typeface="Times New Roman"/>
                <a:cs typeface="Times New Roman"/>
              </a:rPr>
              <a:t> для выкладывания фотографий, </a:t>
            </a:r>
            <a:r>
              <a:rPr lang="ru-RU" b="1" i="1" dirty="0" err="1">
                <a:latin typeface="Times New Roman"/>
                <a:cs typeface="Times New Roman"/>
              </a:rPr>
              <a:t>Twitter</a:t>
            </a:r>
            <a:r>
              <a:rPr lang="ru-RU" b="1" i="1" dirty="0">
                <a:latin typeface="Times New Roman"/>
                <a:cs typeface="Times New Roman"/>
              </a:rPr>
              <a:t> — для статусов. Однако аудитория Facebook продолжает расти во всем мире. Ежемесячная аудитория соцсети Facebook в октябре 2012 года превысила отметку в 1 млрд пользователей.</a:t>
            </a:r>
            <a:endParaRPr lang="en-US" b="1" i="1">
              <a:latin typeface="Book Antiqua"/>
              <a:cs typeface="Times New Roman"/>
            </a:endParaRPr>
          </a:p>
          <a:p>
            <a:endParaRPr lang="ru-RU" b="1" i="1" dirty="0">
              <a:latin typeface="Times New Roman"/>
              <a:cs typeface="Times New Roman"/>
            </a:endParaRPr>
          </a:p>
          <a:p>
            <a:r>
              <a:rPr lang="ru-RU" b="1" i="1" dirty="0">
                <a:latin typeface="Times New Roman"/>
                <a:cs typeface="Times New Roman"/>
              </a:rPr>
              <a:t>Она уходит из соцсети и начинает активнее использовать другие онлайновые сервисы - </a:t>
            </a:r>
            <a:r>
              <a:rPr lang="ru-RU" b="1" i="1" dirty="0" err="1">
                <a:latin typeface="Times New Roman"/>
                <a:cs typeface="Times New Roman"/>
              </a:rPr>
              <a:t>Instagram</a:t>
            </a:r>
            <a:r>
              <a:rPr lang="ru-RU" b="1" i="1" dirty="0">
                <a:latin typeface="Times New Roman"/>
                <a:cs typeface="Times New Roman"/>
              </a:rPr>
              <a:t> и др.</a:t>
            </a:r>
          </a:p>
          <a:p>
            <a:r>
              <a:rPr lang="ru-RU" b="1" i="1" dirty="0">
                <a:latin typeface="Times New Roman"/>
                <a:cs typeface="Times New Roman"/>
              </a:rPr>
              <a:t>Многие начинают мало-помалу осознавать, что они делятся огромным количеством информации зачастую с незнакомыми людьми. Более того, случаи, когда социальные сети вредят реальной жизни, становятся все более и более частыми. Увольнение из-за поста в Facebook уже мало кого удивляет.</a:t>
            </a:r>
            <a:endParaRPr lang="en-US" b="1" i="1">
              <a:latin typeface="Book Antiqua"/>
              <a:cs typeface="Times New Roman"/>
            </a:endParaRPr>
          </a:p>
          <a:p>
            <a:endParaRPr lang="ru-RU" b="1" i="1" dirty="0">
              <a:latin typeface="Times New Roman"/>
              <a:cs typeface="Times New Roman"/>
            </a:endParaRPr>
          </a:p>
          <a:p>
            <a:r>
              <a:rPr lang="ru-RU" b="1" i="1" dirty="0">
                <a:latin typeface="Times New Roman"/>
                <a:cs typeface="Times New Roman"/>
              </a:rPr>
              <a:t>Аналитическая компания Gartner рассмотрела еще в 2011 году, что  энтузиазм пользователей в отношении соцсети стал уменьшаться.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4892AFC0-9ECA-F5C6-8120-EA7323F764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одзаголовок 3">
            <a:extLst>
              <a:ext uri="{FF2B5EF4-FFF2-40B4-BE49-F238E27FC236}">
                <a16:creationId xmlns:a16="http://schemas.microsoft.com/office/drawing/2014/main" id="{2BB30EB1-8EE7-722C-3B90-CA88F114C8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604A93-872C-FDA7-4254-27E8AE0438DD}"/>
              </a:ext>
            </a:extLst>
          </p:cNvPr>
          <p:cNvSpPr txBox="1"/>
          <p:nvPr/>
        </p:nvSpPr>
        <p:spPr>
          <a:xfrm>
            <a:off x="4724400" y="3200400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/>
              <a:t>Текст слайда</a:t>
            </a:r>
          </a:p>
        </p:txBody>
      </p:sp>
    </p:spTree>
    <p:extLst>
      <p:ext uri="{BB962C8B-B14F-4D97-AF65-F5344CB8AC3E}">
        <p14:creationId xmlns:p14="http://schemas.microsoft.com/office/powerpoint/2010/main" val="1643234880"/>
      </p:ext>
    </p:extLst>
  </p:cSld>
  <p:clrMapOvr>
    <a:masterClrMapping/>
  </p:clrMapOvr>
  <p:transition spd="slow">
    <p:push dir="u"/>
    <p:sndAc>
      <p:stSnd>
        <p:snd r:embed="rId2" name="breeze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18692" y="2465264"/>
            <a:ext cx="9203482" cy="923330"/>
          </a:xfrm>
          <a:prstGeom prst="rect">
            <a:avLst/>
          </a:prstGeom>
          <a:noFill/>
        </p:spPr>
        <p:txBody>
          <a:bodyPr wrap="none" lIns="91440" tIns="45720" rIns="91440" bIns="45720" anchor="t">
            <a:spAutoFit/>
          </a:bodyPr>
          <a:lstStyle/>
          <a:p>
            <a:pPr algn="ctr"/>
            <a:r>
              <a:rPr lang="ru-RU" sz="540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/>
                <a:cs typeface="Times New Roman"/>
              </a:rPr>
              <a:t>Благодарю за уделенное время</a:t>
            </a:r>
          </a:p>
        </p:txBody>
      </p:sp>
    </p:spTree>
    <p:extLst>
      <p:ext uri="{BB962C8B-B14F-4D97-AF65-F5344CB8AC3E}">
        <p14:creationId xmlns:p14="http://schemas.microsoft.com/office/powerpoint/2010/main" val="288977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181</TotalTime>
  <Words>1008</Words>
  <Application>Microsoft Office PowerPoint</Application>
  <PresentationFormat>Широкоэкранный</PresentationFormat>
  <Paragraphs>91</Paragraphs>
  <Slides>9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Madison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Наня</dc:creator>
  <cp:lastModifiedBy>admin</cp:lastModifiedBy>
  <cp:revision>210</cp:revision>
  <dcterms:created xsi:type="dcterms:W3CDTF">2022-04-15T16:11:01Z</dcterms:created>
  <dcterms:modified xsi:type="dcterms:W3CDTF">2022-06-26T22:51:08Z</dcterms:modified>
</cp:coreProperties>
</file>