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1400" r:id="rId2"/>
    <p:sldId id="1403" r:id="rId3"/>
    <p:sldId id="672" r:id="rId4"/>
    <p:sldId id="1615" r:id="rId5"/>
    <p:sldId id="1621" r:id="rId6"/>
    <p:sldId id="1617" r:id="rId7"/>
    <p:sldId id="1619" r:id="rId8"/>
    <p:sldId id="1618" r:id="rId9"/>
    <p:sldId id="1616" r:id="rId10"/>
    <p:sldId id="734" r:id="rId11"/>
    <p:sldId id="1624" r:id="rId12"/>
    <p:sldId id="1456" r:id="rId13"/>
    <p:sldId id="1625" r:id="rId14"/>
    <p:sldId id="1622" r:id="rId15"/>
    <p:sldId id="1623" r:id="rId16"/>
    <p:sldId id="1614" r:id="rId17"/>
    <p:sldId id="1607" r:id="rId18"/>
    <p:sldId id="1609" r:id="rId19"/>
    <p:sldId id="1608" r:id="rId20"/>
    <p:sldId id="1606" r:id="rId21"/>
    <p:sldId id="1512" r:id="rId22"/>
    <p:sldId id="1605" r:id="rId23"/>
    <p:sldId id="1613" r:id="rId24"/>
    <p:sldId id="1599" r:id="rId25"/>
    <p:sldId id="651" r:id="rId26"/>
    <p:sldId id="874" r:id="rId27"/>
    <p:sldId id="1586" r:id="rId28"/>
    <p:sldId id="875" r:id="rId29"/>
    <p:sldId id="1588" r:id="rId30"/>
    <p:sldId id="1620" r:id="rId31"/>
    <p:sldId id="421" r:id="rId32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ихаил Концевой" initials="МК" lastIdx="1" clrIdx="0">
    <p:extLst>
      <p:ext uri="{19B8F6BF-5375-455C-9EA6-DF929625EA0E}">
        <p15:presenceInfo xmlns:p15="http://schemas.microsoft.com/office/powerpoint/2012/main" userId="1ed89f963ac0bed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6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51" autoAdjust="0"/>
    <p:restoredTop sz="94660"/>
  </p:normalViewPr>
  <p:slideViewPr>
    <p:cSldViewPr>
      <p:cViewPr varScale="1">
        <p:scale>
          <a:sx n="74" d="100"/>
          <a:sy n="74" d="100"/>
        </p:scale>
        <p:origin x="51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0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4114801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3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11/10/2022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mp@brsu.by" TargetMode="Externa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992888" cy="4536504"/>
          </a:xfrm>
        </p:spPr>
        <p:txBody>
          <a:bodyPr/>
          <a:lstStyle/>
          <a:p>
            <a:pPr algn="ctr"/>
            <a:r>
              <a:rPr lang="ru-RU" sz="6000" dirty="0">
                <a:solidFill>
                  <a:srgbClr val="FF0000"/>
                </a:solidFill>
                <a:latin typeface="+mn-lt"/>
              </a:rPr>
              <a:t>ИНОВАЦИОННЫЙ ПОДХОД </a:t>
            </a:r>
            <a:br>
              <a:rPr lang="ru-RU" sz="6000" dirty="0">
                <a:solidFill>
                  <a:srgbClr val="FF0000"/>
                </a:solidFill>
                <a:latin typeface="+mn-lt"/>
              </a:rPr>
            </a:br>
            <a:r>
              <a:rPr lang="ru-RU" sz="4000" dirty="0">
                <a:solidFill>
                  <a:srgbClr val="002060"/>
                </a:solidFill>
                <a:latin typeface="+mn-lt"/>
              </a:rPr>
              <a:t>к использованию</a:t>
            </a:r>
            <a:br>
              <a:rPr lang="ru-RU" sz="4000" dirty="0">
                <a:solidFill>
                  <a:srgbClr val="002060"/>
                </a:solidFill>
                <a:latin typeface="+mn-lt"/>
              </a:rPr>
            </a:br>
            <a:r>
              <a:rPr lang="ru-RU" sz="4000" dirty="0">
                <a:solidFill>
                  <a:srgbClr val="002060"/>
                </a:solidFill>
                <a:latin typeface="+mn-lt"/>
              </a:rPr>
              <a:t>технических средств обучения</a:t>
            </a:r>
            <a:br>
              <a:rPr lang="ru-RU" sz="4000" dirty="0">
                <a:solidFill>
                  <a:srgbClr val="002060"/>
                </a:solidFill>
                <a:latin typeface="+mn-lt"/>
              </a:rPr>
            </a:br>
            <a:r>
              <a:rPr lang="ru-RU" sz="4000" dirty="0">
                <a:solidFill>
                  <a:srgbClr val="002060"/>
                </a:solidFill>
                <a:latin typeface="+mn-lt"/>
              </a:rPr>
              <a:t>в образовательном процессе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795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195486"/>
            <a:ext cx="7620000" cy="72008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Про разрыв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599565" y="1008460"/>
            <a:ext cx="475252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7030A0"/>
                </a:solidFill>
              </a:rPr>
              <a:t>Все действительное -разумно, </a:t>
            </a:r>
            <a:br>
              <a:rPr lang="ru-RU" sz="3600" dirty="0">
                <a:solidFill>
                  <a:srgbClr val="7030A0"/>
                </a:solidFill>
              </a:rPr>
            </a:br>
            <a:r>
              <a:rPr lang="ru-RU" sz="3600" dirty="0">
                <a:solidFill>
                  <a:srgbClr val="7030A0"/>
                </a:solidFill>
              </a:rPr>
              <a:t>все разумное - действительно</a:t>
            </a:r>
            <a:br>
              <a:rPr lang="ru-RU" sz="3600" dirty="0">
                <a:solidFill>
                  <a:srgbClr val="7030A0"/>
                </a:solidFill>
              </a:rPr>
            </a:br>
            <a:r>
              <a:rPr lang="ru-RU" sz="3600" dirty="0">
                <a:solidFill>
                  <a:srgbClr val="7030A0"/>
                </a:solidFill>
              </a:rPr>
              <a:t>Г.В.Ф. Гегель</a:t>
            </a:r>
            <a:br>
              <a:rPr lang="ru-RU" sz="3600" dirty="0">
                <a:solidFill>
                  <a:srgbClr val="7030A0"/>
                </a:solidFill>
              </a:rPr>
            </a:br>
            <a:r>
              <a:rPr lang="ru-RU" sz="3200" dirty="0"/>
              <a:t>Основы философии права. Берлин, 1821</a:t>
            </a:r>
          </a:p>
        </p:txBody>
      </p:sp>
      <p:pic>
        <p:nvPicPr>
          <p:cNvPr id="2050" name="Picture 2" descr="D:\Загрузки\Geg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1160669"/>
            <a:ext cx="2897583" cy="3676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870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195486"/>
            <a:ext cx="7620000" cy="72008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Машины желания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419872" y="1374398"/>
            <a:ext cx="49486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7030A0"/>
                </a:solidFill>
              </a:rPr>
              <a:t>механизмы производительного характера желаний для единицы (</a:t>
            </a:r>
            <a:r>
              <a:rPr lang="ru-RU" sz="3600" dirty="0" err="1">
                <a:solidFill>
                  <a:srgbClr val="7030A0"/>
                </a:solidFill>
              </a:rPr>
              <a:t>актора</a:t>
            </a:r>
            <a:r>
              <a:rPr lang="ru-RU" sz="3600" dirty="0">
                <a:solidFill>
                  <a:srgbClr val="7030A0"/>
                </a:solidFill>
              </a:rPr>
              <a:t>) массового общества</a:t>
            </a:r>
            <a:endParaRPr lang="ru-RU" sz="32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51B6AF9-F709-D8C5-7F03-E7A4BA89BA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907" y="1131590"/>
            <a:ext cx="2555093" cy="362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425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К вопросу о реальности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063229"/>
            <a:ext cx="81960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Две парадигмы образования: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7030A0"/>
                </a:solidFill>
              </a:rPr>
              <a:t>Освоение статической реальности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006600"/>
                </a:solidFill>
              </a:rPr>
              <a:t>Конструирование динамической реальности:</a:t>
            </a:r>
          </a:p>
          <a:p>
            <a:pPr marL="1714500" lvl="4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6600"/>
                </a:solidFill>
              </a:rPr>
              <a:t>eXtended</a:t>
            </a:r>
            <a:r>
              <a:rPr lang="en-US" sz="2400" dirty="0">
                <a:solidFill>
                  <a:srgbClr val="006600"/>
                </a:solidFill>
              </a:rPr>
              <a:t> Reality</a:t>
            </a:r>
            <a:r>
              <a:rPr lang="ru-RU" sz="2400" dirty="0">
                <a:solidFill>
                  <a:srgbClr val="006600"/>
                </a:solidFill>
              </a:rPr>
              <a:t> </a:t>
            </a:r>
            <a:r>
              <a:rPr lang="en-US" sz="2400" dirty="0">
                <a:solidFill>
                  <a:srgbClr val="006600"/>
                </a:solidFill>
              </a:rPr>
              <a:t>(XR)</a:t>
            </a:r>
            <a:endParaRPr lang="ru-RU" sz="2400" dirty="0">
              <a:solidFill>
                <a:srgbClr val="006600"/>
              </a:solidFill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6600"/>
                </a:solidFill>
              </a:rPr>
              <a:t>Virtual Reality (VR)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6600"/>
                </a:solidFill>
              </a:rPr>
              <a:t>Augmented Reality  (AR)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6600"/>
                </a:solidFill>
              </a:rPr>
              <a:t>Augmented Virtuality (AV)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6600"/>
                </a:solidFill>
              </a:rPr>
              <a:t>Hybrid Reality (HR).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6600"/>
                </a:solidFill>
              </a:rPr>
              <a:t>Mixed Reality (MR)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6600"/>
                </a:solidFill>
              </a:rPr>
              <a:t>Immersive reality (IR) </a:t>
            </a:r>
            <a:endParaRPr lang="ru-RU" sz="32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348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339502"/>
            <a:ext cx="7620000" cy="857250"/>
          </a:xfrm>
        </p:spPr>
        <p:txBody>
          <a:bodyPr/>
          <a:lstStyle/>
          <a:p>
            <a:pPr algn="ctr"/>
            <a:r>
              <a:rPr lang="en-US" sz="7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Disclaimer</a:t>
            </a:r>
            <a:endParaRPr lang="ru-RU" sz="7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347614"/>
            <a:ext cx="77768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/>
              <a:t>Всё сказанное и показанное</a:t>
            </a:r>
            <a:br>
              <a:rPr lang="ru-RU" sz="4400" dirty="0"/>
            </a:br>
            <a:r>
              <a:rPr lang="ru-RU" sz="4400" dirty="0"/>
              <a:t>является исключительно плодом Вашего собственного воображения</a:t>
            </a:r>
          </a:p>
        </p:txBody>
      </p:sp>
    </p:spTree>
    <p:extLst>
      <p:ext uri="{BB962C8B-B14F-4D97-AF65-F5344CB8AC3E}">
        <p14:creationId xmlns:p14="http://schemas.microsoft.com/office/powerpoint/2010/main" val="3359346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339502"/>
            <a:ext cx="7620000" cy="857250"/>
          </a:xfrm>
        </p:spPr>
        <p:txBody>
          <a:bodyPr/>
          <a:lstStyle/>
          <a:p>
            <a:pPr algn="ctr"/>
            <a:r>
              <a:rPr lang="ru-RU" sz="5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Только вообразите себе!</a:t>
            </a:r>
            <a:endParaRPr lang="ru-RU" sz="5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541880-DF81-D568-FAC1-B26C693D83F6}"/>
              </a:ext>
            </a:extLst>
          </p:cNvPr>
          <p:cNvSpPr txBox="1"/>
          <p:nvPr/>
        </p:nvSpPr>
        <p:spPr>
          <a:xfrm>
            <a:off x="467544" y="1347614"/>
            <a:ext cx="783408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Малое, но конкретное?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202124"/>
                </a:solidFill>
                <a:latin typeface="Roboto" panose="02000000000000000000" pitchFamily="2" charset="0"/>
              </a:rPr>
              <a:t>Гугл Формы (Яндекс Формы)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202124"/>
                </a:solidFill>
                <a:latin typeface="Roboto" panose="02000000000000000000" pitchFamily="2" charset="0"/>
              </a:rPr>
              <a:t>Цифровой </a:t>
            </a:r>
            <a:r>
              <a:rPr lang="ru-RU" sz="3200" dirty="0" err="1">
                <a:solidFill>
                  <a:srgbClr val="202124"/>
                </a:solidFill>
                <a:latin typeface="Roboto" panose="02000000000000000000" pitchFamily="2" charset="0"/>
              </a:rPr>
              <a:t>сторителлинг</a:t>
            </a:r>
            <a:r>
              <a:rPr lang="ru-RU" sz="3200" dirty="0">
                <a:solidFill>
                  <a:srgbClr val="202124"/>
                </a:solidFill>
                <a:latin typeface="Roboto" panose="02000000000000000000" pitchFamily="2" charset="0"/>
              </a:rPr>
              <a:t> (от которого все пищат в Калифорнии))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202124"/>
                </a:solidFill>
                <a:latin typeface="Roboto" panose="02000000000000000000" pitchFamily="2" charset="0"/>
              </a:rPr>
              <a:t>+ «Анекдоты» об </a:t>
            </a:r>
            <a:r>
              <a:rPr lang="ru-RU" sz="3200" dirty="0" err="1">
                <a:solidFill>
                  <a:srgbClr val="202124"/>
                </a:solidFill>
                <a:latin typeface="Roboto" panose="02000000000000000000" pitchFamily="2" charset="0"/>
              </a:rPr>
              <a:t>эфективном</a:t>
            </a:r>
            <a:r>
              <a:rPr lang="ru-RU" sz="3200" dirty="0">
                <a:solidFill>
                  <a:srgbClr val="202124"/>
                </a:solidFill>
                <a:latin typeface="Roboto" panose="02000000000000000000" pitchFamily="2" charset="0"/>
              </a:rPr>
              <a:t> </a:t>
            </a:r>
            <a:r>
              <a:rPr lang="ru-RU" sz="3200" dirty="0" err="1">
                <a:solidFill>
                  <a:srgbClr val="202124"/>
                </a:solidFill>
                <a:latin typeface="Roboto" panose="02000000000000000000" pitchFamily="2" charset="0"/>
              </a:rPr>
              <a:t>применениии</a:t>
            </a:r>
            <a:r>
              <a:rPr lang="ru-RU" sz="3200" dirty="0">
                <a:solidFill>
                  <a:srgbClr val="202124"/>
                </a:solidFill>
                <a:latin typeface="Roboto" panose="02000000000000000000" pitchFamily="2" charset="0"/>
              </a:rPr>
              <a:t> инновационных образовательных технологий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925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339502"/>
            <a:ext cx="7620000" cy="857250"/>
          </a:xfrm>
        </p:spPr>
        <p:txBody>
          <a:bodyPr/>
          <a:lstStyle/>
          <a:p>
            <a:pPr algn="ctr"/>
            <a:r>
              <a:rPr lang="ru-RU" sz="5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Только вообразите себе!</a:t>
            </a:r>
            <a:endParaRPr lang="ru-RU" sz="5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541880-DF81-D568-FAC1-B26C693D83F6}"/>
              </a:ext>
            </a:extLst>
          </p:cNvPr>
          <p:cNvSpPr txBox="1"/>
          <p:nvPr/>
        </p:nvSpPr>
        <p:spPr>
          <a:xfrm>
            <a:off x="467544" y="1347614"/>
            <a:ext cx="783408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Или хотя бы поищем смысл и вектор?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202124"/>
                </a:solidFill>
                <a:latin typeface="Roboto" panose="02000000000000000000" pitchFamily="2" charset="0"/>
              </a:rPr>
              <a:t>Этим и занимаемся на малом и конкретном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202124"/>
                </a:solidFill>
                <a:latin typeface="Roboto" panose="02000000000000000000" pitchFamily="2" charset="0"/>
              </a:rPr>
              <a:t>Смысл – выживание человека в </a:t>
            </a:r>
            <a:r>
              <a:rPr lang="ru-RU" sz="3200" dirty="0" err="1">
                <a:solidFill>
                  <a:srgbClr val="202124"/>
                </a:solidFill>
                <a:latin typeface="Roboto" panose="02000000000000000000" pitchFamily="2" charset="0"/>
              </a:rPr>
              <a:t>постчеловеческом</a:t>
            </a:r>
            <a:r>
              <a:rPr lang="ru-RU" sz="3200" dirty="0">
                <a:solidFill>
                  <a:srgbClr val="202124"/>
                </a:solidFill>
                <a:latin typeface="Roboto" panose="02000000000000000000" pitchFamily="2" charset="0"/>
              </a:rPr>
              <a:t> социуме !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202124"/>
                </a:solidFill>
                <a:latin typeface="Roboto" panose="02000000000000000000" pitchFamily="2" charset="0"/>
              </a:rPr>
              <a:t>Вектор – Зима (пост- и мета-…)!</a:t>
            </a:r>
          </a:p>
        </p:txBody>
      </p:sp>
    </p:spTree>
    <p:extLst>
      <p:ext uri="{BB962C8B-B14F-4D97-AF65-F5344CB8AC3E}">
        <p14:creationId xmlns:p14="http://schemas.microsoft.com/office/powerpoint/2010/main" val="3898025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339502"/>
            <a:ext cx="7620000" cy="857250"/>
          </a:xfrm>
        </p:spPr>
        <p:txBody>
          <a:bodyPr/>
          <a:lstStyle/>
          <a:p>
            <a:pPr algn="ctr"/>
            <a:r>
              <a:rPr lang="ru-RU" sz="5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Малое и конкретное )</a:t>
            </a:r>
            <a:endParaRPr lang="ru-RU" sz="5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541880-DF81-D568-FAC1-B26C693D83F6}"/>
              </a:ext>
            </a:extLst>
          </p:cNvPr>
          <p:cNvSpPr txBox="1"/>
          <p:nvPr/>
        </p:nvSpPr>
        <p:spPr>
          <a:xfrm>
            <a:off x="755576" y="1347614"/>
            <a:ext cx="712879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Вопрос (что должен был спросить у Вас </a:t>
            </a:r>
            <a:r>
              <a:rPr lang="ru-RU" sz="3200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kmp</a:t>
            </a:r>
            <a:r>
              <a:rPr lang="ru-RU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, но не догадался это сделать) и Ваш ответ на него</a:t>
            </a:r>
          </a:p>
          <a:p>
            <a:pPr algn="l"/>
            <a:r>
              <a:rPr lang="ru-RU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Какие технологии вы используете? И используете ли вообще? Почему? </a:t>
            </a:r>
          </a:p>
          <a:p>
            <a:pPr algn="l"/>
            <a:endParaRPr lang="ru-RU" sz="3200" dirty="0">
              <a:solidFill>
                <a:srgbClr val="202124"/>
              </a:solidFill>
              <a:latin typeface="Roboto" panose="02000000000000000000" pitchFamily="2" charset="0"/>
            </a:endParaRPr>
          </a:p>
          <a:p>
            <a:pPr algn="ctr"/>
            <a:r>
              <a:rPr lang="ru-RU" sz="3200" dirty="0">
                <a:solidFill>
                  <a:srgbClr val="FF0000"/>
                </a:solidFill>
                <a:latin typeface="Roboto" panose="02000000000000000000" pitchFamily="2" charset="0"/>
              </a:rPr>
              <a:t>Спрашивал, просил ответить в </a:t>
            </a:r>
            <a:r>
              <a:rPr lang="en-US" sz="3200" dirty="0">
                <a:solidFill>
                  <a:srgbClr val="FF0000"/>
                </a:solidFill>
                <a:latin typeface="Roboto" panose="02000000000000000000" pitchFamily="2" charset="0"/>
              </a:rPr>
              <a:t>ST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608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339502"/>
            <a:ext cx="7620000" cy="857250"/>
          </a:xfrm>
        </p:spPr>
        <p:txBody>
          <a:bodyPr/>
          <a:lstStyle/>
          <a:p>
            <a:pPr algn="ctr"/>
            <a:r>
              <a:rPr lang="ru-RU" sz="5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Умные вопросы и ответы</a:t>
            </a:r>
            <a:endParaRPr lang="ru-RU" sz="5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8860" y="1294477"/>
            <a:ext cx="77768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Как подготовиться к «зиме»?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200" dirty="0"/>
          </a:p>
          <a:p>
            <a:r>
              <a:rPr lang="ru-RU" sz="3200" dirty="0"/>
              <a:t>Ответ в «вопросе»: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Своевременное получение Колледжем  лицензий по преподаваемым дисциплинам</a:t>
            </a:r>
          </a:p>
        </p:txBody>
      </p:sp>
    </p:spTree>
    <p:extLst>
      <p:ext uri="{BB962C8B-B14F-4D97-AF65-F5344CB8AC3E}">
        <p14:creationId xmlns:p14="http://schemas.microsoft.com/office/powerpoint/2010/main" val="2351022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339502"/>
            <a:ext cx="7620000" cy="857250"/>
          </a:xfrm>
        </p:spPr>
        <p:txBody>
          <a:bodyPr/>
          <a:lstStyle/>
          <a:p>
            <a:pPr algn="ctr"/>
            <a:r>
              <a:rPr lang="ru-RU" sz="5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Умные вопросы и ответы</a:t>
            </a:r>
            <a:endParaRPr lang="ru-RU" sz="5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1995686"/>
            <a:ext cx="77768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Что делать?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200" dirty="0"/>
          </a:p>
          <a:p>
            <a:r>
              <a:rPr lang="ru-RU" sz="3200" dirty="0"/>
              <a:t>Ответ в «пожелании»: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0" i="0" dirty="0">
                <a:solidFill>
                  <a:srgbClr val="202124"/>
                </a:solidFill>
                <a:effectLst/>
              </a:rPr>
              <a:t>"Делай, что должен..."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85116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339502"/>
            <a:ext cx="7620000" cy="857250"/>
          </a:xfrm>
        </p:spPr>
        <p:txBody>
          <a:bodyPr/>
          <a:lstStyle/>
          <a:p>
            <a:pPr algn="ctr"/>
            <a:r>
              <a:rPr lang="en-US" sz="540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kmp</a:t>
            </a:r>
            <a:r>
              <a:rPr lang="en-US" sz="5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-</a:t>
            </a:r>
            <a:r>
              <a:rPr lang="ru-RU" sz="5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отсебятина</a:t>
            </a:r>
            <a:endParaRPr lang="ru-RU" sz="5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BA6A481-AA2B-5A13-1243-DDB4080CB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876" y="1275606"/>
            <a:ext cx="2466825" cy="369644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D4E8642-EFF2-FE59-D409-9DB2986DA1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101" y="1217437"/>
            <a:ext cx="2592288" cy="3754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059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208912" cy="4248472"/>
          </a:xfrm>
        </p:spPr>
        <p:txBody>
          <a:bodyPr/>
          <a:lstStyle/>
          <a:p>
            <a:pPr algn="ctr"/>
            <a:r>
              <a:rPr lang="ru-RU" sz="6600" dirty="0">
                <a:solidFill>
                  <a:srgbClr val="00B050"/>
                </a:solidFill>
                <a:latin typeface="+mn-lt"/>
              </a:rPr>
              <a:t>Концевой</a:t>
            </a:r>
            <a:br>
              <a:rPr lang="ru-RU" sz="6600" dirty="0">
                <a:solidFill>
                  <a:srgbClr val="00B050"/>
                </a:solidFill>
                <a:latin typeface="+mn-lt"/>
              </a:rPr>
            </a:br>
            <a:r>
              <a:rPr lang="ru-RU" sz="6600" dirty="0">
                <a:solidFill>
                  <a:srgbClr val="00B050"/>
                </a:solidFill>
                <a:latin typeface="+mn-lt"/>
              </a:rPr>
              <a:t>Михаил Петрович</a:t>
            </a:r>
            <a:br>
              <a:rPr lang="ru-RU" sz="6600" dirty="0">
                <a:solidFill>
                  <a:srgbClr val="FF0000"/>
                </a:solidFill>
                <a:latin typeface="+mn-lt"/>
              </a:rPr>
            </a:br>
            <a:r>
              <a:rPr lang="en-US" sz="6600" dirty="0">
                <a:solidFill>
                  <a:srgbClr val="C00000"/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kmp@brsu.by</a:t>
            </a:r>
            <a:r>
              <a:rPr lang="en-US" sz="6600" dirty="0">
                <a:solidFill>
                  <a:srgbClr val="C00000"/>
                </a:solidFill>
                <a:latin typeface="+mn-lt"/>
              </a:rPr>
              <a:t> </a:t>
            </a:r>
            <a:br>
              <a:rPr lang="ru-RU" sz="6600" dirty="0">
                <a:solidFill>
                  <a:srgbClr val="FF0000"/>
                </a:solidFill>
                <a:latin typeface="+mn-lt"/>
              </a:rPr>
            </a:br>
            <a:endParaRPr lang="ru-RU" sz="6600" baseline="640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76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89AAE7A-496C-0CD5-3600-332A8B4A0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750" y="185537"/>
            <a:ext cx="4968552" cy="477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020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1CD0CF3-819A-0F6F-FA88-F05DB146B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28304"/>
            <a:ext cx="7599866" cy="488689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9261F0A-45E8-56CA-12C0-C34FC6077421}"/>
              </a:ext>
            </a:extLst>
          </p:cNvPr>
          <p:cNvSpPr txBox="1"/>
          <p:nvPr/>
        </p:nvSpPr>
        <p:spPr>
          <a:xfrm>
            <a:off x="395536" y="843558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3200" dirty="0"/>
              <a:t>57 149 077 стихов от 891 532 авторов</a:t>
            </a:r>
          </a:p>
        </p:txBody>
      </p:sp>
    </p:spTree>
    <p:extLst>
      <p:ext uri="{BB962C8B-B14F-4D97-AF65-F5344CB8AC3E}">
        <p14:creationId xmlns:p14="http://schemas.microsoft.com/office/powerpoint/2010/main" val="36140907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F65EB9-31BB-3CD7-141E-007DFD3CB34C}"/>
              </a:ext>
            </a:extLst>
          </p:cNvPr>
          <p:cNvSpPr txBox="1"/>
          <p:nvPr/>
        </p:nvSpPr>
        <p:spPr>
          <a:xfrm>
            <a:off x="611560" y="353437"/>
            <a:ext cx="7416824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Кто виноват? Что делать? </a:t>
            </a:r>
            <a:r>
              <a:rPr lang="ru-RU" sz="3200" b="1" dirty="0">
                <a:solidFill>
                  <a:srgbClr val="FF0000"/>
                </a:solidFill>
              </a:rPr>
              <a:t>С чего начать?</a:t>
            </a:r>
          </a:p>
          <a:p>
            <a:r>
              <a:rPr lang="ru-RU" sz="3200" dirty="0">
                <a:solidFill>
                  <a:srgbClr val="00B050"/>
                </a:solidFill>
              </a:rPr>
              <a:t>Вера Солодова</a:t>
            </a:r>
          </a:p>
          <a:p>
            <a:r>
              <a:rPr lang="ru-RU" sz="3200" dirty="0"/>
              <a:t>……………………..</a:t>
            </a:r>
          </a:p>
          <a:p>
            <a:endParaRPr lang="ru-RU" sz="3200" dirty="0"/>
          </a:p>
          <a:p>
            <a:r>
              <a:rPr lang="ru-RU" sz="3200" dirty="0"/>
              <a:t>...Если сам себя ругаешь -</a:t>
            </a:r>
          </a:p>
          <a:p>
            <a:r>
              <a:rPr lang="ru-RU" sz="3200" dirty="0"/>
              <a:t>Можешь многое исправить!</a:t>
            </a:r>
          </a:p>
          <a:p>
            <a:r>
              <a:rPr lang="ru-RU" sz="3200" dirty="0"/>
              <a:t>Коль виновны все другие -</a:t>
            </a:r>
          </a:p>
          <a:p>
            <a:r>
              <a:rPr lang="ru-RU" sz="3200" dirty="0"/>
              <a:t>Не исправишься вовек!</a:t>
            </a:r>
          </a:p>
        </p:txBody>
      </p:sp>
    </p:spTree>
    <p:extLst>
      <p:ext uri="{BB962C8B-B14F-4D97-AF65-F5344CB8AC3E}">
        <p14:creationId xmlns:p14="http://schemas.microsoft.com/office/powerpoint/2010/main" val="1442452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339502"/>
            <a:ext cx="7620000" cy="857250"/>
          </a:xfrm>
        </p:spPr>
        <p:txBody>
          <a:bodyPr/>
          <a:lstStyle/>
          <a:p>
            <a:pPr algn="ctr"/>
            <a:r>
              <a:rPr lang="ru-RU" sz="5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Умный вопрос</a:t>
            </a:r>
            <a:endParaRPr lang="ru-RU" sz="5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541880-DF81-D568-FAC1-B26C693D83F6}"/>
              </a:ext>
            </a:extLst>
          </p:cNvPr>
          <p:cNvSpPr txBox="1"/>
          <p:nvPr/>
        </p:nvSpPr>
        <p:spPr>
          <a:xfrm>
            <a:off x="842374" y="1786920"/>
            <a:ext cx="745925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В чём отличие </a:t>
            </a:r>
            <a:r>
              <a:rPr lang="ru-RU" sz="3200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постинформационного</a:t>
            </a:r>
            <a:r>
              <a:rPr lang="ru-RU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общества</a:t>
            </a:r>
            <a:br>
              <a:rPr lang="ru-RU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</a:br>
            <a:r>
              <a:rPr lang="ru-RU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от информационного</a:t>
            </a:r>
          </a:p>
        </p:txBody>
      </p:sp>
    </p:spTree>
    <p:extLst>
      <p:ext uri="{BB962C8B-B14F-4D97-AF65-F5344CB8AC3E}">
        <p14:creationId xmlns:p14="http://schemas.microsoft.com/office/powerpoint/2010/main" val="3680646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Информация?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Информация</a:t>
            </a:r>
            <a:r>
              <a:rPr lang="ru-RU" sz="2800" dirty="0"/>
              <a:t> - наиболее общая философская категория (наряду с материей, пространством, временем, энергией).</a:t>
            </a:r>
          </a:p>
          <a:p>
            <a:r>
              <a:rPr lang="ru-RU" sz="2800" dirty="0"/>
              <a:t>Информационную составляющую имеют все объекты и процессы.</a:t>
            </a:r>
          </a:p>
          <a:p>
            <a:r>
              <a:rPr lang="ru-RU" sz="2800" dirty="0"/>
              <a:t>Сама информация определяется различно (более 200 определений), в зависимости от способа и предмета изучения.</a:t>
            </a:r>
          </a:p>
          <a:p>
            <a:pPr marL="114300" indent="0">
              <a:buNone/>
            </a:pPr>
            <a:endParaRPr lang="ru-RU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8572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Данные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563638"/>
            <a:ext cx="7681664" cy="3240360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2800" dirty="0"/>
              <a:t>представление информации в формализованном виде, пригодном для передачи и обработки в некотором информационном процессе.</a:t>
            </a:r>
          </a:p>
          <a:p>
            <a:r>
              <a:rPr lang="ru-RU" sz="2800" dirty="0"/>
              <a:t>могут подвергаться обработке, и результаты обработки фиксируются в виде новых данных.</a:t>
            </a:r>
          </a:p>
          <a:p>
            <a:pPr marL="11430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923527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Информация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(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другая)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611560" y="1131590"/>
            <a:ext cx="7465640" cy="3672408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3200" b="0" i="0" dirty="0">
                <a:solidFill>
                  <a:srgbClr val="000000"/>
                </a:solidFill>
                <a:effectLst/>
              </a:rPr>
              <a:t>результат преобразования и анализа данных (сведений, которые хранятся на определенных носителях)</a:t>
            </a:r>
          </a:p>
          <a:p>
            <a:pPr marL="114300" indent="0">
              <a:buNone/>
            </a:pPr>
            <a:r>
              <a:rPr lang="ru-RU" sz="3200" dirty="0">
                <a:solidFill>
                  <a:srgbClr val="000000"/>
                </a:solidFill>
              </a:rPr>
              <a:t>И</a:t>
            </a:r>
            <a:r>
              <a:rPr lang="ru-RU" sz="3200" b="0" i="0" dirty="0">
                <a:solidFill>
                  <a:srgbClr val="000000"/>
                </a:solidFill>
                <a:effectLst/>
              </a:rPr>
              <a:t>нформация появляется в результате обработки данных при решении конкретных задач.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548983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Информация и данные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611560" y="1131590"/>
            <a:ext cx="7465640" cy="3672408"/>
          </a:xfrm>
          <a:solidFill>
            <a:srgbClr val="00B050"/>
          </a:solidFill>
          <a:ln>
            <a:noFill/>
          </a:ln>
        </p:spPr>
        <p:txBody>
          <a:bodyPr>
            <a:noAutofit/>
          </a:bodyPr>
          <a:lstStyle/>
          <a:p>
            <a:pPr marL="114300" indent="0">
              <a:buNone/>
            </a:pPr>
            <a:endParaRPr lang="ru-RU" sz="3200" dirty="0"/>
          </a:p>
          <a:p>
            <a:pPr marL="114300" indent="0">
              <a:buNone/>
            </a:pPr>
            <a:r>
              <a:rPr lang="en-US" sz="3200" dirty="0"/>
              <a:t>             </a:t>
            </a:r>
            <a:r>
              <a:rPr lang="ru-RU" sz="3200" dirty="0">
                <a:solidFill>
                  <a:schemeClr val="bg1"/>
                </a:solidFill>
              </a:rPr>
              <a:t>Информация </a:t>
            </a:r>
            <a:r>
              <a:rPr lang="en-US" sz="3200" dirty="0">
                <a:solidFill>
                  <a:schemeClr val="bg1"/>
                </a:solidFill>
              </a:rPr>
              <a:t>I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r>
              <a:rPr lang="en-US" sz="3200" dirty="0"/>
              <a:t>                          </a:t>
            </a:r>
            <a:r>
              <a:rPr lang="ru-RU" sz="3200" dirty="0">
                <a:solidFill>
                  <a:srgbClr val="FFFF00"/>
                </a:solidFill>
              </a:rPr>
              <a:t>Данные</a:t>
            </a:r>
          </a:p>
          <a:p>
            <a:pPr marL="114300" indent="0">
              <a:buNone/>
            </a:pPr>
            <a:endParaRPr lang="ru-RU" sz="3200" dirty="0"/>
          </a:p>
          <a:p>
            <a:pPr marL="114300" indent="0">
              <a:buNone/>
            </a:pPr>
            <a:r>
              <a:rPr lang="en-US" sz="3200" dirty="0"/>
              <a:t>                                                 </a:t>
            </a:r>
            <a:r>
              <a:rPr lang="ru-RU" sz="3200" dirty="0">
                <a:solidFill>
                  <a:schemeClr val="bg1"/>
                </a:solidFill>
              </a:rPr>
              <a:t>Информация </a:t>
            </a:r>
            <a:r>
              <a:rPr lang="en-US" sz="3200" dirty="0">
                <a:solidFill>
                  <a:schemeClr val="bg1"/>
                </a:solidFill>
              </a:rPr>
              <a:t>II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94DF033A-05BC-DA86-2377-72C12136D0F2}"/>
              </a:ext>
            </a:extLst>
          </p:cNvPr>
          <p:cNvSpPr/>
          <p:nvPr/>
        </p:nvSpPr>
        <p:spPr>
          <a:xfrm>
            <a:off x="5544108" y="2355726"/>
            <a:ext cx="1368152" cy="122413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21C8A95D-19DD-051C-54B3-5BF117BC5556}"/>
              </a:ext>
            </a:extLst>
          </p:cNvPr>
          <p:cNvSpPr/>
          <p:nvPr/>
        </p:nvSpPr>
        <p:spPr>
          <a:xfrm>
            <a:off x="6402571" y="3107805"/>
            <a:ext cx="144016" cy="14036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25E77D05-B614-8280-BB20-2AD93F756DA9}"/>
              </a:ext>
            </a:extLst>
          </p:cNvPr>
          <p:cNvCxnSpPr/>
          <p:nvPr/>
        </p:nvCxnSpPr>
        <p:spPr>
          <a:xfrm flipV="1">
            <a:off x="4716016" y="3147814"/>
            <a:ext cx="1008112" cy="72008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6529018A-9545-E14B-813B-7246D83B84DC}"/>
              </a:ext>
            </a:extLst>
          </p:cNvPr>
          <p:cNvCxnSpPr>
            <a:cxnSpLocks/>
          </p:cNvCxnSpPr>
          <p:nvPr/>
        </p:nvCxnSpPr>
        <p:spPr>
          <a:xfrm flipH="1" flipV="1">
            <a:off x="6496240" y="3257380"/>
            <a:ext cx="308008" cy="82653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76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Информация: два значения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611560" y="1563638"/>
            <a:ext cx="7465640" cy="3240360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0000"/>
                </a:solidFill>
              </a:rPr>
              <a:t>Он</a:t>
            </a:r>
            <a:r>
              <a:rPr lang="ru-RU" sz="3200" b="0" i="0" dirty="0">
                <a:solidFill>
                  <a:srgbClr val="000000"/>
                </a:solidFill>
                <a:effectLst/>
              </a:rPr>
              <a:t>тологическое (атрибут любого бытия, который может быть формализован в данных)</a:t>
            </a:r>
          </a:p>
          <a:p>
            <a:r>
              <a:rPr lang="ru-RU" sz="3200" dirty="0">
                <a:solidFill>
                  <a:srgbClr val="000000"/>
                </a:solidFill>
              </a:rPr>
              <a:t>Эпистемологическое (семантическое наполнение формализованных данных в процессе познания) 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737932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Данные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839180" y="1347614"/>
            <a:ext cx="6253100" cy="3312368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0000"/>
                </a:solidFill>
              </a:rPr>
              <a:t>Формализованная (и, обычно, закодированная) информация</a:t>
            </a:r>
          </a:p>
          <a:p>
            <a:r>
              <a:rPr lang="ru-RU" sz="3200" dirty="0" err="1">
                <a:solidFill>
                  <a:srgbClr val="000000"/>
                </a:solidFill>
              </a:rPr>
              <a:t>Постинформационные</a:t>
            </a:r>
            <a:r>
              <a:rPr lang="ru-RU" sz="3200" dirty="0">
                <a:solidFill>
                  <a:srgbClr val="000000"/>
                </a:solidFill>
              </a:rPr>
              <a:t> сообщества … сообщества основанные на данных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43583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339502"/>
            <a:ext cx="7620000" cy="857250"/>
          </a:xfrm>
        </p:spPr>
        <p:txBody>
          <a:bodyPr/>
          <a:lstStyle/>
          <a:p>
            <a:pPr algn="ctr"/>
            <a:r>
              <a:rPr lang="en-US" sz="7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Disclaimer</a:t>
            </a:r>
            <a:endParaRPr lang="ru-RU" sz="7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347614"/>
            <a:ext cx="77768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/>
              <a:t>Всё сказанное и показанное</a:t>
            </a:r>
            <a:br>
              <a:rPr lang="ru-RU" sz="4400" dirty="0"/>
            </a:br>
            <a:r>
              <a:rPr lang="ru-RU" sz="4400" dirty="0"/>
              <a:t>является исключительно плодом Вашего собственного воображения</a:t>
            </a:r>
          </a:p>
        </p:txBody>
      </p:sp>
    </p:spTree>
    <p:extLst>
      <p:ext uri="{BB962C8B-B14F-4D97-AF65-F5344CB8AC3E}">
        <p14:creationId xmlns:p14="http://schemas.microsoft.com/office/powerpoint/2010/main" val="11292682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С чего начать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797378" y="1131590"/>
            <a:ext cx="7549244" cy="3589907"/>
          </a:xfrm>
          <a:ln>
            <a:noFill/>
          </a:ln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3200" dirty="0"/>
              <a:t>В век </a:t>
            </a:r>
            <a:r>
              <a:rPr lang="ru-RU" sz="3200" dirty="0" err="1"/>
              <a:t>нетепла</a:t>
            </a:r>
            <a:r>
              <a:rPr lang="ru-RU" sz="3200" dirty="0"/>
              <a:t> и непонимания</a:t>
            </a:r>
          </a:p>
          <a:p>
            <a:pPr marL="114300" indent="0">
              <a:buNone/>
            </a:pPr>
            <a:r>
              <a:rPr lang="ru-RU" sz="3200" dirty="0"/>
              <a:t>Найдите минуточку для обнимания!</a:t>
            </a:r>
          </a:p>
          <a:p>
            <a:pPr marL="114300" indent="0">
              <a:buNone/>
            </a:pPr>
            <a:r>
              <a:rPr lang="ru-RU" sz="3200" dirty="0"/>
              <a:t>Женщине просто необходимо</a:t>
            </a:r>
          </a:p>
          <a:p>
            <a:pPr marL="114300" indent="0">
              <a:buNone/>
            </a:pPr>
            <a:r>
              <a:rPr lang="ru-RU" sz="3200" dirty="0"/>
              <a:t>Взять себя в руки того, кем любима,</a:t>
            </a:r>
          </a:p>
          <a:p>
            <a:pPr marL="114300" indent="0">
              <a:buNone/>
            </a:pPr>
            <a:r>
              <a:rPr lang="ru-RU" sz="3200" dirty="0"/>
              <a:t>Тогда вы крылаты и невесомы,</a:t>
            </a:r>
          </a:p>
          <a:p>
            <a:pPr marL="114300" indent="0">
              <a:buNone/>
            </a:pPr>
            <a:r>
              <a:rPr lang="ru-RU" sz="3200" dirty="0"/>
              <a:t>И ладится все на работе и дома.</a:t>
            </a:r>
          </a:p>
        </p:txBody>
      </p:sp>
    </p:spTree>
    <p:extLst>
      <p:ext uri="{BB962C8B-B14F-4D97-AF65-F5344CB8AC3E}">
        <p14:creationId xmlns:p14="http://schemas.microsoft.com/office/powerpoint/2010/main" val="25949894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8"/>
            <a:ext cx="7620000" cy="3661915"/>
          </a:xfrm>
        </p:spPr>
        <p:txBody>
          <a:bodyPr/>
          <a:lstStyle/>
          <a:p>
            <a:pPr algn="ctr"/>
            <a:br>
              <a:rPr lang="ru-RU" dirty="0">
                <a:solidFill>
                  <a:srgbClr val="FF0000"/>
                </a:solidFill>
                <a:latin typeface="+mn-lt"/>
              </a:rPr>
            </a:br>
            <a:r>
              <a:rPr lang="ru-RU" dirty="0">
                <a:solidFill>
                  <a:srgbClr val="FF0000"/>
                </a:solidFill>
                <a:latin typeface="+mn-lt"/>
              </a:rPr>
              <a:t>Счастья Вам!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0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78129" y="51470"/>
            <a:ext cx="7620000" cy="648072"/>
          </a:xfrm>
        </p:spPr>
        <p:txBody>
          <a:bodyPr/>
          <a:lstStyle/>
          <a:p>
            <a:pPr algn="ctr"/>
            <a:r>
              <a:rPr lang="ru-RU" sz="5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Наш опрос )</a:t>
            </a:r>
            <a:endParaRPr lang="ru-RU" sz="5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C6328D1-CCCA-EFE2-04A7-A7BD47B575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771550"/>
            <a:ext cx="6135638" cy="411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573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339502"/>
            <a:ext cx="7620000" cy="857250"/>
          </a:xfrm>
        </p:spPr>
        <p:txBody>
          <a:bodyPr/>
          <a:lstStyle/>
          <a:p>
            <a:pPr algn="ctr"/>
            <a:r>
              <a:rPr lang="ru-RU" sz="5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Наш опрос )</a:t>
            </a:r>
            <a:endParaRPr lang="ru-RU" sz="5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3BA7941-F10A-EFE6-E6D1-E59C27205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952" y="1196752"/>
            <a:ext cx="7531993" cy="375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163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339502"/>
            <a:ext cx="7620000" cy="857250"/>
          </a:xfrm>
        </p:spPr>
        <p:txBody>
          <a:bodyPr/>
          <a:lstStyle/>
          <a:p>
            <a:pPr algn="ctr"/>
            <a:r>
              <a:rPr lang="ru-RU" sz="5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Наш опрос )</a:t>
            </a:r>
            <a:endParaRPr lang="ru-RU" sz="5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F97513A-1A7F-8033-A74D-7BB5D340E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347614"/>
            <a:ext cx="7620000" cy="352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026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339502"/>
            <a:ext cx="7620000" cy="857250"/>
          </a:xfrm>
        </p:spPr>
        <p:txBody>
          <a:bodyPr/>
          <a:lstStyle/>
          <a:p>
            <a:pPr algn="ctr"/>
            <a:r>
              <a:rPr lang="ru-RU" sz="5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Наш опрос )</a:t>
            </a:r>
            <a:endParaRPr lang="ru-RU" sz="5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5EBECD7-B8EE-34D1-FC73-53109510D8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63503"/>
            <a:ext cx="7658100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408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339502"/>
            <a:ext cx="7620000" cy="857250"/>
          </a:xfrm>
        </p:spPr>
        <p:txBody>
          <a:bodyPr/>
          <a:lstStyle/>
          <a:p>
            <a:pPr algn="ctr"/>
            <a:r>
              <a:rPr lang="ru-RU" sz="5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Наш опрос )</a:t>
            </a:r>
            <a:endParaRPr lang="ru-RU" sz="5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69C569E-79B2-0F48-81FD-D6F115865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661" y="1275606"/>
            <a:ext cx="778192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68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339502"/>
            <a:ext cx="7620000" cy="857250"/>
          </a:xfrm>
        </p:spPr>
        <p:txBody>
          <a:bodyPr/>
          <a:lstStyle/>
          <a:p>
            <a:pPr algn="ctr"/>
            <a:r>
              <a:rPr lang="ru-RU" sz="5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Предложение )</a:t>
            </a:r>
            <a:endParaRPr lang="ru-RU" sz="5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541880-DF81-D568-FAC1-B26C693D83F6}"/>
              </a:ext>
            </a:extLst>
          </p:cNvPr>
          <p:cNvSpPr txBox="1"/>
          <p:nvPr/>
        </p:nvSpPr>
        <p:spPr>
          <a:xfrm>
            <a:off x="1473415" y="1419622"/>
            <a:ext cx="560825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Разрыв между желаемым и действительным настолько огромен, что может быть научимся чему-нибудь малому, но конкретному? Или хотя бы поищем смысл и вектор?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307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2880</TotalTime>
  <Words>620</Words>
  <Application>Microsoft Office PowerPoint</Application>
  <PresentationFormat>Экран (16:9)</PresentationFormat>
  <Paragraphs>127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Calibri</vt:lpstr>
      <vt:lpstr>Cambria</vt:lpstr>
      <vt:lpstr>Roboto</vt:lpstr>
      <vt:lpstr>Соседство</vt:lpstr>
      <vt:lpstr>ИНОВАЦИОННЫЙ ПОДХОД  к использованию технических средств обучения в образовательном процессе</vt:lpstr>
      <vt:lpstr>Концевой Михаил Петрович kmp@brsu.by  </vt:lpstr>
      <vt:lpstr>Disclaimer</vt:lpstr>
      <vt:lpstr>Наш опрос )</vt:lpstr>
      <vt:lpstr>Наш опрос )</vt:lpstr>
      <vt:lpstr>Наш опрос )</vt:lpstr>
      <vt:lpstr>Наш опрос )</vt:lpstr>
      <vt:lpstr>Наш опрос )</vt:lpstr>
      <vt:lpstr>Предложение )</vt:lpstr>
      <vt:lpstr>Про разрыв</vt:lpstr>
      <vt:lpstr>Машины желания</vt:lpstr>
      <vt:lpstr>К вопросу о реальности</vt:lpstr>
      <vt:lpstr>Disclaimer</vt:lpstr>
      <vt:lpstr>Только вообразите себе!</vt:lpstr>
      <vt:lpstr>Только вообразите себе!</vt:lpstr>
      <vt:lpstr>Малое и конкретное )</vt:lpstr>
      <vt:lpstr>Умные вопросы и ответы</vt:lpstr>
      <vt:lpstr>Умные вопросы и ответы</vt:lpstr>
      <vt:lpstr>kmp-отсебятина</vt:lpstr>
      <vt:lpstr>Презентация PowerPoint</vt:lpstr>
      <vt:lpstr>Презентация PowerPoint</vt:lpstr>
      <vt:lpstr>Презентация PowerPoint</vt:lpstr>
      <vt:lpstr>Умный вопрос</vt:lpstr>
      <vt:lpstr>Информация?</vt:lpstr>
      <vt:lpstr>Данные</vt:lpstr>
      <vt:lpstr>Информация (другая)</vt:lpstr>
      <vt:lpstr>Информация и данные</vt:lpstr>
      <vt:lpstr>Информация: два значения</vt:lpstr>
      <vt:lpstr>Данные</vt:lpstr>
      <vt:lpstr>С чего начать</vt:lpstr>
      <vt:lpstr> Счастья Вам!</vt:lpstr>
    </vt:vector>
  </TitlesOfParts>
  <Company>BrSU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innovation-2022</dc:title>
  <dc:creator>kmp</dc:creator>
  <cp:lastModifiedBy>Михаил Концевой</cp:lastModifiedBy>
  <cp:revision>602</cp:revision>
  <dcterms:created xsi:type="dcterms:W3CDTF">2013-10-29T05:54:02Z</dcterms:created>
  <dcterms:modified xsi:type="dcterms:W3CDTF">2022-11-10T07:36:25Z</dcterms:modified>
</cp:coreProperties>
</file>