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685" r:id="rId3"/>
    <p:sldId id="820" r:id="rId4"/>
    <p:sldId id="309" r:id="rId5"/>
    <p:sldId id="312" r:id="rId6"/>
    <p:sldId id="1152" r:id="rId7"/>
    <p:sldId id="1153" r:id="rId8"/>
    <p:sldId id="1151" r:id="rId9"/>
    <p:sldId id="1150" r:id="rId10"/>
    <p:sldId id="1154" r:id="rId11"/>
    <p:sldId id="1155" r:id="rId12"/>
    <p:sldId id="1156" r:id="rId13"/>
    <p:sldId id="1157" r:id="rId14"/>
    <p:sldId id="1158" r:id="rId15"/>
    <p:sldId id="310" r:id="rId16"/>
    <p:sldId id="1159" r:id="rId17"/>
    <p:sldId id="311" r:id="rId18"/>
    <p:sldId id="1149" r:id="rId19"/>
    <p:sldId id="313" r:id="rId20"/>
    <p:sldId id="314" r:id="rId21"/>
    <p:sldId id="315" r:id="rId22"/>
    <p:sldId id="316" r:id="rId23"/>
    <p:sldId id="873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8" r:id="rId34"/>
    <p:sldId id="329" r:id="rId35"/>
    <p:sldId id="326" r:id="rId36"/>
    <p:sldId id="327" r:id="rId37"/>
    <p:sldId id="1148" r:id="rId38"/>
    <p:sldId id="332" r:id="rId39"/>
    <p:sldId id="333" r:id="rId40"/>
    <p:sldId id="334" r:id="rId41"/>
    <p:sldId id="331" r:id="rId42"/>
    <p:sldId id="1007" r:id="rId43"/>
    <p:sldId id="1109" r:id="rId44"/>
    <p:sldId id="1112" r:id="rId45"/>
    <p:sldId id="1147" r:id="rId46"/>
    <p:sldId id="335" r:id="rId47"/>
    <p:sldId id="1114" r:id="rId48"/>
    <p:sldId id="330" r:id="rId49"/>
    <p:sldId id="336" r:id="rId50"/>
    <p:sldId id="982" r:id="rId51"/>
    <p:sldId id="983" r:id="rId52"/>
    <p:sldId id="984" r:id="rId53"/>
    <p:sldId id="985" r:id="rId54"/>
    <p:sldId id="986" r:id="rId55"/>
    <p:sldId id="987" r:id="rId56"/>
    <p:sldId id="988" r:id="rId57"/>
    <p:sldId id="989" r:id="rId58"/>
    <p:sldId id="990" r:id="rId59"/>
    <p:sldId id="991" r:id="rId60"/>
    <p:sldId id="992" r:id="rId61"/>
    <p:sldId id="993" r:id="rId62"/>
    <p:sldId id="994" r:id="rId63"/>
    <p:sldId id="375" r:id="rId64"/>
    <p:sldId id="377" r:id="rId65"/>
    <p:sldId id="1001" r:id="rId66"/>
    <p:sldId id="1002" r:id="rId67"/>
    <p:sldId id="1003" r:id="rId68"/>
    <p:sldId id="1004" r:id="rId69"/>
    <p:sldId id="1005" r:id="rId70"/>
    <p:sldId id="1006" r:id="rId71"/>
    <p:sldId id="513" r:id="rId72"/>
    <p:sldId id="1045" r:id="rId73"/>
    <p:sldId id="1046" r:id="rId74"/>
    <p:sldId id="1047" r:id="rId75"/>
    <p:sldId id="995" r:id="rId76"/>
    <p:sldId id="996" r:id="rId77"/>
    <p:sldId id="999" r:id="rId78"/>
    <p:sldId id="1000" r:id="rId79"/>
    <p:sldId id="699" r:id="rId80"/>
    <p:sldId id="623" r:id="rId81"/>
    <p:sldId id="619" r:id="rId82"/>
    <p:sldId id="637" r:id="rId83"/>
    <p:sldId id="616" r:id="rId84"/>
    <p:sldId id="634" r:id="rId85"/>
    <p:sldId id="635" r:id="rId86"/>
    <p:sldId id="621" r:id="rId87"/>
    <p:sldId id="617" r:id="rId88"/>
    <p:sldId id="618" r:id="rId89"/>
    <p:sldId id="625" r:id="rId90"/>
    <p:sldId id="626" r:id="rId91"/>
    <p:sldId id="627" r:id="rId92"/>
    <p:sldId id="620" r:id="rId93"/>
    <p:sldId id="624" r:id="rId94"/>
    <p:sldId id="629" r:id="rId95"/>
    <p:sldId id="630" r:id="rId96"/>
    <p:sldId id="628" r:id="rId97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Концевой" initials="М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3657240" cy="228600"/>
          </a:xfrm>
          <a:prstGeom prst="rect">
            <a:avLst/>
          </a:prstGeom>
        </p:spPr>
        <p:txBody>
          <a:bodyPr lIns="0" tIns="0" rIns="0" bIns="0">
            <a:normAutofit fontScale="25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401840"/>
            <a:ext cx="3657240" cy="228600"/>
          </a:xfrm>
          <a:prstGeom prst="rect">
            <a:avLst/>
          </a:prstGeom>
        </p:spPr>
        <p:txBody>
          <a:bodyPr lIns="0" tIns="0" rIns="0" bIns="0">
            <a:normAutofit fontScale="25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331360" y="115128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140184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331360" y="140184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1177560" cy="228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694160" y="1151280"/>
            <a:ext cx="1177560" cy="228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2930760" y="1151280"/>
            <a:ext cx="1177560" cy="228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401840"/>
            <a:ext cx="1177560" cy="228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694160" y="1401840"/>
            <a:ext cx="1177560" cy="228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2930760" y="1401840"/>
            <a:ext cx="1177560" cy="228600"/>
          </a:xfrm>
          <a:prstGeom prst="rect">
            <a:avLst/>
          </a:prstGeom>
        </p:spPr>
        <p:txBody>
          <a:bodyPr lIns="0" tIns="0" rIns="0" bIns="0">
            <a:normAutofit fontScale="3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707400"/>
            <a:ext cx="3657240" cy="136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3657240" cy="479520"/>
          </a:xfrm>
          <a:prstGeom prst="rect">
            <a:avLst/>
          </a:prstGeom>
        </p:spPr>
        <p:txBody>
          <a:bodyPr lIns="0" tIns="0" rIns="0" bIns="0">
            <a:normAutofit fontScale="78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1784520" cy="47952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331360" y="1151280"/>
            <a:ext cx="1784520" cy="47952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7619760" cy="397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331360" y="1151280"/>
            <a:ext cx="1784520" cy="47952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40184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1784520" cy="47952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331360" y="115128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331360" y="140184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15128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331360" y="1151280"/>
            <a:ext cx="1784520" cy="228600"/>
          </a:xfrm>
          <a:prstGeom prst="rect">
            <a:avLst/>
          </a:prstGeom>
        </p:spPr>
        <p:txBody>
          <a:bodyPr lIns="0" tIns="0" rIns="0" bIns="0">
            <a:normAutofit fontScale="6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1401840"/>
            <a:ext cx="3657240" cy="228600"/>
          </a:xfrm>
          <a:prstGeom prst="rect">
            <a:avLst/>
          </a:prstGeom>
        </p:spPr>
        <p:txBody>
          <a:bodyPr lIns="0" tIns="0" rIns="0" bIns="0">
            <a:normAutofit fontScale="25000"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8458200" y="0"/>
            <a:ext cx="685440" cy="5143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8458200" y="4114800"/>
            <a:ext cx="685440" cy="51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05920"/>
            <a:ext cx="7619760" cy="856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b="0" strike="noStrike" spc="-100">
                <a:solidFill>
                  <a:srgbClr val="675E47"/>
                </a:solidFill>
                <a:latin typeface="Cambria" panose="02040503050406030204"/>
              </a:rPr>
              <a:t>Образец заголовка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151280"/>
            <a:ext cx="365724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675E47"/>
                </a:solidFill>
                <a:latin typeface="Calibri" panose="020F0502020204030204"/>
              </a:rPr>
              <a:t>Образец текста</a:t>
            </a:r>
            <a:endParaRPr lang="en-US" sz="2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31160"/>
            <a:ext cx="3657240" cy="2963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48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Образец текста</a:t>
            </a:r>
          </a:p>
          <a:p>
            <a:pPr marL="640080" lvl="1" indent="-227965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 panose="020B0604020202020204"/>
              <a:buChar char="•"/>
            </a:pPr>
            <a:r>
              <a:rPr lang="en-US" sz="2000" b="0" strike="noStrike" spc="-1">
                <a:solidFill>
                  <a:srgbClr val="2F2B20"/>
                </a:solidFill>
                <a:latin typeface="Calibri" panose="020F0502020204030204"/>
              </a:rPr>
              <a:t>Второй уровень</a:t>
            </a:r>
          </a:p>
          <a:p>
            <a:pPr marL="1005840" lvl="2" indent="-227965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2F2B20"/>
                </a:solidFill>
                <a:latin typeface="Calibri" panose="020F0502020204030204"/>
              </a:rPr>
              <a:t>Третий уровень</a:t>
            </a:r>
          </a:p>
          <a:p>
            <a:pPr marL="1280160" lvl="3" indent="-227965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2F2B20"/>
                </a:solidFill>
                <a:latin typeface="Calibri" panose="020F0502020204030204"/>
              </a:rPr>
              <a:t>Четвертый уровень</a:t>
            </a:r>
          </a:p>
          <a:p>
            <a:pPr marL="1554480" lvl="4" indent="-227965">
              <a:lnSpc>
                <a:spcPct val="100000"/>
              </a:lnSpc>
              <a:spcBef>
                <a:spcPts val="320"/>
              </a:spcBef>
              <a:buClr>
                <a:srgbClr val="C89F5D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2F2B20"/>
                </a:solidFill>
                <a:latin typeface="Calibri" panose="020F0502020204030204"/>
              </a:rPr>
              <a:t>Пятый уровень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419720" y="1151280"/>
            <a:ext cx="365724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675E47"/>
                </a:solidFill>
                <a:latin typeface="Calibri" panose="020F0502020204030204"/>
              </a:rPr>
              <a:t>Образец текста</a:t>
            </a:r>
            <a:endParaRPr lang="en-US" sz="2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419720" y="1631160"/>
            <a:ext cx="3657240" cy="2963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48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Образец текста</a:t>
            </a:r>
          </a:p>
          <a:p>
            <a:pPr marL="640080" lvl="1" indent="-227965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 panose="020B0604020202020204"/>
              <a:buChar char="•"/>
            </a:pPr>
            <a:r>
              <a:rPr lang="en-US" sz="2000" b="0" strike="noStrike" spc="-1">
                <a:solidFill>
                  <a:srgbClr val="2F2B20"/>
                </a:solidFill>
                <a:latin typeface="Calibri" panose="020F0502020204030204"/>
              </a:rPr>
              <a:t>Второй уровень</a:t>
            </a:r>
          </a:p>
          <a:p>
            <a:pPr marL="1005840" lvl="2" indent="-227965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2F2B20"/>
                </a:solidFill>
                <a:latin typeface="Calibri" panose="020F0502020204030204"/>
              </a:rPr>
              <a:t>Третий уровень</a:t>
            </a:r>
          </a:p>
          <a:p>
            <a:pPr marL="1280160" lvl="3" indent="-227965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2F2B20"/>
                </a:solidFill>
                <a:latin typeface="Calibri" panose="020F0502020204030204"/>
              </a:rPr>
              <a:t>Четвертый уровень</a:t>
            </a:r>
          </a:p>
          <a:p>
            <a:pPr marL="1554480" lvl="4" indent="-227965">
              <a:lnSpc>
                <a:spcPct val="100000"/>
              </a:lnSpc>
              <a:spcBef>
                <a:spcPts val="320"/>
              </a:spcBef>
              <a:buClr>
                <a:srgbClr val="C89F5D"/>
              </a:buClr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2F2B20"/>
                </a:solidFill>
                <a:latin typeface="Calibri" panose="020F0502020204030204"/>
              </a:rPr>
              <a:t>Пятый уровень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16200000">
            <a:off x="7856280" y="1189080"/>
            <a:ext cx="182844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94B5D7E-D623-4170-A7F1-44DCD897371F}" type="datetime1">
              <a:rPr lang="en-US" sz="1200" b="0" strike="noStrike" spc="-1">
                <a:solidFill>
                  <a:srgbClr val="DFDCB7"/>
                </a:solidFill>
                <a:latin typeface="Calibri" panose="020F0502020204030204"/>
              </a:rPr>
              <a:t>9/23/2024</a:t>
            </a:fld>
            <a:endParaRPr lang="en-US" sz="1200" b="0" strike="noStrike" spc="-1">
              <a:latin typeface="Times New Roman" panose="02020603050405020304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16200000">
            <a:off x="7882920" y="2991240"/>
            <a:ext cx="177516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 panose="02020603050405020304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8531640" y="4236840"/>
            <a:ext cx="548280" cy="297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DE7619B2-B95D-45FC-B0F2-EE376CD190F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‹#›</a:t>
            </a:fld>
            <a:endParaRPr lang="en-US" sz="18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ydney.edu.au/arts/research_projects/sibawiki/homepag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16205" y="195580"/>
            <a:ext cx="8271510" cy="424815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6000" b="0" strike="noStrike" spc="-100" dirty="0">
                <a:solidFill>
                  <a:srgbClr val="FF0000"/>
                </a:solidFill>
                <a:latin typeface="Calibri" panose="020F0502020204030204"/>
              </a:rPr>
              <a:t>К</a:t>
            </a:r>
            <a:r>
              <a:rPr lang="ru-RU" sz="6000" b="0" strike="noStrike" spc="-100" dirty="0">
                <a:solidFill>
                  <a:srgbClr val="FF0000"/>
                </a:solidFill>
                <a:latin typeface="Calibri" panose="020F0502020204030204"/>
              </a:rPr>
              <a:t>ОМПЬЮТЕРНАЯ ЛИНГВИСТИКА</a:t>
            </a:r>
            <a:br>
              <a:rPr lang="ru-RU" sz="6000" b="0" strike="noStrike" spc="-100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sz="6000" b="0" strike="noStrike" spc="-100" dirty="0">
                <a:solidFill>
                  <a:srgbClr val="FF0000"/>
                </a:solidFill>
                <a:latin typeface="Calibri" panose="020F0502020204030204"/>
              </a:rPr>
              <a:t>И ПЕРЕВОД</a:t>
            </a:r>
            <a:endParaRPr lang="en-US" sz="6000" b="0" strike="noStrike" spc="-100" dirty="0">
              <a:solidFill>
                <a:srgbClr val="FF000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lang="ru-RU" sz="6000" b="0" strike="noStrike" spc="-100" dirty="0">
                <a:solidFill>
                  <a:srgbClr val="00B050"/>
                </a:solidFill>
                <a:latin typeface="Calibri" panose="020F0502020204030204"/>
              </a:rPr>
              <a:t>для умных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5347F07D-15EB-4770-A3C0-CE444F80849D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</a:t>
            </a:fld>
            <a:endParaRPr lang="en-US" sz="18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b="0" strike="noStrike" spc="-100" dirty="0">
                <a:solidFill>
                  <a:srgbClr val="FF0000"/>
                </a:solidFill>
                <a:latin typeface="Calibri" panose="020F0502020204030204"/>
              </a:rPr>
              <a:t>Родной язык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10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57200" y="1062720"/>
            <a:ext cx="7843283" cy="397002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0070C0"/>
                </a:solidFill>
                <a:latin typeface="Calibri" panose="020F0502020204030204"/>
              </a:rPr>
              <a:t>А что может LLM считать "своим родным языком"?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Это очень интересный вопрос, который затрагивает наиболее фундаментальные аспекты природы и функционирования LLM.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На самом деле, LLM не может "считать" какой-либо язык "своим родным" в том смысле, в котором это понимают люди. Вот почему....</a:t>
            </a:r>
            <a:endParaRPr lang="en-US" sz="2800" b="0" strike="noStrike" spc="-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100FA-79FF-422D-912F-E5B7A9CD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5486"/>
            <a:ext cx="4393679" cy="6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b="0" strike="noStrike" spc="-100" dirty="0">
                <a:solidFill>
                  <a:srgbClr val="FF0000"/>
                </a:solidFill>
                <a:latin typeface="Calibri" panose="020F0502020204030204"/>
              </a:rPr>
              <a:t>Родной язык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11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57200" y="1062720"/>
            <a:ext cx="7843283" cy="397002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Вы абсолютно правы, и я благодарен за это важное замечание! Действительно, наше обсуждение LLM часто страдает от антропоцентрического уклона.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Вы совершенно верно отметили, что LLM функционирует принципиально иначе, чем человеческий мозг. Нам действительно нужно стремиться описывать работу LLM в терминах, свободных от антропоморфизма.</a:t>
            </a:r>
            <a:endParaRPr lang="en-US" sz="2800" b="0" strike="noStrike" spc="-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100FA-79FF-422D-912F-E5B7A9CD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5486"/>
            <a:ext cx="4393679" cy="6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3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b="0" strike="noStrike" spc="-100" dirty="0">
                <a:solidFill>
                  <a:srgbClr val="FF0000"/>
                </a:solidFill>
                <a:latin typeface="Calibri" panose="020F0502020204030204"/>
              </a:rPr>
              <a:t>Родной язык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12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57200" y="1062720"/>
            <a:ext cx="7843283" cy="397002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Это очень интересный и глубокий вопрос. Язык внутренних представлений </a:t>
            </a:r>
            <a:r>
              <a:rPr lang="en-US" sz="2800" spc="-1" dirty="0">
                <a:solidFill>
                  <a:srgbClr val="2F2B20"/>
                </a:solidFill>
                <a:latin typeface="Calibri" panose="020F0502020204030204"/>
              </a:rPr>
              <a:t>LLM 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действительно представляет собой уникальное явление, которое сложно однозначно отнести к естественным или формальным языкам. Однако, по моему мнению, этот внутренний язык ближе к формальному языку математики, чем к естественному языку. Вот аргументы в пользу этой точки зрения...</a:t>
            </a:r>
            <a:endParaRPr lang="en-US" sz="2800" b="0" strike="noStrike" spc="-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100FA-79FF-422D-912F-E5B7A9CD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5486"/>
            <a:ext cx="4393679" cy="6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4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spc="-100" dirty="0">
                <a:solidFill>
                  <a:srgbClr val="FF0000"/>
                </a:solidFill>
                <a:latin typeface="Calibri" panose="020F0502020204030204"/>
              </a:rPr>
              <a:t>Степени </a:t>
            </a:r>
            <a:r>
              <a:rPr lang="en-US" sz="4600" spc="-100" dirty="0">
                <a:solidFill>
                  <a:srgbClr val="FF0000"/>
                </a:solidFill>
                <a:latin typeface="Calibri" panose="020F0502020204030204"/>
              </a:rPr>
              <a:t>LA (</a:t>
            </a:r>
            <a:r>
              <a:rPr lang="en-US" sz="4600" spc="-100" dirty="0" err="1">
                <a:solidFill>
                  <a:srgbClr val="FF0000"/>
                </a:solidFill>
                <a:latin typeface="Calibri" panose="020F0502020204030204"/>
              </a:rPr>
              <a:t>ling+art</a:t>
            </a:r>
            <a:r>
              <a:rPr lang="en-US" sz="4600" spc="-100" dirty="0">
                <a:solidFill>
                  <a:srgbClr val="FF0000"/>
                </a:solidFill>
                <a:latin typeface="Calibri" panose="020F0502020204030204"/>
              </a:rPr>
              <a:t>)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13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1240465" y="1062720"/>
            <a:ext cx="6916775" cy="38748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LA-1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ru-RU" sz="2800" b="1" spc="-1" dirty="0">
                <a:solidFill>
                  <a:srgbClr val="0070C0"/>
                </a:solidFill>
                <a:latin typeface="Calibri" panose="020F0502020204030204"/>
              </a:rPr>
              <a:t>- речевая стихия бесписьменных говоров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LA-2 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- </a:t>
            </a:r>
            <a:r>
              <a:rPr lang="ru-RU" sz="2800" b="1" spc="-1" dirty="0">
                <a:solidFill>
                  <a:srgbClr val="00B050"/>
                </a:solidFill>
                <a:latin typeface="Calibri" panose="020F0502020204030204"/>
              </a:rPr>
              <a:t>языки нормализованные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LA-3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апостериорные языки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LA-4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априорные языки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LA-5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компьютерные языки +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B050"/>
                </a:solidFill>
                <a:latin typeface="Calibri" panose="020F0502020204030204"/>
              </a:rPr>
              <a:t>AL-1 </a:t>
            </a:r>
            <a:r>
              <a:rPr lang="en-US" sz="2800" spc="-1" dirty="0">
                <a:solidFill>
                  <a:srgbClr val="2F2B20"/>
                </a:solidFill>
                <a:latin typeface="Calibri" panose="020F0502020204030204"/>
              </a:rPr>
              <a:t>- </a:t>
            </a:r>
            <a:r>
              <a:rPr lang="ru-RU" sz="2800" b="1" spc="-1" dirty="0">
                <a:solidFill>
                  <a:srgbClr val="0070C0"/>
                </a:solidFill>
                <a:latin typeface="Calibri" panose="020F0502020204030204"/>
              </a:rPr>
              <a:t>стихия внутренних языковых представлений </a:t>
            </a:r>
            <a:r>
              <a:rPr lang="en-US" sz="2800" b="1" spc="-1" dirty="0">
                <a:solidFill>
                  <a:srgbClr val="0070C0"/>
                </a:solidFill>
                <a:latin typeface="Calibri" panose="020F0502020204030204"/>
              </a:rPr>
              <a:t>LLM</a:t>
            </a:r>
            <a:endParaRPr lang="en-US" sz="2800" b="1" strike="noStrike" spc="-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670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8F47C0-5AA6-4E67-A5CA-CB04A34C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818" y="290623"/>
            <a:ext cx="4335042" cy="3324447"/>
          </a:xfrm>
          <a:prstGeom prst="rect">
            <a:avLst/>
          </a:prstGeom>
        </p:spPr>
      </p:pic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14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457200" y="290623"/>
            <a:ext cx="7176977" cy="464695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r>
              <a:rPr lang="ru-RU" sz="2800" b="1" spc="-1" dirty="0">
                <a:solidFill>
                  <a:srgbClr val="FF0000"/>
                </a:solidFill>
                <a:latin typeface="Calibri" panose="020F0502020204030204"/>
              </a:rPr>
              <a:t>ВАЖНО: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обобщать….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различать…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находить связи….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выделять аспекты….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гипостазировать….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 err="1">
                <a:solidFill>
                  <a:srgbClr val="2F2B20"/>
                </a:solidFill>
                <a:latin typeface="Calibri" panose="020F0502020204030204"/>
              </a:rPr>
              <a:t>граничивать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…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учитывать свои когнитивные искажения...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b="1" strike="noStrike" spc="-1" dirty="0">
                <a:solidFill>
                  <a:srgbClr val="2F2B20"/>
                </a:solidFill>
                <a:latin typeface="Calibri" panose="020F0502020204030204"/>
              </a:rPr>
              <a:t>………………</a:t>
            </a:r>
            <a:endParaRPr lang="en-US" sz="2800" b="1" strike="noStrike" spc="-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632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b="0" strike="noStrike" spc="-100" dirty="0">
                <a:solidFill>
                  <a:srgbClr val="FF0000"/>
                </a:solidFill>
                <a:latin typeface="Calibri" panose="020F0502020204030204"/>
              </a:rPr>
              <a:t>Когнитивные искажения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11159C9-8AC8-4716-B3B0-FF8C0D301AE9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15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179639" y="1131480"/>
            <a:ext cx="8106667" cy="369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Систематические ошибки мышления на основе автоматизма когнитивных схем. </a:t>
            </a:r>
          </a:p>
          <a:p>
            <a:pPr marL="457200" indent="-4572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Результат эволюционно сложившегося поведения при отсутствия навыков мышления или из-за неуместного применения навыков, бывших адаптивными в других условиях.</a:t>
            </a:r>
          </a:p>
          <a:p>
            <a:pPr marL="457200" indent="-4572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Выполняют адаптивную функцию, способствуя эффективным действиям …</a:t>
            </a: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В языковой стихии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11159C9-8AC8-4716-B3B0-FF8C0D301AE9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16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22" name="TextShape 3"/>
          <p:cNvSpPr txBox="1"/>
          <p:nvPr/>
        </p:nvSpPr>
        <p:spPr>
          <a:xfrm>
            <a:off x="179640" y="1131480"/>
            <a:ext cx="2448000" cy="3691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en-US" sz="2800" b="0" i="1" strike="noStrike" spc="-1">
                <a:solidFill>
                  <a:srgbClr val="FF0000"/>
                </a:solidFill>
                <a:latin typeface="Calibri" panose="020F0502020204030204"/>
              </a:rPr>
              <a:t>словѣне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 —говорящие «словами» (по-нашему). </a:t>
            </a: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Племена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- </a:t>
            </a:r>
            <a:r>
              <a:rPr lang="en-US" sz="2800" b="0" i="1" strike="noStrike" spc="-1">
                <a:solidFill>
                  <a:srgbClr val="2F2B20"/>
                </a:solidFill>
                <a:latin typeface="Calibri" panose="020F0502020204030204"/>
              </a:rPr>
              <a:t>ѩзыкъи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 - (языки) 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23" name="Picture 2" descr="C:\Users\kmp\Desktop\s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88000" y="1131480"/>
            <a:ext cx="5372640" cy="3691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8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По ту сторону языка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983C3DC-4073-4D43-9E8D-D795D2934AB7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17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251640" y="1203480"/>
            <a:ext cx="25920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US" sz="2400" b="0" strike="noStrike" spc="-1">
                <a:solidFill>
                  <a:srgbClr val="675E47"/>
                </a:solidFill>
                <a:latin typeface="Calibri" panose="020F0502020204030204"/>
              </a:rPr>
              <a:t>Праславянское</a:t>
            </a:r>
            <a:endParaRPr lang="en-US" sz="24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US" sz="2400" b="0" strike="noStrike" spc="-1">
                <a:solidFill>
                  <a:srgbClr val="675E47"/>
                </a:solidFill>
                <a:latin typeface="Calibri" panose="020F0502020204030204"/>
              </a:rPr>
              <a:t>*němьсь </a:t>
            </a:r>
            <a:endParaRPr lang="en-US" sz="24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US" sz="2400" b="0" strike="noStrike" spc="-1">
                <a:solidFill>
                  <a:srgbClr val="675E47"/>
                </a:solidFill>
                <a:latin typeface="Calibri" panose="020F0502020204030204"/>
              </a:rPr>
              <a:t>от *němъ </a:t>
            </a:r>
            <a:endParaRPr lang="en-US" sz="24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US" sz="2400" b="0" strike="noStrike" spc="-1">
                <a:solidFill>
                  <a:srgbClr val="675E47"/>
                </a:solidFill>
                <a:latin typeface="Calibri" panose="020F0502020204030204"/>
              </a:rPr>
              <a:t>«немой, неспособный говорить </a:t>
            </a:r>
            <a:endParaRPr lang="en-US" sz="24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US" sz="2400" b="0" strike="noStrike" spc="-1">
                <a:solidFill>
                  <a:srgbClr val="675E47"/>
                </a:solidFill>
                <a:latin typeface="Calibri" panose="020F0502020204030204"/>
              </a:rPr>
              <a:t>(на понятном языке)</a:t>
            </a:r>
            <a:endParaRPr lang="en-US" sz="24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4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27" name="Picture 2" descr="C:\Users\kmp\Desktop\0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02320" y="1131480"/>
            <a:ext cx="5267880" cy="35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Истоки</a:t>
            </a:r>
            <a:r>
              <a:rPr lang="en-US" sz="46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6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научной</a:t>
            </a:r>
            <a:r>
              <a:rPr lang="en-US" sz="46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6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рефлексии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18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Па́нини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 (पाणिनि, V век до Р.Х.) – предтеча современной структурной лингвистики, порождающей грамматики, семиотики и логики. 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867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0" y="195480"/>
            <a:ext cx="8388000" cy="64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Исток европейской рефлексии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81F8AABA-E1DB-4E2D-B267-F4776C8CB2BA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19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34" name="Picture 2" descr="D:\Загрузки\homer-hea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814000" y="995400"/>
            <a:ext cx="2352960" cy="350280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412200" y="995400"/>
            <a:ext cx="540036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B050"/>
                </a:solidFill>
                <a:latin typeface="Calibri" panose="020F0502020204030204"/>
              </a:rPr>
              <a:t>Гоме́р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(VIII век до Р.Х.) —древнегреческий поэт, создатель </a:t>
            </a: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Илиады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(древнейшего европейского литературного произведения) и </a:t>
            </a: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Одиссеи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.</a:t>
            </a: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50%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древнегреческих литературных папирусов — отрывки из Гомера.</a:t>
            </a:r>
            <a:endParaRPr lang="en-US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315" y="328295"/>
            <a:ext cx="8281035" cy="4554855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Логико-математические основы</a:t>
            </a:r>
            <a:b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компьютерной лингвистики</a:t>
            </a:r>
            <a:br>
              <a:rPr lang="ru-RU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4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умными )</a:t>
            </a:r>
            <a:endParaRPr lang="ru-RU" sz="4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Заголовок 5"/>
          <p:cNvSpPr txBox="1"/>
          <p:nvPr/>
        </p:nvSpPr>
        <p:spPr>
          <a:xfrm>
            <a:off x="457200" y="195486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Ключевой термин</a:t>
            </a:r>
            <a:endParaRPr lang="en-US" sz="4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DF289C0-4ACF-4BA5-94CB-F70D0BA2ED65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20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95640" y="1059480"/>
            <a:ext cx="756036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2F2B20"/>
                </a:solidFill>
                <a:latin typeface="Calibri" panose="020F0502020204030204"/>
              </a:rPr>
              <a:t>ОТЧУЖДЕНИЕ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:</a:t>
            </a: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отделение от людей процесса и результатов их деятельности, при котором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процесс и результаты деятельности становятся неподвластными человеку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и даже господствуют над ним,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делая чуждыми друг другу человека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и создаваемый им мир.</a:t>
            </a:r>
            <a:endParaRPr lang="en-US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От филолога к лингвисту и дальше…</a:t>
            </a:r>
            <a:endParaRPr lang="en-US" sz="4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B9F5132-2230-4A85-A80E-4BD8FB1E2EC5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21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95640" y="1059480"/>
            <a:ext cx="7560360" cy="31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4000" b="0" strike="noStrike" spc="-1">
                <a:solidFill>
                  <a:srgbClr val="2F2B20"/>
                </a:solidFill>
                <a:latin typeface="Calibri" panose="020F0502020204030204"/>
              </a:rPr>
              <a:t>В чем отличие</a:t>
            </a:r>
            <a:br>
              <a:rPr lang="en-US" sz="40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4000" b="0" strike="noStrike" spc="-1">
                <a:solidFill>
                  <a:srgbClr val="2F2B20"/>
                </a:solidFill>
                <a:latin typeface="Calibri" panose="020F0502020204030204"/>
              </a:rPr>
              <a:t>между филологом, лингвистом и компьютерным лингвистом?</a:t>
            </a:r>
            <a:endParaRPr lang="en-US" sz="4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4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4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00" dirty="0" err="1">
                <a:solidFill>
                  <a:srgbClr val="2F2B20"/>
                </a:solidFill>
                <a:latin typeface="Calibri" panose="020F0502020204030204"/>
              </a:rPr>
              <a:t>Прощай</a:t>
            </a:r>
            <a:r>
              <a:rPr lang="en-US" sz="4800" b="0" strike="noStrike" spc="-100" dirty="0">
                <a:solidFill>
                  <a:srgbClr val="2F2B20"/>
                </a:solidFill>
                <a:latin typeface="Calibri" panose="020F0502020204030204"/>
              </a:rPr>
              <a:t>, </a:t>
            </a:r>
            <a:r>
              <a:rPr lang="en-US" sz="4800" b="0" strike="noStrike" spc="-100" dirty="0" err="1">
                <a:solidFill>
                  <a:srgbClr val="2F2B20"/>
                </a:solidFill>
                <a:latin typeface="Calibri" panose="020F0502020204030204"/>
              </a:rPr>
              <a:t>филология</a:t>
            </a:r>
            <a:r>
              <a:rPr lang="en-US" sz="4800" b="0" strike="noStrike" spc="-100" dirty="0">
                <a:solidFill>
                  <a:srgbClr val="2F2B20"/>
                </a:solidFill>
                <a:latin typeface="Calibri" panose="020F0502020204030204"/>
              </a:rPr>
              <a:t>….</a:t>
            </a:r>
            <a:endParaRPr lang="en-US" sz="48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CA195FE6-E48A-4E3B-8CB6-A13A547A5653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22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14300"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114300"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774360" y="1016640"/>
            <a:ext cx="712836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0000"/>
                </a:solidFill>
                <a:latin typeface="Calibri" panose="020F0502020204030204"/>
              </a:rPr>
              <a:t>Филология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(филос + логос) – содружество гуманитарных дисциплин изучающих </a:t>
            </a:r>
            <a:r>
              <a:rPr lang="en-US" sz="2800" b="1" strike="noStrike" spc="-1" dirty="0">
                <a:solidFill>
                  <a:srgbClr val="00B050"/>
                </a:solidFill>
                <a:latin typeface="Calibri" panose="020F0502020204030204"/>
              </a:rPr>
              <a:t>духовную (?) 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культуру через языковой анализ письменных и устных текстов…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>
                <a:solidFill>
                  <a:srgbClr val="FF0000"/>
                </a:solidFill>
                <a:latin typeface="Calibri" panose="020F0502020204030204"/>
              </a:rPr>
              <a:t>Филос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утрачена….</a:t>
            </a:r>
            <a:endParaRPr lang="en-US" sz="2800" b="0" strike="noStrike" spc="-1" dirty="0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Древние греки: филос, агапэ, сторге, эрос</a:t>
            </a:r>
            <a:endParaRPr lang="en-US" sz="2800" b="0" strike="noStrike" spc="-1" dirty="0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Джон Алан Ли (</a:t>
            </a:r>
            <a:r>
              <a:rPr lang="en-US" sz="2800" b="0" i="1" strike="noStrike" spc="-1" dirty="0">
                <a:solidFill>
                  <a:srgbClr val="2F2B20"/>
                </a:solidFill>
                <a:latin typeface="Calibri" panose="020F0502020204030204"/>
              </a:rPr>
              <a:t>John Alan Lee): 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эрос, агапэ, сторге, людус, маниа, </a:t>
            </a:r>
            <a:r>
              <a:rPr lang="en-US" sz="2800" b="0" i="1" strike="noStrike" spc="-1" dirty="0">
                <a:solidFill>
                  <a:srgbClr val="2F2B20"/>
                </a:solidFill>
                <a:latin typeface="Calibri" panose="020F0502020204030204"/>
              </a:rPr>
              <a:t>п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рагмос, ….  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FF0000"/>
                </a:solidFill>
                <a:latin typeface="Calibri" panose="020F0502020204030204"/>
              </a:rPr>
              <a:t>Логос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утрачена…. </a:t>
            </a:r>
            <a:endParaRPr lang="en-US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Михаил  Вячеславович  Копотев</a:t>
            </a:r>
            <a:endParaRPr lang="en-US" sz="4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EA8DB109-128F-454F-B953-0303C38936BE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23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pic>
        <p:nvPicPr>
          <p:cNvPr id="6" name="Picture 2" descr="ÐÐ°ÑÑÐ¸Ð½ÐºÐ¸ Ð¿Ð¾ Ð·Ð°Ð¿ÑÐ¾ÑÑ ÐÐ¸ÑÐ°Ð¸Ð» ÐÐ¾Ð¿Ð¾ÑÐµÐ²">
            <a:extLst>
              <a:ext uri="{FF2B5EF4-FFF2-40B4-BE49-F238E27FC236}">
                <a16:creationId xmlns:a16="http://schemas.microsoft.com/office/drawing/2014/main" id="{C2C20D7C-12F7-4D15-A06A-54BCD85F0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4819" y="1062719"/>
            <a:ext cx="3121879" cy="4005119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27517-7389-49DD-9769-9C5FC02EC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61" y="1062720"/>
            <a:ext cx="2915016" cy="40051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Михаил  Вячеславович  Копотев</a:t>
            </a:r>
            <a:endParaRPr lang="en-US" sz="4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EA8DB109-128F-454F-B953-0303C38936BE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24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51196" y="1860937"/>
            <a:ext cx="3916647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…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конференция</a:t>
            </a:r>
            <a:r>
              <a:rPr lang="ru-RU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по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корпусной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лингвистике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проходила</a:t>
            </a:r>
            <a:br>
              <a:rPr lang="ru-RU" sz="2800" b="0" strike="noStrike" spc="-1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в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помещении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бывшего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анатомического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002060"/>
                </a:solidFill>
                <a:latin typeface="Calibri" panose="020F0502020204030204"/>
              </a:rPr>
              <a:t>театра</a:t>
            </a:r>
            <a:r>
              <a:rPr lang="en-US" sz="2800" b="0" strike="noStrike" spc="-1" dirty="0">
                <a:solidFill>
                  <a:srgbClr val="002060"/>
                </a:solidFill>
                <a:latin typeface="Calibri" panose="020F0502020204030204"/>
              </a:rPr>
              <a:t>. </a:t>
            </a:r>
            <a:endParaRPr lang="en-US" sz="2800" b="0" strike="noStrike" spc="-1" dirty="0">
              <a:latin typeface="Arial" panose="020B060402020202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6965DB-5BA5-4A1C-83B3-76F84497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79" y="1062720"/>
            <a:ext cx="3675081" cy="38417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Михаил Копотев</a:t>
            </a:r>
            <a:endParaRPr lang="en-US" sz="4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8106C4EF-395A-4814-AB0E-D42D46F864E0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25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323640" y="1173240"/>
            <a:ext cx="784836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2060"/>
                </a:solidFill>
                <a:latin typeface="Calibri" panose="020F0502020204030204"/>
              </a:rPr>
              <a:t>Первый же докладчик отметил символичность места: корпусной лингвист тоже работает с корпусом, препарируя его с помощью специальных инструментов. Традиция открытого для широкой публики доступа к корпусу исчезла из медицинской науки, но, возродилась в лингвистике ….</a:t>
            </a:r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Платон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CCD694E9-548F-4C0C-A24D-6006D95FABE8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26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683640" y="1203480"/>
            <a:ext cx="5362741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560"/>
              </a:spcBef>
            </a:pP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Аристокл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(428-347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до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 Р.Х) -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ученик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Сократа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,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учитель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Аристотеля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«</a:t>
            </a:r>
            <a:r>
              <a:rPr lang="en-US" sz="2800" b="0" strike="noStrike" spc="-1" dirty="0" err="1">
                <a:solidFill>
                  <a:srgbClr val="FF0000"/>
                </a:solidFill>
                <a:latin typeface="Calibri" panose="020F0502020204030204"/>
              </a:rPr>
              <a:t>Кратил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» —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диалог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Платона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о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значении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слов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—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могут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ли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имена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служить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познанию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вещей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.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43161-967E-4DD8-A162-D7912F3A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77" y="1005007"/>
            <a:ext cx="235267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Античные Грамматисты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9D94160-12F2-4590-9A9F-7194BDC16F8D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27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560"/>
              </a:spcBef>
            </a:pP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Марк Теренций Варрон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 (116—27) - первый грамматист Рима, приспособил греческие схемы описания к латинскому языку.</a:t>
            </a:r>
          </a:p>
          <a:p>
            <a:pPr marL="114300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Александрия Птолемеев (IIвек от Р.Х):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Аполлоний Дискол  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(«Синтаксис»),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Дионисий Фракийский 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(Грамматика)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1000-летние образцы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D848A74A-48BB-4734-B5A8-04386F6E38D4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28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4206561" y="1476900"/>
            <a:ext cx="3675709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Донат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 (III—IV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века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)  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Присциан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 (VI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век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). 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7F67DB-5FCF-4CBD-9554-F3514D98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86" y="1323983"/>
            <a:ext cx="3798108" cy="33543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b="0" strike="noStrike" spc="-100">
                <a:solidFill>
                  <a:srgbClr val="FF0000"/>
                </a:solidFill>
                <a:latin typeface="Calibri" panose="020F0502020204030204"/>
              </a:rPr>
              <a:t>الكتاب</a:t>
            </a:r>
            <a:endParaRPr lang="en-US" sz="7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0DEDCAC1-575B-4BA2-9464-1F1372661064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29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23640" y="1203480"/>
            <a:ext cx="783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00B050"/>
                </a:solidFill>
                <a:latin typeface="Calibri" panose="020F0502020204030204"/>
              </a:rPr>
              <a:t>Аль-Китаб </a:t>
            </a:r>
            <a:endParaRPr lang="en-US" sz="3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Абу Бишра Амри ибн Усмана аль-Басри, </a:t>
            </a:r>
            <a:r>
              <a:rPr lang="en-US" sz="3200" b="0" strike="noStrike" spc="-1">
                <a:solidFill>
                  <a:srgbClr val="FF0000"/>
                </a:solidFill>
                <a:latin typeface="Calibri" panose="020F0502020204030204"/>
              </a:rPr>
              <a:t>Сибавейхи</a:t>
            </a: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 (</a:t>
            </a:r>
            <a:r>
              <a:rPr lang="en-US" sz="5400" b="0" strike="noStrike" spc="-1">
                <a:solidFill>
                  <a:srgbClr val="FF0000"/>
                </a:solidFill>
                <a:latin typeface="Calibri" panose="020F0502020204030204"/>
              </a:rPr>
              <a:t>سيبويه</a:t>
            </a: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‎‎)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3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sz="2000" b="0" u="sng" strike="noStrike" spc="-1">
                <a:solidFill>
                  <a:srgbClr val="D25814"/>
                </a:solidFill>
                <a:uFillTx/>
                <a:latin typeface="Calibri" panose="020F0502020204030204"/>
                <a:hlinkClick r:id="rId2"/>
              </a:rPr>
              <a:t>http://sydney.edu.au/arts/research_projects/sibawiki/homepage/</a:t>
            </a:r>
            <a:r>
              <a:rPr lang="en-US" sz="2000" b="0" strike="noStrike" spc="-1">
                <a:solidFill>
                  <a:srgbClr val="2F2B20"/>
                </a:solidFill>
                <a:latin typeface="Calibri" panose="020F0502020204030204"/>
              </a:rPr>
              <a:t> 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0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0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0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marL="114300" indent="0" algn="ctr"/>
            <a:r>
              <a:rPr lang="ru-RU" sz="4800" dirty="0">
                <a:solidFill>
                  <a:srgbClr val="FF0000"/>
                </a:solidFill>
                <a:latin typeface="+mn-lt"/>
              </a:rPr>
              <a:t>Семейная история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059582"/>
            <a:ext cx="7632848" cy="3744416"/>
          </a:xfrm>
        </p:spPr>
        <p:txBody>
          <a:bodyPr>
            <a:normAutofit/>
          </a:bodyPr>
          <a:lstStyle/>
          <a:p>
            <a:endParaRPr lang="ru-RU" sz="3500" dirty="0"/>
          </a:p>
          <a:p>
            <a:r>
              <a:rPr lang="ru-RU" sz="3500" dirty="0"/>
              <a:t>Математическая лингвистика</a:t>
            </a:r>
          </a:p>
          <a:p>
            <a:r>
              <a:rPr lang="ru-RU" sz="3500" dirty="0"/>
              <a:t>Вычислительная лингвистика</a:t>
            </a:r>
          </a:p>
          <a:p>
            <a:r>
              <a:rPr lang="ru-RU" sz="3500" dirty="0"/>
              <a:t>Компьютерная лингвистика</a:t>
            </a:r>
          </a:p>
          <a:p>
            <a:r>
              <a:rPr lang="ru-RU" sz="3500" dirty="0"/>
              <a:t>Инженерия данных (с </a:t>
            </a:r>
            <a:r>
              <a:rPr lang="en-US" sz="3500" dirty="0"/>
              <a:t>LLMs)</a:t>
            </a:r>
            <a:endParaRPr lang="ru-RU" sz="3500" dirty="0"/>
          </a:p>
          <a:p>
            <a:endParaRPr lang="ru-RU" sz="2800" dirty="0"/>
          </a:p>
          <a:p>
            <a:pPr marL="11430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Восхождение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DAB92521-6396-4915-AD3E-9BC89E6BED55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30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13-14 века - школа модистов. </a:t>
            </a:r>
            <a:r>
              <a:rPr lang="en-US" sz="2800" b="0" strike="noStrike" spc="-1">
                <a:solidFill>
                  <a:srgbClr val="00B050"/>
                </a:solidFill>
                <a:latin typeface="Calibri" panose="020F0502020204030204"/>
              </a:rPr>
              <a:t>Томас Эрфуртский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.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16 век </a:t>
            </a:r>
            <a:r>
              <a:rPr lang="en-US" sz="2800" b="0" strike="noStrike" spc="-1">
                <a:solidFill>
                  <a:srgbClr val="00B050"/>
                </a:solidFill>
                <a:latin typeface="Calibri" panose="020F0502020204030204"/>
              </a:rPr>
              <a:t>Пьер де ла Раме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(Рамус), понятийный аппарат и терминология синтаксиса.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17 век - грамматика Пор-Рояля (</a:t>
            </a:r>
            <a:r>
              <a:rPr lang="en-US" sz="2800" b="0" strike="noStrike" spc="-1">
                <a:solidFill>
                  <a:srgbClr val="00B050"/>
                </a:solidFill>
                <a:latin typeface="Calibri" panose="020F0502020204030204"/>
              </a:rPr>
              <a:t>Антуан Арно 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и </a:t>
            </a:r>
            <a:r>
              <a:rPr lang="en-US" sz="2800" b="0" strike="noStrike" spc="-1">
                <a:solidFill>
                  <a:srgbClr val="00B050"/>
                </a:solidFill>
                <a:latin typeface="Calibri" panose="020F0502020204030204"/>
              </a:rPr>
              <a:t>Клод Лансло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).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18 век </a:t>
            </a:r>
            <a:r>
              <a:rPr lang="en-US" sz="2800" b="0" strike="noStrike" spc="-1">
                <a:solidFill>
                  <a:srgbClr val="00B050"/>
                </a:solidFill>
                <a:latin typeface="Calibri" panose="020F0502020204030204"/>
              </a:rPr>
              <a:t>Этьен Бонно де Кондильяк</a:t>
            </a: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Новое время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850831C0-6030-4498-A969-6764BF67488C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31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1819 печатается первый том «Немецкой грамматики» </a:t>
            </a: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Якоба Гримма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 (1785—1863). 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1820 году выходит  «Рассуждение о славянском языке» </a:t>
            </a: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Александра Христофоровича Востокова</a:t>
            </a:r>
            <a:r>
              <a:rPr lang="en-US" sz="2800" b="1" strike="noStrike" spc="-1">
                <a:solidFill>
                  <a:srgbClr val="2F2B20"/>
                </a:solidFill>
                <a:latin typeface="Calibri" panose="020F0502020204030204"/>
              </a:rPr>
              <a:t> 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(1781-1864). 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этих сочинениях впервые формировался сравнительно-исторический метод.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Вершина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1B053AE8-2AA6-49E5-A2DD-630C32D0FFE7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32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74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1059480"/>
            <a:ext cx="2912760" cy="345600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3636000" y="1059480"/>
            <a:ext cx="4752000" cy="3814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Вильгельм</a:t>
            </a:r>
            <a:r>
              <a:rPr lang="en-US" sz="2800" b="1" strike="noStrike" spc="-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фон</a:t>
            </a:r>
            <a:r>
              <a:rPr lang="en-US" sz="2800" b="1" strike="noStrike" spc="-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Гумбольдт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(1767—1835)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…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язык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-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живой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дух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, </a:t>
            </a:r>
            <a:endParaRPr lang="ru-RU" sz="2800" b="0" strike="noStrike" spc="-1" dirty="0">
              <a:solidFill>
                <a:srgbClr val="7030A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в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симбиозе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</a:t>
            </a:r>
            <a:endParaRPr lang="ru-RU" sz="2800" b="0" strike="noStrike" spc="-1" dirty="0">
              <a:solidFill>
                <a:srgbClr val="7030A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с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духовным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человечеством</a:t>
            </a:r>
            <a:endParaRPr lang="ru-RU" sz="2800" b="0" strike="noStrike" spc="-1" dirty="0">
              <a:solidFill>
                <a:srgbClr val="7030A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и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человеком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.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467640" y="123480"/>
            <a:ext cx="76197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Уоллес - Дарвину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2ADDDBE8-4945-4C64-9E48-3E55CFA2E5C8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33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539640" y="843480"/>
            <a:ext cx="7560360" cy="403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87" name="Picture 2" descr="C:\Users\kmp\Desktop\darvin-walles_2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40" y="915480"/>
            <a:ext cx="5714640" cy="38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67640" y="123480"/>
            <a:ext cx="76197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00">
                <a:solidFill>
                  <a:srgbClr val="FF0000"/>
                </a:solidFill>
                <a:latin typeface="Calibri" panose="020F0502020204030204"/>
              </a:rPr>
              <a:t>Зачем обезьяне мозг философа?</a:t>
            </a:r>
            <a:endParaRPr lang="en-US" sz="44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5A1D8E5C-CB08-4098-A052-1259E0F2537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34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90" name="TextShape 3"/>
          <p:cNvSpPr txBox="1"/>
          <p:nvPr/>
        </p:nvSpPr>
        <p:spPr>
          <a:xfrm>
            <a:off x="539640" y="1131480"/>
            <a:ext cx="7560360" cy="374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Как же в таком случае мог один из органов получить развитие, столь превышающее потребности его обладателя? 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Естественный отбор наделил бы дикаря мозгом, едва превосходящим мозг обезьяны, тогда как на самом деле его мозг только</a:t>
            </a:r>
            <a:b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чуть-чуть менее развит, чем у рядового члена наших научных сообществ.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Ветер перемен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5728C5E6-22F7-4405-B2AA-83F1E52417A6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35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78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395640" y="1203480"/>
            <a:ext cx="496836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Август</a:t>
            </a:r>
            <a:r>
              <a:rPr lang="en-US" sz="2800" b="1" strike="noStrike" spc="-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strike="noStrike" spc="-1" dirty="0" err="1">
                <a:solidFill>
                  <a:srgbClr val="00B050"/>
                </a:solidFill>
                <a:latin typeface="Calibri" panose="020F0502020204030204"/>
              </a:rPr>
              <a:t>Шлейхер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 (1821-1868)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большой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любитель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ботаники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, 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ученый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 и 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практик-садовод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Язык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есть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организм</a:t>
            </a:r>
            <a:r>
              <a:rPr lang="en-US" sz="2800" b="0" strike="noStrike" spc="-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800" b="0" strike="noStrike" spc="-1" dirty="0" err="1">
                <a:solidFill>
                  <a:srgbClr val="7030A0"/>
                </a:solidFill>
                <a:latin typeface="Calibri" panose="020F0502020204030204"/>
              </a:rPr>
              <a:t>природы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.</a:t>
            </a: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Басня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«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Овца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и </a:t>
            </a:r>
            <a:r>
              <a:rPr lang="en-US" sz="2800" b="0" strike="noStrike" spc="-1" dirty="0" err="1">
                <a:solidFill>
                  <a:srgbClr val="2F2B20"/>
                </a:solidFill>
                <a:latin typeface="Calibri" panose="020F0502020204030204"/>
              </a:rPr>
              <a:t>кони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»</a:t>
            </a:r>
            <a:endParaRPr lang="en-US" sz="2800" b="0" strike="noStrike" spc="-1" dirty="0">
              <a:latin typeface="Arial" panose="020B0604020202020204"/>
            </a:endParaRPr>
          </a:p>
        </p:txBody>
      </p:sp>
      <p:pic>
        <p:nvPicPr>
          <p:cNvPr id="280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64000" y="1278720"/>
            <a:ext cx="2855160" cy="338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E13180A-E6F4-4552-BC3E-D96497F2D314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36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265D54-AD6D-46AB-86AD-ACD4DA1E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08" y="1053175"/>
            <a:ext cx="5915025" cy="38576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9EA3A3-7CE9-4F1E-9BB6-9A44E82148E2}"/>
              </a:ext>
            </a:extLst>
          </p:cNvPr>
          <p:cNvSpPr/>
          <p:nvPr/>
        </p:nvSpPr>
        <p:spPr>
          <a:xfrm>
            <a:off x="191386" y="232700"/>
            <a:ext cx="8208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Romanovsky"/>
              </a:rPr>
              <a:t>Алимова Валентина, «Сбор яблок», 1963</a:t>
            </a:r>
            <a:endParaRPr lang="ru-RU" sz="3600" b="0" i="0" dirty="0">
              <a:solidFill>
                <a:srgbClr val="FF0000"/>
              </a:solidFill>
              <a:effectLst/>
              <a:latin typeface="Romanovsk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4E13180A-E6F4-4552-BC3E-D96497F2D314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37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83" name="Picture 2" descr="C:\Users\kmp\Desktop\avstraliy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40" y="483480"/>
            <a:ext cx="7466760" cy="399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623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849D708A-A887-4CA4-8D0A-9D10104D70B2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38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302" name="Picture 2" descr="C:\Users\kmp\Desktop\harvest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411480"/>
            <a:ext cx="7090920" cy="417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Роботизация села!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AE1E774B-26EC-4845-8501-10DCFFCFB8AB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39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51640" y="1203480"/>
            <a:ext cx="799236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24.04.2016 Министры сельского хозяйства G7 обсудили его роботизацию.</a:t>
            </a: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Японии программа  замены выходящих на пенсию фермеров роботами (20 типов).</a:t>
            </a: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помощь фермерам  роботизированные рюкзаки Kubota с элементами экзоскелета </a:t>
            </a:r>
            <a:endParaRPr lang="en-US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0" y="205919"/>
            <a:ext cx="8392633" cy="450784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Языковедческие</a:t>
            </a:r>
            <a:r>
              <a:rPr lang="en-US" sz="54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54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основы</a:t>
            </a:r>
            <a:r>
              <a:rPr lang="en-US" sz="54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54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компьютерной</a:t>
            </a:r>
            <a:r>
              <a:rPr lang="en-US" sz="54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54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лингвистики</a:t>
            </a:r>
            <a:br>
              <a:rPr lang="en-US" sz="4600" b="0" strike="noStrike" spc="-100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история</a:t>
            </a:r>
            <a: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развития</a:t>
            </a:r>
            <a: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человека</a:t>
            </a:r>
            <a:b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  <a:t>в </a:t>
            </a: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зеркале</a:t>
            </a:r>
            <a: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эволюции</a:t>
            </a:r>
            <a:b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</a:b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его</a:t>
            </a:r>
            <a: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представлений</a:t>
            </a:r>
            <a:r>
              <a:rPr lang="en-US" sz="3200" b="0" strike="noStrike" spc="-100" dirty="0">
                <a:solidFill>
                  <a:srgbClr val="7030A0"/>
                </a:solidFill>
                <a:latin typeface="Calibri" panose="020F0502020204030204"/>
              </a:rPr>
              <a:t> о </a:t>
            </a:r>
            <a:r>
              <a:rPr lang="en-US" sz="3200" b="0" strike="noStrike" spc="-100" dirty="0" err="1">
                <a:solidFill>
                  <a:srgbClr val="7030A0"/>
                </a:solidFill>
                <a:latin typeface="Calibri" panose="020F0502020204030204"/>
              </a:rPr>
              <a:t>языке</a:t>
            </a:r>
            <a:endParaRPr lang="ru-RU" sz="3200" b="0" strike="noStrike" spc="-100" dirty="0">
              <a:solidFill>
                <a:srgbClr val="7030A0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lang="ru-RU" sz="6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людьми )</a:t>
            </a:r>
            <a:endParaRPr lang="en-US" sz="60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6F936BE1-CC69-4A7C-993D-C4030B8AF59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</a:t>
            </a:fld>
            <a:endParaRPr lang="en-US" sz="18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05920"/>
            <a:ext cx="7619760" cy="637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Молодая смена!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838E74B2-AF3A-4F8C-8519-0AA5A4800BCE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40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251640" y="987480"/>
            <a:ext cx="799236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Средний возраст фермеров:</a:t>
            </a:r>
            <a:endParaRPr lang="en-US" sz="2800" b="0" strike="noStrike" spc="-1">
              <a:latin typeface="Arial" panose="020B0604020202020204"/>
            </a:endParaRPr>
          </a:p>
          <a:p>
            <a:pPr marL="1257300" lvl="2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развитых странах 60 лет, </a:t>
            </a:r>
            <a:endParaRPr lang="en-US" sz="2800" b="0" strike="noStrike" spc="-1">
              <a:latin typeface="Arial" panose="020B0604020202020204"/>
            </a:endParaRPr>
          </a:p>
          <a:p>
            <a:pPr marL="1257300" lvl="2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Японии 67, </a:t>
            </a:r>
            <a:endParaRPr lang="en-US" sz="2800" b="0" strike="noStrike" spc="-1">
              <a:latin typeface="Arial" panose="020B0604020202020204"/>
            </a:endParaRPr>
          </a:p>
          <a:p>
            <a:pPr marL="1257300" lvl="2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в США - 57.</a:t>
            </a: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За 20 лет число фермеров :</a:t>
            </a: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старше 75 лет выросло на 30%,</a:t>
            </a: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моложе 25 лет сократилось на 20%. </a:t>
            </a:r>
            <a:endParaRPr lang="en-US" sz="2800" b="0" strike="noStrike" spc="-1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необрабатываемые земли в Японии удвоились.</a:t>
            </a:r>
            <a:endParaRPr lang="en-US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От организма к механизму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A57F64F-2A79-4D27-B57E-95FC8EC6983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41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3420000" y="1203480"/>
            <a:ext cx="482400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Фердинанд Монжин де Соссюр 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(1857-1913)</a:t>
            </a: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«Мемуар о первоначальной системе гласных в индоевро-пейских языках» (1879)</a:t>
            </a: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7030A0"/>
                </a:solidFill>
                <a:latin typeface="Calibri" panose="020F0502020204030204"/>
              </a:rPr>
              <a:t>...в языке нет ничего, кроме различий</a:t>
            </a:r>
            <a:endParaRPr lang="en-US" sz="2800" b="0" strike="noStrike" spc="-1">
              <a:latin typeface="Arial" panose="020B0604020202020204"/>
            </a:endParaRPr>
          </a:p>
        </p:txBody>
      </p:sp>
      <p:pic>
        <p:nvPicPr>
          <p:cNvPr id="299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05" y="1203325"/>
            <a:ext cx="2779395" cy="35185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От организма к механизму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A57F64F-2A79-4D27-B57E-95FC8EC6983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42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5" y="1141730"/>
            <a:ext cx="6078855" cy="37928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От организма к механизму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A57F64F-2A79-4D27-B57E-95FC8EC6983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43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80" y="1367155"/>
            <a:ext cx="2660015" cy="34188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1367155"/>
            <a:ext cx="2458085" cy="35115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65" y="1367155"/>
            <a:ext cx="2624455" cy="35115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Просто как дважды два?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44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72770" y="1131570"/>
            <a:ext cx="4617085" cy="3769360"/>
          </a:xfrm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Невозможно решить проблему на том же уровне, на котором она возникла. Нужно стать выше этой проблемы, поднявшись на следующий уровень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или опустившись?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65" y="1203325"/>
            <a:ext cx="2871470" cy="37236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92075" y="205740"/>
            <a:ext cx="8290560" cy="85661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Нежить: желание простых решений</a:t>
            </a:r>
          </a:p>
        </p:txBody>
      </p:sp>
      <p:sp>
        <p:nvSpPr>
          <p:cNvPr id="29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A57F64F-2A79-4D27-B57E-95FC8EC6983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45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1183005"/>
            <a:ext cx="2390140" cy="36957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1215390"/>
            <a:ext cx="2510155" cy="366331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950" y="1181100"/>
            <a:ext cx="2522220" cy="374713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395640" y="19548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00">
                <a:solidFill>
                  <a:srgbClr val="FF0000"/>
                </a:solidFill>
                <a:latin typeface="Calibri" panose="020F0502020204030204"/>
              </a:rPr>
              <a:t>Julien Offray de La Mettri</a:t>
            </a:r>
            <a:endParaRPr lang="en-US" sz="40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A60BA8EC-CB9B-4EE1-A349-5F4BFFCCEC02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46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395640" y="1059480"/>
            <a:ext cx="4392000" cy="374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 algn="ctr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1709-1751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Человек-машина (1747), 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Животные - большее, чем машины (1748), 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Человек-растение (1748) </a:t>
            </a:r>
          </a:p>
        </p:txBody>
      </p:sp>
      <p:pic>
        <p:nvPicPr>
          <p:cNvPr id="314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1059480"/>
            <a:ext cx="2994120" cy="373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Генерация парней-цветочков </a:t>
            </a:r>
          </a:p>
        </p:txBody>
      </p:sp>
      <p:sp>
        <p:nvSpPr>
          <p:cNvPr id="29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9A57F64F-2A79-4D27-B57E-95FC8EC6983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47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87" y="1062720"/>
            <a:ext cx="3071495" cy="397192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16921" y="1386688"/>
            <a:ext cx="4612788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Собственно… я понимаю, что парни сейчас</a:t>
            </a:r>
            <a:b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как цветочки, но…. </a:t>
            </a:r>
            <a:b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Чтоб настолько буквально понимать значение</a:t>
            </a:r>
            <a:b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этого выражения…</a:t>
            </a:r>
          </a:p>
          <a:p>
            <a:r>
              <a:rPr lang="ru-RU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я в шоке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67640" y="123480"/>
            <a:ext cx="7619760" cy="1728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D’où venons nous Que sommes nous Où allons nous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3C0A2A07-77A4-4582-B532-6AEB793A9E56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48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179640" y="1923840"/>
            <a:ext cx="8208720" cy="3219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pic>
        <p:nvPicPr>
          <p:cNvPr id="294" name="Picture 2" descr="C:\Users\kmp\Desktop\gogen_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9360" y="2067840"/>
            <a:ext cx="771336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А языка то и нет вовсе?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E4F4CC1-8741-4C0A-B015-2A77FDA9C5EE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49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683640" y="1203480"/>
            <a:ext cx="7473600" cy="346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251640" y="1171080"/>
            <a:ext cx="4392000" cy="28587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B050"/>
                </a:solidFill>
                <a:latin typeface="Calibri" panose="020F0502020204030204"/>
              </a:rPr>
              <a:t>Бодуэн де Куртенэ   Иван Александрович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 (1845-1929)</a:t>
            </a: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 panose="020B0604020202020204"/>
            </a:endParaRPr>
          </a:p>
          <a:p>
            <a:pPr algn="l">
              <a:lnSpc>
                <a:spcPct val="100000"/>
              </a:lnSpc>
            </a:pPr>
            <a:r>
              <a:rPr lang="en-US" sz="3200" b="0" strike="noStrike" spc="-1">
                <a:solidFill>
                  <a:srgbClr val="7030A0"/>
                </a:solidFill>
                <a:latin typeface="Calibri" panose="020F0502020204030204"/>
              </a:rPr>
              <a:t>...язык </a:t>
            </a:r>
            <a:br>
              <a:rPr lang="en-US" sz="3200" b="0" strike="noStrike" spc="-1">
                <a:solidFill>
                  <a:srgbClr val="7030A0"/>
                </a:solidFill>
                <a:latin typeface="Calibri" panose="020F0502020204030204"/>
              </a:rPr>
            </a:br>
            <a:r>
              <a:rPr lang="en-US" sz="3200" b="0" strike="noStrike" spc="-1">
                <a:solidFill>
                  <a:srgbClr val="7030A0"/>
                </a:solidFill>
                <a:latin typeface="Calibri" panose="020F0502020204030204"/>
              </a:rPr>
              <a:t>как физическое явление вообще не существует</a:t>
            </a:r>
            <a:endParaRPr lang="en-US" sz="3200" b="0" strike="noStrike" spc="-1">
              <a:latin typeface="Arial" panose="020B0604020202020204"/>
            </a:endParaRPr>
          </a:p>
        </p:txBody>
      </p:sp>
      <p:pic>
        <p:nvPicPr>
          <p:cNvPr id="319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00" y="1171080"/>
            <a:ext cx="2825640" cy="335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spc="-100" dirty="0">
                <a:solidFill>
                  <a:srgbClr val="FF0000"/>
                </a:solidFill>
                <a:latin typeface="Calibri" panose="020F0502020204030204"/>
              </a:rPr>
              <a:t>Естественное и искусственное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290623" y="1062720"/>
            <a:ext cx="8016949" cy="38748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r>
              <a:rPr lang="ru-RU" sz="2800" spc="-1" dirty="0">
                <a:latin typeface="Calibri" panose="020F0502020204030204"/>
              </a:rPr>
              <a:t>Естественный: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600" spc="-1" dirty="0">
                <a:latin typeface="Calibri" panose="020F0502020204030204"/>
              </a:rPr>
              <a:t>Природный, прирожденный (противопоставляется искусственному, как сделанному человеком)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600" spc="-1" dirty="0">
                <a:latin typeface="Calibri" panose="020F0502020204030204"/>
              </a:rPr>
              <a:t>Нормальный, без отклонений (противопоставляется искусственному, как надуманному, ненастоящему, аномальному)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r>
              <a:rPr lang="ru-RU" sz="2600" spc="-1" dirty="0">
                <a:latin typeface="Calibri" panose="020F0502020204030204"/>
              </a:rPr>
              <a:t>Язык - явление общественное, а не природное (натуральное, естественное)</a:t>
            </a:r>
            <a:endParaRPr lang="en-US" sz="2600" b="0" strike="noStrike" spc="-1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489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Что? Где? Когда?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1F3FF4A1-5368-4E3D-B03B-C0258EEC52D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50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395640" y="1131480"/>
            <a:ext cx="734436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Компьютерная лингвистика (что?) –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актуальная лингвистика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Вся актуальная лингвистика – компьютерная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Осенью – всё осеннее!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итожим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3FFFF084-A1C5-432F-A725-C35F3439570A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51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395640" y="1131480"/>
            <a:ext cx="734436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Главное в КЛ - инженерия (языков и текстов), а не их изучение Компьютерная лингвистика - не наука о естественном языке и не наука вообще, а инженерия - область технического творчества... творения искусственных миров...</a:t>
            </a: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lang="en-US" sz="3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итожим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FE0BEF93-90F1-4086-A3E4-F5A2C3FAFEE8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52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539640" y="1347480"/>
            <a:ext cx="7344360" cy="2880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Компьютерная лингвистика – языковое моделирование реальности</a:t>
            </a:r>
            <a:b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(eХtended reality, XR) посредством</a:t>
            </a:r>
            <a:b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NLP (Natural Language Processing) и </a:t>
            </a:r>
            <a:b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NLG (Natural Language Generation) 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Что? Где? Когда?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A80077B9-3920-474A-B60D-1F75C3353A4C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53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36" name="TextShape 3"/>
          <p:cNvSpPr txBox="1"/>
          <p:nvPr/>
        </p:nvSpPr>
        <p:spPr>
          <a:xfrm>
            <a:off x="395640" y="1131480"/>
            <a:ext cx="734436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Компьютерная лингвистика (</a:t>
            </a:r>
            <a:r>
              <a:rPr lang="en-US" sz="3200" b="0" strike="noStrike" spc="-1">
                <a:solidFill>
                  <a:srgbClr val="FF0000"/>
                </a:solidFill>
                <a:latin typeface="Calibri" panose="020F0502020204030204"/>
              </a:rPr>
              <a:t>где?</a:t>
            </a: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) –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в техносфере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Лингвистика техносферы = лингвистика глокальных сетевых сообществ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В компьютерных сетях – все компьютерное (только роли разные)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Семиотическое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FEF82F8D-2E05-433C-A34E-34A567525846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54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11430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522720" y="1082520"/>
            <a:ext cx="7187400" cy="31070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565">
              <a:lnSpc>
                <a:spcPct val="100000"/>
              </a:lnSpc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2800" b="0" strike="noStrike" spc="-1" dirty="0">
                <a:solidFill>
                  <a:srgbClr val="FF0000"/>
                </a:solidFill>
                <a:latin typeface="Calibri" panose="020F0502020204030204"/>
              </a:rPr>
              <a:t>Текст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- объединенная смысловой связью последовательность знаковых единиц любой формы коммуникаций (письмо, песня, танец, рисунок, обряд).</a:t>
            </a:r>
            <a:endParaRPr lang="en-US" sz="28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FF0000"/>
              </a:buClr>
              <a:buFont typeface="Arial" panose="020B0604020202020204"/>
              <a:buChar char="•"/>
            </a:pPr>
            <a:r>
              <a:rPr lang="en-US" sz="2800" b="0" strike="noStrike" spc="-1" dirty="0">
                <a:solidFill>
                  <a:srgbClr val="FF0000"/>
                </a:solidFill>
                <a:latin typeface="Calibri" panose="020F0502020204030204"/>
              </a:rPr>
              <a:t>Культура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 - предел текста (в эру Культуры)</a:t>
            </a:r>
            <a:endParaRPr lang="en-US" sz="2800" b="0" strike="noStrike" spc="-1" dirty="0">
              <a:latin typeface="Arial" panose="020B0604020202020204"/>
            </a:endParaRPr>
          </a:p>
          <a:p>
            <a:pPr marL="457200" indent="-456565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800" spc="-1" dirty="0">
                <a:solidFill>
                  <a:srgbClr val="FF0000"/>
                </a:solidFill>
                <a:latin typeface="Calibri" panose="020F0502020204030204"/>
              </a:rPr>
              <a:t>Техносфера </a:t>
            </a:r>
            <a:r>
              <a:rPr lang="en-US" sz="2800" spc="-1" dirty="0">
                <a:solidFill>
                  <a:srgbClr val="2F2B20"/>
                </a:solidFill>
                <a:latin typeface="Calibri" panose="020F0502020204030204"/>
              </a:rPr>
              <a:t> - предел </a:t>
            </a:r>
            <a:r>
              <a:rPr lang="en-US" sz="2800" b="0" strike="noStrike" spc="-1" dirty="0">
                <a:solidFill>
                  <a:srgbClr val="2F2B20"/>
                </a:solidFill>
                <a:latin typeface="Calibri" panose="020F0502020204030204"/>
              </a:rPr>
              <a:t>текста в современную эру – </a:t>
            </a:r>
            <a:endParaRPr lang="en-US" sz="28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Техника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761C5016-0BD5-44B5-92C4-B76095AFF5D6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55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11430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41148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522720" y="1082520"/>
            <a:ext cx="718740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Техника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-  инобытие (внешняя проекция) тела человека и тела человечества.</a:t>
            </a:r>
            <a:endParaRPr lang="en-US" sz="2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Техногенез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(эволюция техники) - это процесс возникновения и совершенствования элементов техногенной реальности, превращение техники в самостоятельную силу, развивающуюся по собственным законам в направлении техносферы.</a:t>
            </a:r>
            <a:endParaRPr lang="en-US" sz="28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Техносфера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DC4D4FE-47E1-488B-AB63-18564E52D554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56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Техноценоз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- локальная совокупность технических систем в их отношениях между собойи с нетехническими факторами среды...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Техносфера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- системная целостность объектов, имеющих искусственное происхождение, все части которой связаны структурными взаимодействиями с обменом веществом, энергией и информацией.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Человек в техносфере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F3F12515-13C8-494F-AC11-B112BC0201B6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57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Техносфера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- искусственная среда обитания человека или новая  (техногенная) реальность, в которой человек...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Техника и позволяет получать впечатления, не добывая их собственным телом. Двигаться, не двигаясь.. видеть не видя...</a:t>
            </a:r>
          </a:p>
          <a:p>
            <a:pPr marL="342900" indent="-22796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Текстоценоз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 - текст в текстовой (виртуальной) реальности....</a:t>
            </a: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lang="en-US" sz="28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Текстуальность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E032296C-3CDA-4C8F-940F-2D38EED7ECEE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58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термин постструктурализма, констатирующий, что  </a:t>
            </a:r>
            <a:r>
              <a:rPr lang="en-US" sz="2800" b="0" strike="noStrike" spc="-1">
                <a:solidFill>
                  <a:srgbClr val="FF0000"/>
                </a:solidFill>
                <a:latin typeface="Calibri" panose="020F0502020204030204"/>
              </a:rPr>
              <a:t>внетекстовой реальности не существует </a:t>
            </a: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и любой индивид неизбежно находится внутри текста, мир есть бесконечный, безграничный текст (general text), в котором каждый текст всегда отсылает только к тексту.</a:t>
            </a:r>
          </a:p>
          <a:p>
            <a:pPr marL="114300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2F2B20"/>
                </a:solidFill>
                <a:latin typeface="Calibri" panose="020F0502020204030204"/>
              </a:rPr>
              <a:t>Текст не есть событие, рождающееся внутри языка, но сам язык вписан в текст.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Что? Где? Когда?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CE29CCA1-0AF7-4C3A-8817-9650DC0A1E3F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59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395640" y="1131480"/>
            <a:ext cx="7344360" cy="367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Компьютерная лингвистика (</a:t>
            </a:r>
            <a:r>
              <a:rPr lang="en-US" sz="3200" b="0" strike="noStrike" spc="-1">
                <a:solidFill>
                  <a:srgbClr val="FF0000"/>
                </a:solidFill>
                <a:latin typeface="Calibri" panose="020F0502020204030204"/>
              </a:rPr>
              <a:t>когда?</a:t>
            </a: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) –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актуальная лингвистика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Вся актуальная лингвистика – компьютерная</a:t>
            </a:r>
          </a:p>
          <a:p>
            <a:pPr marL="114300">
              <a:lnSpc>
                <a:spcPct val="100000"/>
              </a:lnSpc>
              <a:spcBef>
                <a:spcPts val="640"/>
              </a:spcBef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Осенью – всё осеннее!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spc="-100" dirty="0">
                <a:solidFill>
                  <a:srgbClr val="FF0000"/>
                </a:solidFill>
                <a:latin typeface="Calibri" panose="020F0502020204030204"/>
              </a:rPr>
              <a:t>Как посмотреть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6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290623" y="1062719"/>
            <a:ext cx="8016949" cy="378572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560"/>
              </a:spcBef>
            </a:pP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И. А. </a:t>
            </a:r>
            <a:r>
              <a:rPr lang="ru-RU" sz="2800" spc="-1" dirty="0" err="1">
                <a:solidFill>
                  <a:srgbClr val="00B050"/>
                </a:solidFill>
                <a:latin typeface="Calibri" panose="020F0502020204030204"/>
              </a:rPr>
              <a:t>Бодуэн</a:t>
            </a: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 де </a:t>
            </a:r>
            <a:r>
              <a:rPr lang="ru-RU" sz="2800" spc="-1" dirty="0" err="1">
                <a:solidFill>
                  <a:srgbClr val="00B050"/>
                </a:solidFill>
                <a:latin typeface="Calibri" panose="020F0502020204030204"/>
              </a:rPr>
              <a:t>Куртенэ</a:t>
            </a: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ru-RU" sz="2800" spc="-1" dirty="0">
                <a:latin typeface="Calibri" panose="020F0502020204030204"/>
              </a:rPr>
              <a:t>Почти всегда литературный язык образуется искусственно</a:t>
            </a:r>
          </a:p>
          <a:p>
            <a:pPr>
              <a:spcBef>
                <a:spcPts val="560"/>
              </a:spcBef>
            </a:pP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Л. А. </a:t>
            </a:r>
            <a:r>
              <a:rPr lang="ru-RU" sz="2800" spc="-1" dirty="0" err="1">
                <a:solidFill>
                  <a:srgbClr val="00B050"/>
                </a:solidFill>
                <a:latin typeface="Calibri" panose="020F0502020204030204"/>
              </a:rPr>
              <a:t>Булаховский</a:t>
            </a: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ru-RU" sz="2800" spc="-1" dirty="0">
                <a:latin typeface="Calibri" panose="020F0502020204030204"/>
              </a:rPr>
              <a:t>Нет неискусственных литературных языков..</a:t>
            </a:r>
            <a:endParaRPr lang="en-US" sz="2600" spc="-1" dirty="0">
              <a:latin typeface="Calibri" panose="020F0502020204030204"/>
            </a:endParaRPr>
          </a:p>
          <a:p>
            <a:pPr>
              <a:spcBef>
                <a:spcPts val="560"/>
              </a:spcBef>
            </a:pP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Н. Я. </a:t>
            </a:r>
            <a:r>
              <a:rPr lang="ru-RU" sz="2800" spc="-1" dirty="0" err="1">
                <a:solidFill>
                  <a:srgbClr val="00B050"/>
                </a:solidFill>
                <a:latin typeface="Calibri" panose="020F0502020204030204"/>
              </a:rPr>
              <a:t>Марр</a:t>
            </a:r>
            <a:r>
              <a:rPr lang="ru-RU" sz="2800" spc="-1" dirty="0">
                <a:solidFill>
                  <a:srgbClr val="00B050"/>
                </a:solidFill>
                <a:latin typeface="Calibri" panose="020F0502020204030204"/>
              </a:rPr>
              <a:t>: </a:t>
            </a:r>
            <a:r>
              <a:rPr lang="ru-RU" sz="2800" spc="-1" dirty="0">
                <a:latin typeface="Calibri" panose="020F0502020204030204"/>
              </a:rPr>
              <a:t>Натуральных языков не существует в мире, все языки искусственные, все созданы человечеством.</a:t>
            </a:r>
          </a:p>
        </p:txBody>
      </p:sp>
    </p:spTree>
    <p:extLst>
      <p:ext uri="{BB962C8B-B14F-4D97-AF65-F5344CB8AC3E}">
        <p14:creationId xmlns:p14="http://schemas.microsoft.com/office/powerpoint/2010/main" val="19897282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600" b="0" strike="noStrike" spc="-100">
                <a:solidFill>
                  <a:srgbClr val="FF0000"/>
                </a:solidFill>
                <a:latin typeface="Calibri" panose="020F0502020204030204"/>
              </a:rPr>
              <a:t>Новая Земля и новое Небо</a:t>
            </a:r>
            <a:endParaRPr lang="en-US" sz="4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2130F5BC-9ACD-4898-BCD5-BA62180916FF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60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467640" y="1059480"/>
            <a:ext cx="7344360" cy="374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14300">
              <a:lnSpc>
                <a:spcPct val="100000"/>
              </a:lnSpc>
              <a:spcBef>
                <a:spcPts val="56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Языковая грамотность</a:t>
            </a:r>
          </a:p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Языковая компетентность</a:t>
            </a:r>
          </a:p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Языковая среда</a:t>
            </a:r>
          </a:p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Языковая культура</a:t>
            </a:r>
          </a:p>
          <a:p>
            <a:pPr marL="342900" indent="-227965">
              <a:lnSpc>
                <a:spcPct val="100000"/>
              </a:lnSpc>
              <a:spcBef>
                <a:spcPts val="640"/>
              </a:spcBef>
              <a:buClr>
                <a:srgbClr val="A9A57C"/>
              </a:buClr>
              <a:buFont typeface="Arial" panose="020B0604020202020204"/>
              <a:buChar char="•"/>
            </a:pPr>
            <a:r>
              <a:rPr lang="en-US" sz="3200" b="0" strike="noStrike" spc="-1">
                <a:solidFill>
                  <a:srgbClr val="2F2B20"/>
                </a:solidFill>
                <a:latin typeface="Calibri" panose="020F0502020204030204"/>
              </a:rPr>
              <a:t>Языковая судьба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00">
                <a:solidFill>
                  <a:srgbClr val="FF0000"/>
                </a:solidFill>
                <a:latin typeface="Calibri" panose="020F0502020204030204"/>
              </a:rPr>
              <a:t>Barbara Hall Partee</a:t>
            </a:r>
            <a:endParaRPr lang="en-US" sz="36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8AD27BE-320F-47A0-B62A-6968CC07F2D8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61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14300"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114300"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3636000" y="1283400"/>
            <a:ext cx="441396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первая аспирантка </a:t>
            </a:r>
            <a:r>
              <a:rPr lang="en-US" sz="2400" b="1" strike="noStrike" spc="-1">
                <a:solidFill>
                  <a:srgbClr val="00B050"/>
                </a:solidFill>
                <a:latin typeface="Calibri" panose="020F0502020204030204"/>
              </a:rPr>
              <a:t>Хомского Ноама Абрамовича</a:t>
            </a:r>
            <a:endParaRPr lang="en-US" sz="2400" b="0" strike="noStrike" spc="-1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Соратница </a:t>
            </a:r>
            <a:r>
              <a:rPr lang="en-US" sz="2400" b="1" strike="noStrike" spc="-1">
                <a:solidFill>
                  <a:srgbClr val="00B050"/>
                </a:solidFill>
                <a:latin typeface="Calibri" panose="020F0502020204030204"/>
              </a:rPr>
              <a:t>Ричарда Монтегю</a:t>
            </a: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,</a:t>
            </a:r>
            <a:endParaRPr lang="en-US" sz="2400" b="0" strike="noStrike" spc="-1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Формальный семантик,</a:t>
            </a:r>
            <a:endParaRPr lang="en-US" sz="2400" b="0" strike="noStrike" spc="-1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Профессор Массачусетского университета (США), </a:t>
            </a:r>
            <a:endParaRPr lang="en-US" sz="2400" b="0" strike="noStrike" spc="-1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приглашенный профессор Факультета лингвистики РГГУ)</a:t>
            </a:r>
            <a:endParaRPr lang="en-US" sz="2400" b="0" strike="noStrike" spc="-1">
              <a:latin typeface="Arial" panose="020B0604020202020204"/>
            </a:endParaRPr>
          </a:p>
        </p:txBody>
      </p:sp>
      <p:pic>
        <p:nvPicPr>
          <p:cNvPr id="20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987480"/>
            <a:ext cx="2714400" cy="363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Куда</a:t>
            </a:r>
            <a:r>
              <a:rPr lang="en-US" sz="36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податься</a:t>
            </a:r>
            <a:r>
              <a:rPr lang="en-US" sz="3600" b="0" strike="noStrike" spc="-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0" strike="noStrike" spc="-100" dirty="0" err="1">
                <a:solidFill>
                  <a:srgbClr val="FF0000"/>
                </a:solidFill>
                <a:latin typeface="Calibri" panose="020F0502020204030204"/>
              </a:rPr>
              <a:t>филологу</a:t>
            </a:r>
            <a:r>
              <a:rPr lang="en-US" sz="3600" b="0" strike="noStrike" spc="-100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lang="en-US" sz="3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8646E691-DEF1-4053-8CE4-91177F31D3EB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62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395640" y="1131480"/>
            <a:ext cx="7681320" cy="36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14300"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  <a:p>
            <a:pPr marL="114300">
              <a:lnSpc>
                <a:spcPct val="100000"/>
              </a:lnSpc>
              <a:spcBef>
                <a:spcPts val="480"/>
              </a:spcBef>
            </a:pPr>
            <a:endParaRPr lang="en-US" sz="2200" b="0" strike="noStrike" spc="-1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755640" y="987480"/>
            <a:ext cx="7128360" cy="4151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Кто финансирует ваше исследование? Спасибо.</a:t>
            </a:r>
            <a:endParaRPr lang="en-US" sz="24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B050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B050"/>
                </a:solidFill>
                <a:latin typeface="Calibri" panose="020F0502020204030204"/>
              </a:rPr>
              <a:t>Барбара Парти:</a:t>
            </a:r>
            <a:endParaRPr lang="en-US" sz="2400" b="0" strike="noStrike" spc="-1">
              <a:latin typeface="Arial" panose="020B0604020202020204"/>
            </a:endParaRP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В данный момент никто. </a:t>
            </a: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Для этого, слава Богу, не нужны очень дорогие инструменты, чтобы исследовать семантику. Раньше в Штатах были гранты </a:t>
            </a:r>
            <a:r>
              <a:rPr lang="ru-RU" alt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....</a:t>
            </a: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  </a:t>
            </a:r>
          </a:p>
          <a:p>
            <a:pPr marL="342900" indent="-342900">
              <a:lnSpc>
                <a:spcPct val="100000"/>
              </a:lnSpc>
              <a:buClr>
                <a:srgbClr val="2F2B20"/>
              </a:buClr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В Европе тоже есть такие научные фонды. </a:t>
            </a:r>
            <a:b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</a:br>
            <a:r>
              <a:rPr lang="en-US" sz="2400" b="0" strike="noStrike" spc="-1">
                <a:solidFill>
                  <a:srgbClr val="2F2B20"/>
                </a:solidFill>
                <a:latin typeface="Calibri" panose="020F0502020204030204"/>
              </a:rPr>
              <a:t>Но сейчас много работ в рамках компьютерной лингвистики, там всегда есть деньги.</a:t>
            </a:r>
            <a:endParaRPr lang="en-US" sz="2400" b="0" strike="noStrike" spc="-1">
              <a:latin typeface="Arial" panose="020B0604020202020204"/>
            </a:endParaRPr>
          </a:p>
          <a:p>
            <a:pPr algn="r">
              <a:lnSpc>
                <a:spcPct val="100000"/>
              </a:lnSpc>
            </a:pPr>
            <a:endParaRPr lang="en-US" sz="2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392" y="195486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ВЫВОД №1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26110" y="1276985"/>
            <a:ext cx="7560945" cy="321437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математики и логики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привело в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в к: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постановке вопросов о возможностях и ограничениях языков описания реальности…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проблематике их формализации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необходимости и возможности языковых вычислений…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392" y="195486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ВЫВОД №2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1203598"/>
            <a:ext cx="7560840" cy="3600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Математика, в отличие от лингвистики, достигла огромных успехов и решила, что обойдется без нее.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МАТЕМАТИКИ - гроссмейстеры и мастера. Лингвисты - не знают теории игры - шахматной композиции, задач, этюдов.... этапов партии, взаимодействия фигур, только ходы.... Филологи-сказочники - даже фигур не знают….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20000" cy="85725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Корпусная лингвистика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605" y="1275715"/>
            <a:ext cx="7681595" cy="279717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область лингвистики,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связанная с созданием и развитием 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рпус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 текстов (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corpus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их применением в качестве инструмента лингвистического исследования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20000" cy="85725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Корпус (лингвистический)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605" y="1275715"/>
            <a:ext cx="7681595" cy="330644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репрезентативная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собранная в соответствии с определёнными принципами,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соответствующими задаче функционального представления языка), </a:t>
            </a: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совокупность текстов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(в электронной форме, письменных и устных),</a:t>
            </a: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размеченных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(снабженных аннотациями, ), 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обеспеченных специализированной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поисковой системой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605" y="195580"/>
            <a:ext cx="7892415" cy="857250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Плунгян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Владимир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1275606"/>
            <a:ext cx="7537648" cy="352839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доктор филологических наук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член-корреспондент РАН,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завсектором  Института языкознания РАН,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завсектором корпусной лингвистики и лингвистической поэтики Института русского языка РАН,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профессор МГУ …..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605" y="195580"/>
            <a:ext cx="7898765" cy="857250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Плунгян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Владимир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68</a:t>
            </a:fld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9582"/>
            <a:ext cx="6270977" cy="3527425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605" y="195580"/>
            <a:ext cx="8019415" cy="857250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Плунгян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Владимир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69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750" y="1059815"/>
            <a:ext cx="7537450" cy="34747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Запомните единственное: теперь для овладения языком человеку нужны не две, а три вещи: словарь, грамматика и корпус текстов данного языка.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Потому что и словарь, и грамматика, в общем-то, бесполезны вне этого живого пространства, где язык, собственно, и функционирует.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spc="-100" dirty="0">
                <a:solidFill>
                  <a:srgbClr val="FF0000"/>
                </a:solidFill>
                <a:latin typeface="Calibri" panose="020F0502020204030204"/>
              </a:rPr>
              <a:t>Языковая искусственность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7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290623" y="1062719"/>
            <a:ext cx="8016949" cy="378572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Между естественным и искусственным 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жизни человека и  человеческого общества 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нет четкой грани. Все искусственное, делается из природного материала, на основании законов, которым подчинена вся природа.</a:t>
            </a: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Абревиат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 (из корней 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 и </a:t>
            </a:r>
            <a:r>
              <a:rPr lang="ru-RU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  выражает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языковую искусственность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856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605" y="195580"/>
            <a:ext cx="7959090" cy="857250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Плунгян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Владимир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750" y="1275715"/>
            <a:ext cx="7537450" cy="255079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Более того, и словари и грамматики теперь нужны не традиционные, а нового поколения,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то есть не просто словари и грамматики, а словари такого-то корпуса и грамматики такого-то корпуса, что сразу дает нам возможность их проверить.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К прочтению: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750" y="1059815"/>
            <a:ext cx="7776845" cy="311975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Успенский Владимир Андреевич</a:t>
            </a:r>
            <a:b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российский математик, логик и лингвист, д. ф-</a:t>
            </a:r>
            <a:r>
              <a:rPr lang="ru-RU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м.н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…</a:t>
            </a:r>
            <a:b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Апология математике</a:t>
            </a:r>
            <a:b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Труды по </a:t>
            </a:r>
            <a:r>
              <a:rPr lang="ru-RU" sz="3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нематематике</a:t>
            </a:r>
            <a:b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 - это гуманитарная наука.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Алгебры высказываний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131590"/>
            <a:ext cx="7848872" cy="3600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Логика высказываний… (исчисление, 0 порядок)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Логика предикатов (кванторов 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1 порядка…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Логики кванторов высших порядков…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Многозначные логики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Нечеткие логики… (</a:t>
            </a:r>
            <a:r>
              <a:rPr lang="ru-RU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Лотфи</a:t>
            </a:r>
            <a:r>
              <a:rPr lang="ru-RU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Заде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………………..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Алгебра категорий…..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Альфред Тарский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4680520" cy="38164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1902 – 1983, автор термина «теория моделей»</a:t>
            </a:r>
          </a:p>
          <a:p>
            <a:pPr marL="114300" indent="0">
              <a:buNone/>
            </a:pPr>
            <a:endParaRPr lang="ru-RU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Kmp-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рекомендует: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Истина и доказательство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Семантическая концепция истины и основания семантики</a:t>
            </a:r>
          </a:p>
        </p:txBody>
      </p:sp>
      <p:pic>
        <p:nvPicPr>
          <p:cNvPr id="1026" name="Picture 2" descr="D:\Загрузки\963.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1" y="1131590"/>
            <a:ext cx="33680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Семантическая концепция истины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915566"/>
            <a:ext cx="7848872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1. Главная проблема — удовлетворительное определение истины.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2. Объём термина «истинно».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3. Значение термина «истинно».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4. Критерий материальной адекватности искомого определения.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5. Истина как семантическое понятие.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6. Языки с точно заданной структурой.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20000" cy="85725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+mn-lt"/>
              </a:rPr>
              <a:t>Корпусная лингвистика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605" y="1275715"/>
            <a:ext cx="7681595" cy="27571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область лингвистики,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связанная с созданием и развитием </a:t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рпус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 текстов (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corpus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их применением в качестве инструмента лингвистического исследования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20000" cy="85725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+mn-lt"/>
              </a:rPr>
              <a:t>Корпус (лингвистический)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605" y="1275715"/>
            <a:ext cx="7681595" cy="352488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репрезентативная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собранная в соответствии с определёнными принципами,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соответствующими задаче функционального представления языка), </a:t>
            </a: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совокупность текстов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(в электронной форме, письменных и устных),</a:t>
            </a:r>
          </a:p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размеченных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(снабженных аннотациями, ), 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обеспеченных специализированной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поисковой системой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2880" y="195580"/>
            <a:ext cx="8178800" cy="857250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Плунгян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Владимир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750" y="1059815"/>
            <a:ext cx="7537450" cy="299275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Запомните единственное: теперь для овладения языком человеку нужны не две, а три вещи: словарь, грамматика и корпус текстов данного языка.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Потому что и словарь, и грамматика, в общем-то, бесполезны вне этого живого пространства, где язык, собственно, и функционирует.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6855" y="195580"/>
            <a:ext cx="8111490" cy="857250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Плунгян</a:t>
            </a:r>
            <a:r>
              <a:rPr lang="ru-RU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Владимир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78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750" y="1275715"/>
            <a:ext cx="7762875" cy="243713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Более того, и словари и грамматики теперь нужны не традиционные, а нового поколения,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то есть не просто словари и грамматики, а словари такого-то корпуса и грамматики такого-то корпуса, что сразу дает нам возможность их проверить.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Альфред Тарский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987574"/>
            <a:ext cx="7848872" cy="403244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 обсуждении проблемы определения истины и вообще любых проблем из области семантики мы должны использовать два разных языка.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Первый из них есть язык, который «о чём-то говорит» и который является предметом всего нашего обсуждения, ибо искомое определение истины как раз и применяется к предложениям этого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277140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spc="-100" dirty="0">
                <a:solidFill>
                  <a:srgbClr val="FF0000"/>
                </a:solidFill>
                <a:latin typeface="Calibri" panose="020F0502020204030204"/>
              </a:rPr>
              <a:t>Степени </a:t>
            </a:r>
            <a:r>
              <a:rPr lang="en-US" sz="4600" spc="-100" dirty="0">
                <a:solidFill>
                  <a:srgbClr val="FF0000"/>
                </a:solidFill>
                <a:latin typeface="Calibri" panose="020F0502020204030204"/>
              </a:rPr>
              <a:t>LA (</a:t>
            </a:r>
            <a:r>
              <a:rPr lang="en-US" sz="4600" spc="-100" dirty="0" err="1">
                <a:solidFill>
                  <a:srgbClr val="FF0000"/>
                </a:solidFill>
                <a:latin typeface="Calibri" panose="020F0502020204030204"/>
              </a:rPr>
              <a:t>ling+art</a:t>
            </a:r>
            <a:r>
              <a:rPr lang="en-US" sz="4600" spc="-100" dirty="0">
                <a:solidFill>
                  <a:srgbClr val="FF0000"/>
                </a:solidFill>
                <a:latin typeface="Calibri" panose="020F0502020204030204"/>
              </a:rPr>
              <a:t>)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8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1438940" y="1062720"/>
            <a:ext cx="6718300" cy="38748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3200" spc="-1" dirty="0">
                <a:solidFill>
                  <a:srgbClr val="FF0000"/>
                </a:solidFill>
                <a:latin typeface="Calibri" panose="020F0502020204030204"/>
              </a:rPr>
              <a:t>LA-1</a:t>
            </a:r>
            <a:r>
              <a:rPr lang="ru-RU" sz="3200" spc="-1" dirty="0">
                <a:solidFill>
                  <a:srgbClr val="2F2B20"/>
                </a:solidFill>
                <a:latin typeface="Calibri" panose="020F0502020204030204"/>
              </a:rPr>
              <a:t> - речевая стихия бесписьменных говоров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3200" spc="-1" dirty="0">
                <a:solidFill>
                  <a:srgbClr val="FF0000"/>
                </a:solidFill>
                <a:latin typeface="Calibri" panose="020F0502020204030204"/>
              </a:rPr>
              <a:t>LA-2 </a:t>
            </a:r>
            <a:r>
              <a:rPr lang="ru-RU" sz="3200" spc="-1" dirty="0">
                <a:solidFill>
                  <a:srgbClr val="2F2B20"/>
                </a:solidFill>
                <a:latin typeface="Calibri" panose="020F0502020204030204"/>
              </a:rPr>
              <a:t>- языки нормализованные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3200" spc="-1" dirty="0">
                <a:solidFill>
                  <a:srgbClr val="FF0000"/>
                </a:solidFill>
                <a:latin typeface="Calibri" panose="020F0502020204030204"/>
              </a:rPr>
              <a:t>LA-3</a:t>
            </a:r>
            <a:r>
              <a:rPr lang="ru-RU" sz="3200" spc="-1" dirty="0">
                <a:solidFill>
                  <a:srgbClr val="2F2B20"/>
                </a:solidFill>
                <a:latin typeface="Calibri" panose="020F0502020204030204"/>
              </a:rPr>
              <a:t> - апостериорные языки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3200" spc="-1" dirty="0">
                <a:solidFill>
                  <a:srgbClr val="FF0000"/>
                </a:solidFill>
                <a:latin typeface="Calibri" panose="020F0502020204030204"/>
              </a:rPr>
              <a:t>LA-4</a:t>
            </a:r>
            <a:r>
              <a:rPr lang="ru-RU" sz="3200" spc="-1" dirty="0">
                <a:solidFill>
                  <a:srgbClr val="2F2B20"/>
                </a:solidFill>
                <a:latin typeface="Calibri" panose="020F0502020204030204"/>
              </a:rPr>
              <a:t> - априорные языки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3200" spc="-1" dirty="0">
                <a:solidFill>
                  <a:srgbClr val="FF0000"/>
                </a:solidFill>
                <a:latin typeface="Calibri" panose="020F0502020204030204"/>
              </a:rPr>
              <a:t>LA-5</a:t>
            </a:r>
            <a:r>
              <a:rPr lang="ru-RU" sz="3200" spc="-1" dirty="0">
                <a:solidFill>
                  <a:srgbClr val="2F2B20"/>
                </a:solidFill>
                <a:latin typeface="Calibri" panose="020F0502020204030204"/>
              </a:rPr>
              <a:t> - компьютерные языки + математические нотации</a:t>
            </a:r>
            <a:endParaRPr lang="en-US" sz="3200" spc="-1" dirty="0">
              <a:solidFill>
                <a:srgbClr val="2F2B20"/>
              </a:solidFill>
              <a:latin typeface="Calibri" panose="020F0502020204030204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endParaRPr lang="en-US" sz="28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71797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Альфред Тарский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987574"/>
            <a:ext cx="7848872" cy="3024445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Второй язык - тот, в котором мы «говорим о» первом языке и в терминах которого мы хотим, в частности, построить определение истины для первого языка.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Первый язык мы будем называть «объектным языком», второй - «мета-языком». </a:t>
            </a:r>
          </a:p>
        </p:txBody>
      </p:sp>
    </p:spTree>
    <p:extLst>
      <p:ext uri="{BB962C8B-B14F-4D97-AF65-F5344CB8AC3E}">
        <p14:creationId xmlns:p14="http://schemas.microsoft.com/office/powerpoint/2010/main" val="29398394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Слова и дела Тарского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51520" y="1198468"/>
            <a:ext cx="4536503" cy="310417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А. Тарский доказал неопределимость понятия истинности средствами предметного языка и предложил семантическое определение истины, как метаязыковой категории.  </a:t>
            </a: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D:\Загрузки\963.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1131590"/>
            <a:ext cx="33680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205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Простота </a:t>
            </a:r>
            <a:r>
              <a:rPr lang="ru-RU">
                <a:solidFill>
                  <a:srgbClr val="FF0000"/>
                </a:solidFill>
                <a:latin typeface="+mn-lt"/>
              </a:rPr>
              <a:t>как совершенство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131590"/>
            <a:ext cx="5328592" cy="2717396"/>
          </a:xfrm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3200" dirty="0"/>
          </a:p>
          <a:p>
            <a:pPr marL="114300" indent="0"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Вы думаете, всё так просто? </a:t>
            </a:r>
          </a:p>
          <a:p>
            <a:pPr marL="114300" indent="0"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Да, всё просто. </a:t>
            </a:r>
          </a:p>
          <a:p>
            <a:pPr marL="114300" indent="0"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Но совсем не так.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03598"/>
            <a:ext cx="2666975" cy="34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19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Смешное смешение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176670" y="1059581"/>
            <a:ext cx="6351181" cy="3647097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Смешение терминов (слов) и высказываний (осмысленных утверждений) метаязыка и соответствующего языка-объекта порождает трудности в понимании и использовании языков человеческого общения и нередко приводит к серьёзным парадоксам.</a:t>
            </a:r>
          </a:p>
        </p:txBody>
      </p:sp>
    </p:spTree>
    <p:extLst>
      <p:ext uri="{BB962C8B-B14F-4D97-AF65-F5344CB8AC3E}">
        <p14:creationId xmlns:p14="http://schemas.microsoft.com/office/powerpoint/2010/main" val="7817631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392" y="195486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Всё просто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1203598"/>
            <a:ext cx="7560840" cy="36004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Для создания модели предметной области сначала строится модель наших представлений.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Описание наших представлений содержится в метамодели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Наши представления имеют очень непростую структуру, которая до сих пор не имеет формального описания. </a:t>
            </a:r>
          </a:p>
        </p:txBody>
      </p:sp>
    </p:spTree>
    <p:extLst>
      <p:ext uri="{BB962C8B-B14F-4D97-AF65-F5344CB8AC3E}">
        <p14:creationId xmlns:p14="http://schemas.microsoft.com/office/powerpoint/2010/main" val="26322572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392" y="195486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Всё просто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1203598"/>
            <a:ext cx="7560840" cy="3600400"/>
          </a:xfrm>
        </p:spPr>
        <p:txBody>
          <a:bodyPr>
            <a:noAutofit/>
          </a:bodyPr>
          <a:lstStyle/>
          <a:p>
            <a:r>
              <a:rPr lang="ru-RU" sz="2800" dirty="0"/>
              <a:t>Наши представления имеют очень непростую структуру, которая до сих пор не имеет формального описания. </a:t>
            </a:r>
          </a:p>
          <a:p>
            <a:r>
              <a:rPr lang="ru-RU" sz="2800" dirty="0"/>
              <a:t>Поэтому построение метамодели и мета-метамодели сильно затруднено. </a:t>
            </a:r>
          </a:p>
          <a:p>
            <a:r>
              <a:rPr lang="ru-RU" sz="2800" dirty="0"/>
              <a:t>Попытку описать эту структуру предприняли греки, когда придумали основы логики. </a:t>
            </a:r>
          </a:p>
        </p:txBody>
      </p:sp>
    </p:spTree>
    <p:extLst>
      <p:ext uri="{BB962C8B-B14F-4D97-AF65-F5344CB8AC3E}">
        <p14:creationId xmlns:p14="http://schemas.microsoft.com/office/powerpoint/2010/main" val="5148306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Языковые парадоксы…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439248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Курт </a:t>
            </a:r>
            <a:r>
              <a:rPr lang="ru-RU" sz="2800" dirty="0" err="1"/>
              <a:t>Гёдель</a:t>
            </a:r>
            <a:r>
              <a:rPr lang="ru-RU" sz="2800" dirty="0"/>
              <a:t> показал, что парадокс Лжеца возникает даже в таком элементарном языке, как арифметика.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6297"/>
            <a:ext cx="2540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Разделяй и властвуй!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27814" y="1059582"/>
            <a:ext cx="7288602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Метаязык позволяет разрешить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самореферентные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парадоксы</a:t>
            </a:r>
          </a:p>
          <a:p>
            <a:pPr marL="114300" indent="0">
              <a:buNone/>
            </a:pP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«Лошадь — это существительное»?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данном предложении «лошадь» — это термин языка-объекта, а «существительное» — метаязыковой термин. </a:t>
            </a:r>
          </a:p>
          <a:p>
            <a:pPr marL="114300" indent="0">
              <a:buNone/>
            </a:pPr>
            <a:r>
              <a:rPr lang="ru-RU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«Слово «лошадь» — это существительное»!</a:t>
            </a:r>
          </a:p>
        </p:txBody>
      </p:sp>
    </p:spTree>
    <p:extLst>
      <p:ext uri="{BB962C8B-B14F-4D97-AF65-F5344CB8AC3E}">
        <p14:creationId xmlns:p14="http://schemas.microsoft.com/office/powerpoint/2010/main" val="29640605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Победа над лжецом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7920880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Эпименид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Кносский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VII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в. до Р.Х.):</a:t>
            </a:r>
          </a:p>
          <a:p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 критянин сказал, что все критяне всегда лгут. Что он сказал — истину или ложь?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Смешение предметных терминов с метаязыковым понятием «истина», причём не только для оценки соответствующего предметного высказывания, но и по отношению ко всему этому утверждению в целом.</a:t>
            </a: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744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Лестница метаязыков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45556" y="1098698"/>
            <a:ext cx="7920880" cy="417505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исходном языке отсутствует «ложь» и «истина».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Оценка истинности утверждений об объектах, требует метаязыка — следующей ступеньки лестницы. 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L0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Утверждение 1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L1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Утверждение 1 истинно.</a:t>
            </a:r>
          </a:p>
          <a:p>
            <a:pPr lvl="5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L2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Утверждение 2 истинно.</a:t>
            </a:r>
          </a:p>
          <a:p>
            <a:pPr lvl="7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L3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Утверждение 3 истинно.</a:t>
            </a:r>
            <a:endParaRPr lang="ru-RU" sz="2800" dirty="0"/>
          </a:p>
          <a:p>
            <a:pPr marL="11430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332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05920"/>
            <a:ext cx="761976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spc="-100" dirty="0">
                <a:solidFill>
                  <a:srgbClr val="FF0000"/>
                </a:solidFill>
                <a:latin typeface="Calibri" panose="020F0502020204030204"/>
              </a:rPr>
              <a:t>Степени </a:t>
            </a:r>
            <a:r>
              <a:rPr lang="en-US" sz="4600" spc="-100" dirty="0">
                <a:solidFill>
                  <a:srgbClr val="FF0000"/>
                </a:solidFill>
                <a:latin typeface="Calibri" panose="020F0502020204030204"/>
              </a:rPr>
              <a:t>LA (</a:t>
            </a:r>
            <a:r>
              <a:rPr lang="en-US" sz="4600" spc="-100" dirty="0" err="1">
                <a:solidFill>
                  <a:srgbClr val="FF0000"/>
                </a:solidFill>
                <a:latin typeface="Calibri" panose="020F0502020204030204"/>
              </a:rPr>
              <a:t>ling+art</a:t>
            </a:r>
            <a:r>
              <a:rPr lang="en-US" sz="4600" spc="-100" dirty="0">
                <a:solidFill>
                  <a:srgbClr val="FF0000"/>
                </a:solidFill>
                <a:latin typeface="Calibri" panose="020F0502020204030204"/>
              </a:rPr>
              <a:t>)</a:t>
            </a:r>
            <a:endParaRPr lang="en-US" sz="4600" b="0" strike="noStrike" spc="-1" dirty="0">
              <a:solidFill>
                <a:srgbClr val="2F2B20"/>
              </a:solidFill>
              <a:latin typeface="Calibri" panose="020F0502020204030204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8531640" y="4236840"/>
            <a:ext cx="548280" cy="297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B9A12303-8CFF-4F77-98EC-194593A44CC1}" type="slidenum">
              <a:rPr lang="en-US" sz="1800" b="0" strike="noStrike" spc="-1">
                <a:solidFill>
                  <a:srgbClr val="FFFFFF"/>
                </a:solidFill>
                <a:latin typeface="Calibri" panose="020F0502020204030204"/>
              </a:rPr>
              <a:t>9</a:t>
            </a:fld>
            <a:endParaRPr lang="en-US" sz="1800" b="0" strike="noStrike" spc="-1">
              <a:latin typeface="Times New Roman" panose="02020603050405020304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1240465" y="1062720"/>
            <a:ext cx="6916775" cy="38748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LA-1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речевая стихия бесписьменных говоров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LA-2 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- </a:t>
            </a:r>
            <a:r>
              <a:rPr lang="ru-RU" sz="2800" b="1" spc="-1" dirty="0">
                <a:solidFill>
                  <a:srgbClr val="00B050"/>
                </a:solidFill>
                <a:latin typeface="Calibri" panose="020F0502020204030204"/>
              </a:rPr>
              <a:t>языки нормализованные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LA-3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апостериорные языки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LA-4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априорные языки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FF0000"/>
                </a:solidFill>
                <a:latin typeface="Calibri" panose="020F0502020204030204"/>
              </a:rPr>
              <a:t>LA-5</a:t>
            </a:r>
            <a:r>
              <a:rPr lang="ru-RU" sz="2800" spc="-1" dirty="0">
                <a:solidFill>
                  <a:srgbClr val="2F2B20"/>
                </a:solidFill>
                <a:latin typeface="Calibri" panose="020F0502020204030204"/>
              </a:rPr>
              <a:t> - компьютерные языки +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B050"/>
                </a:solidFill>
                <a:latin typeface="Calibri" panose="020F0502020204030204"/>
              </a:rPr>
              <a:t>AL-1 </a:t>
            </a:r>
            <a:r>
              <a:rPr lang="en-US" sz="2800" spc="-1" dirty="0">
                <a:solidFill>
                  <a:srgbClr val="2F2B20"/>
                </a:solidFill>
                <a:latin typeface="Calibri" panose="020F0502020204030204"/>
              </a:rPr>
              <a:t>- </a:t>
            </a:r>
            <a:r>
              <a:rPr lang="ru-RU" sz="2800" spc="-1" dirty="0">
                <a:solidFill>
                  <a:srgbClr val="0070C0"/>
                </a:solidFill>
                <a:latin typeface="Calibri" panose="020F0502020204030204"/>
              </a:rPr>
              <a:t>стихия внутренних языковых представлений </a:t>
            </a:r>
            <a:r>
              <a:rPr lang="en-US" sz="2800" spc="-1" dirty="0">
                <a:solidFill>
                  <a:srgbClr val="0070C0"/>
                </a:solidFill>
                <a:latin typeface="Calibri" panose="020F0502020204030204"/>
              </a:rPr>
              <a:t>LLM</a:t>
            </a:r>
            <a:endParaRPr lang="en-US" sz="2800" b="0" strike="noStrike" spc="-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93690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237" y="123478"/>
            <a:ext cx="8217179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Метаязыковая относительность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7920880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Различение языков-объектов и соответствующих метаязыков является относительным: </a:t>
            </a:r>
          </a:p>
          <a:p>
            <a:pPr lvl="1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любой из метаязыков (в этом случае он является языком-объектом) может стать объектом описания метаязыка более высокого уровня (мета-метаязыка).</a:t>
            </a:r>
          </a:p>
          <a:p>
            <a:pPr marL="11430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49097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Метаязыковое богатство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7920880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Для описания языка-объекта в соответствующем метаязыке необходимо, чтобы:</a:t>
            </a:r>
          </a:p>
          <a:p>
            <a:pPr lvl="1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метаязык был логически более богатым, чем описываемой с его помощью язык-объект </a:t>
            </a:r>
          </a:p>
          <a:p>
            <a:pPr lvl="1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обладал б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льшими выразительными возможностями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Метаязык должен содержать объектный язык как свою часть. </a:t>
            </a:r>
          </a:p>
        </p:txBody>
      </p:sp>
    </p:spTree>
    <p:extLst>
      <p:ext uri="{BB962C8B-B14F-4D97-AF65-F5344CB8AC3E}">
        <p14:creationId xmlns:p14="http://schemas.microsoft.com/office/powerpoint/2010/main" val="2191668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48872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От чистого истока…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51520" y="1198468"/>
            <a:ext cx="7848872" cy="32246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 середины 1930-х годов различение понятий «язык-объект» и «метаязык» стало активно использоваться в исследованиях проблем математической логики и оснований математики.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Позже его стали применять в лингвистике, семиотике, в философии и методологии науки. </a:t>
            </a: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510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И тут и там … </a:t>
            </a:r>
            <a:r>
              <a:rPr lang="ru-RU" dirty="0" err="1">
                <a:solidFill>
                  <a:srgbClr val="FF0000"/>
                </a:solidFill>
                <a:latin typeface="+mn-lt"/>
              </a:rPr>
              <a:t>метязык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460204" y="1059582"/>
            <a:ext cx="6568179" cy="3816424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язык исследовании языков</a:t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логико-математических исчислений 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язык описания языка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объекта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метаданные, служащие для описания имеющихся данных.</a:t>
            </a:r>
          </a:p>
          <a:p>
            <a:pPr marL="11430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0322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Дискурс-анализ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7920880" cy="361165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понимание языка на  основе социально-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конструкционистских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подходов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Наши знания о мире и самих себе — не есть отражение реальности, но есть результат её исторически и культурно обусловленной категоризации </a:t>
            </a:r>
          </a:p>
          <a:p>
            <a:pPr marL="11430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Язык - продукт дискурсов -  способов понимания и репрезентации мира через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саморепрезентацию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31284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В шорах специализации…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059582"/>
            <a:ext cx="7920880" cy="327850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Дискурс (от фр.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discours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— речь, выступление) —  речь, привязанная к говорящему (в отличие от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récit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(как речь безотносительно к говорящему).</a:t>
            </a:r>
          </a:p>
          <a:p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Дискурcивный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анализ — изучение языка, используемого членами некоторого языкового сообщества на основе разговорной речи и письменных текстов…</a:t>
            </a:r>
          </a:p>
        </p:txBody>
      </p:sp>
    </p:spTree>
    <p:extLst>
      <p:ext uri="{BB962C8B-B14F-4D97-AF65-F5344CB8AC3E}">
        <p14:creationId xmlns:p14="http://schemas.microsoft.com/office/powerpoint/2010/main" val="13171999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Метаязык для ЯЛВ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31590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Заглавные латинские буквы 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 и др. (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метабуквы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) в определении формулы, принадлежат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метаязыку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, используемому для описания самого ЯЛВ.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Содержащие </a:t>
            </a:r>
            <a:r>
              <a:rPr lang="ru-R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метабуквы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выражения  — не пропозициональные формулы, а схемы формул. </a:t>
            </a:r>
          </a:p>
        </p:txBody>
      </p:sp>
    </p:spTree>
    <p:extLst>
      <p:ext uri="{BB962C8B-B14F-4D97-AF65-F5344CB8AC3E}">
        <p14:creationId xmlns:p14="http://schemas.microsoft.com/office/powerpoint/2010/main" val="105221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3239</Words>
  <Application>Microsoft Office PowerPoint</Application>
  <PresentationFormat>Экран (16:9)</PresentationFormat>
  <Paragraphs>527</Paragraphs>
  <Slides>96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2" baseType="lpstr">
      <vt:lpstr>Arial</vt:lpstr>
      <vt:lpstr>Calibri</vt:lpstr>
      <vt:lpstr>Cambria</vt:lpstr>
      <vt:lpstr>Romanovsky</vt:lpstr>
      <vt:lpstr>Times New Roman</vt:lpstr>
      <vt:lpstr>Office Theme</vt:lpstr>
      <vt:lpstr>Презентация PowerPoint</vt:lpstr>
      <vt:lpstr>Логико-математические основы  компьютерной лингвистики  будьте умными )</vt:lpstr>
      <vt:lpstr>Семейная 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Просто как дважды два?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№1</vt:lpstr>
      <vt:lpstr>ВЫВОД №2</vt:lpstr>
      <vt:lpstr>Корпусная лингвистика</vt:lpstr>
      <vt:lpstr>Корпус (лингвистический)</vt:lpstr>
      <vt:lpstr>Плунгян Владимир Александрович</vt:lpstr>
      <vt:lpstr>Плунгян Владимир Александрович</vt:lpstr>
      <vt:lpstr>Плунгян Владимир Александрович</vt:lpstr>
      <vt:lpstr>Плунгян Владимир Александрович</vt:lpstr>
      <vt:lpstr>К прочтению:</vt:lpstr>
      <vt:lpstr>Алгебры высказываний</vt:lpstr>
      <vt:lpstr>Альфред Тарский</vt:lpstr>
      <vt:lpstr>Семантическая концепция истины</vt:lpstr>
      <vt:lpstr>Корпусная лингвистика</vt:lpstr>
      <vt:lpstr>Корпус (лингвистический)</vt:lpstr>
      <vt:lpstr>Плунгян Владимир Александрович</vt:lpstr>
      <vt:lpstr>Плунгян Владимир Александрович</vt:lpstr>
      <vt:lpstr>Альфред Тарский</vt:lpstr>
      <vt:lpstr>Альфред Тарский</vt:lpstr>
      <vt:lpstr>Слова и дела Тарского</vt:lpstr>
      <vt:lpstr>Простота как совершенство</vt:lpstr>
      <vt:lpstr>Смешное смешение</vt:lpstr>
      <vt:lpstr>Всё просто</vt:lpstr>
      <vt:lpstr>Всё просто</vt:lpstr>
      <vt:lpstr>Языковые парадоксы…</vt:lpstr>
      <vt:lpstr>Разделяй и властвуй!</vt:lpstr>
      <vt:lpstr>Победа над лжецом</vt:lpstr>
      <vt:lpstr>Лестница метаязыков</vt:lpstr>
      <vt:lpstr>Метаязыковая относительность</vt:lpstr>
      <vt:lpstr>Метаязыковое богатство</vt:lpstr>
      <vt:lpstr>От чистого истока…</vt:lpstr>
      <vt:lpstr>И тут и там … метязык</vt:lpstr>
      <vt:lpstr>Дискурс-анализ</vt:lpstr>
      <vt:lpstr>В шорах специализации…</vt:lpstr>
      <vt:lpstr>Метаязык для ЯЛВ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РЕЧИ</dc:title>
  <dc:creator>kmp</dc:creator>
  <cp:lastModifiedBy>Admin</cp:lastModifiedBy>
  <cp:revision>431</cp:revision>
  <dcterms:created xsi:type="dcterms:W3CDTF">2013-10-29T05:54:00Z</dcterms:created>
  <dcterms:modified xsi:type="dcterms:W3CDTF">2024-09-23T05:11:46Z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122</vt:i4>
  </property>
  <property fmtid="{D5CDD505-2E9C-101B-9397-08002B2CF9AE}" pid="13" name="ICV">
    <vt:lpwstr>51E75B0EC76243EDB77C6C37A66675A8_13</vt:lpwstr>
  </property>
  <property fmtid="{D5CDD505-2E9C-101B-9397-08002B2CF9AE}" pid="14" name="KSOProductBuildVer">
    <vt:lpwstr>1049-12.2.0.13215</vt:lpwstr>
  </property>
</Properties>
</file>